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837" r:id="rId1"/>
    <p:sldMasterId id="2147483863" r:id="rId2"/>
  </p:sldMasterIdLst>
  <p:notesMasterIdLst>
    <p:notesMasterId r:id="rId31"/>
  </p:notesMasterIdLst>
  <p:handoutMasterIdLst>
    <p:handoutMasterId r:id="rId32"/>
  </p:handoutMasterIdLst>
  <p:sldIdLst>
    <p:sldId id="1507" r:id="rId3"/>
    <p:sldId id="1503" r:id="rId4"/>
    <p:sldId id="1477" r:id="rId5"/>
    <p:sldId id="268" r:id="rId6"/>
    <p:sldId id="1480" r:id="rId7"/>
    <p:sldId id="1495" r:id="rId8"/>
    <p:sldId id="1481" r:id="rId9"/>
    <p:sldId id="1504" r:id="rId10"/>
    <p:sldId id="1482" r:id="rId11"/>
    <p:sldId id="1505" r:id="rId12"/>
    <p:sldId id="1487" r:id="rId13"/>
    <p:sldId id="1488" r:id="rId14"/>
    <p:sldId id="1493" r:id="rId15"/>
    <p:sldId id="1476" r:id="rId16"/>
    <p:sldId id="1490" r:id="rId17"/>
    <p:sldId id="1496" r:id="rId18"/>
    <p:sldId id="1494" r:id="rId19"/>
    <p:sldId id="1497" r:id="rId20"/>
    <p:sldId id="1498" r:id="rId21"/>
    <p:sldId id="1499" r:id="rId22"/>
    <p:sldId id="1500" r:id="rId23"/>
    <p:sldId id="1501" r:id="rId24"/>
    <p:sldId id="1506" r:id="rId25"/>
    <p:sldId id="1508" r:id="rId26"/>
    <p:sldId id="1502" r:id="rId27"/>
    <p:sldId id="1492" r:id="rId28"/>
    <p:sldId id="1475" r:id="rId29"/>
    <p:sldId id="1478" r:id="rId30"/>
  </p:sldIdLst>
  <p:sldSz cx="12192000" cy="6858000"/>
  <p:notesSz cx="7102475" cy="9388475"/>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33CC"/>
    <a:srgbClr val="F79646"/>
    <a:srgbClr val="ADADAD"/>
    <a:srgbClr val="C3597F"/>
    <a:srgbClr val="FBCBA3"/>
    <a:srgbClr val="191919"/>
    <a:srgbClr val="00AC00"/>
    <a:srgbClr val="FF00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7BCCC-CB67-406C-97D1-7CDF8A0F66EB}" v="17" dt="2025-10-08T01:10:08.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79567" autoAdjust="0"/>
  </p:normalViewPr>
  <p:slideViewPr>
    <p:cSldViewPr snapToGrid="0">
      <p:cViewPr varScale="1">
        <p:scale>
          <a:sx n="65" d="100"/>
          <a:sy n="65" d="100"/>
        </p:scale>
        <p:origin x="1446" y="6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ovi, Agnila" userId="55d7b2db-3a0f-421b-b43f-d2cf2b85e4e0" providerId="ADAL" clId="{4944F133-DF26-4F86-BC7A-1CBBBCD0BC99}"/>
    <pc:docChg chg="undo custSel modSld modMainMaster">
      <pc:chgData name="Surovi, Agnila" userId="55d7b2db-3a0f-421b-b43f-d2cf2b85e4e0" providerId="ADAL" clId="{4944F133-DF26-4F86-BC7A-1CBBBCD0BC99}" dt="2025-07-20T03:25:10.369" v="470" actId="20577"/>
      <pc:docMkLst>
        <pc:docMk/>
      </pc:docMkLst>
      <pc:sldChg chg="delSp modSp mod modNotesTx">
        <pc:chgData name="Surovi, Agnila" userId="55d7b2db-3a0f-421b-b43f-d2cf2b85e4e0" providerId="ADAL" clId="{4944F133-DF26-4F86-BC7A-1CBBBCD0BC99}" dt="2025-07-20T03:08:43.449" v="460" actId="20577"/>
        <pc:sldMkLst>
          <pc:docMk/>
          <pc:sldMk cId="2955437654" sldId="1487"/>
        </pc:sldMkLst>
      </pc:sldChg>
      <pc:sldChg chg="modNotesTx">
        <pc:chgData name="Surovi, Agnila" userId="55d7b2db-3a0f-421b-b43f-d2cf2b85e4e0" providerId="ADAL" clId="{4944F133-DF26-4F86-BC7A-1CBBBCD0BC99}" dt="2025-07-20T03:25:10.369" v="470" actId="20577"/>
        <pc:sldMkLst>
          <pc:docMk/>
          <pc:sldMk cId="1899528956" sldId="1492"/>
        </pc:sldMkLst>
      </pc:sldChg>
      <pc:sldChg chg="addSp delSp modSp mod">
        <pc:chgData name="Surovi, Agnila" userId="55d7b2db-3a0f-421b-b43f-d2cf2b85e4e0" providerId="ADAL" clId="{4944F133-DF26-4F86-BC7A-1CBBBCD0BC99}" dt="2025-07-19T19:58:16.543" v="153" actId="1076"/>
        <pc:sldMkLst>
          <pc:docMk/>
          <pc:sldMk cId="4103626167" sldId="1493"/>
        </pc:sldMkLst>
      </pc:sldChg>
      <pc:sldChg chg="modNotesTx">
        <pc:chgData name="Surovi, Agnila" userId="55d7b2db-3a0f-421b-b43f-d2cf2b85e4e0" providerId="ADAL" clId="{4944F133-DF26-4F86-BC7A-1CBBBCD0BC99}" dt="2025-07-19T23:45:50.087" v="449" actId="20577"/>
        <pc:sldMkLst>
          <pc:docMk/>
          <pc:sldMk cId="2905425963" sldId="1495"/>
        </pc:sldMkLst>
      </pc:sldChg>
      <pc:sldChg chg="addSp delSp modSp mod">
        <pc:chgData name="Surovi, Agnila" userId="55d7b2db-3a0f-421b-b43f-d2cf2b85e4e0" providerId="ADAL" clId="{4944F133-DF26-4F86-BC7A-1CBBBCD0BC99}" dt="2025-07-19T20:02:02.979" v="192" actId="1035"/>
        <pc:sldMkLst>
          <pc:docMk/>
          <pc:sldMk cId="1802126215" sldId="1496"/>
        </pc:sldMkLst>
      </pc:sldChg>
      <pc:sldChg chg="addSp delSp modSp mod">
        <pc:chgData name="Surovi, Agnila" userId="55d7b2db-3a0f-421b-b43f-d2cf2b85e4e0" providerId="ADAL" clId="{4944F133-DF26-4F86-BC7A-1CBBBCD0BC99}" dt="2025-07-19T20:49:44.848" v="370" actId="1076"/>
        <pc:sldMkLst>
          <pc:docMk/>
          <pc:sldMk cId="4038597185" sldId="1499"/>
        </pc:sldMkLst>
      </pc:sldChg>
      <pc:sldChg chg="modSp">
        <pc:chgData name="Surovi, Agnila" userId="55d7b2db-3a0f-421b-b43f-d2cf2b85e4e0" providerId="ADAL" clId="{4944F133-DF26-4F86-BC7A-1CBBBCD0BC99}" dt="2025-07-19T23:07:34.199" v="425" actId="1076"/>
        <pc:sldMkLst>
          <pc:docMk/>
          <pc:sldMk cId="4074241588" sldId="1503"/>
        </pc:sldMkLst>
      </pc:sldChg>
      <pc:sldChg chg="addSp delSp modSp mod">
        <pc:chgData name="Surovi, Agnila" userId="55d7b2db-3a0f-421b-b43f-d2cf2b85e4e0" providerId="ADAL" clId="{4944F133-DF26-4F86-BC7A-1CBBBCD0BC99}" dt="2025-07-20T01:42:42.159" v="454" actId="1076"/>
        <pc:sldMkLst>
          <pc:docMk/>
          <pc:sldMk cId="3465340674" sldId="1507"/>
        </pc:sldMkLst>
      </pc:sldChg>
      <pc:sldMasterChg chg="modSldLayout">
        <pc:chgData name="Surovi, Agnila" userId="55d7b2db-3a0f-421b-b43f-d2cf2b85e4e0" providerId="ADAL" clId="{4944F133-DF26-4F86-BC7A-1CBBBCD0BC99}" dt="2025-07-19T19:23:29.315" v="36" actId="1076"/>
        <pc:sldMasterMkLst>
          <pc:docMk/>
          <pc:sldMasterMk cId="4146374174" sldId="2147483863"/>
        </pc:sldMasterMkLst>
        <pc:sldLayoutChg chg="modSp">
          <pc:chgData name="Surovi, Agnila" userId="55d7b2db-3a0f-421b-b43f-d2cf2b85e4e0" providerId="ADAL" clId="{4944F133-DF26-4F86-BC7A-1CBBBCD0BC99}" dt="2025-07-19T19:23:29.315" v="36" actId="1076"/>
          <pc:sldLayoutMkLst>
            <pc:docMk/>
            <pc:sldMasterMk cId="4146374174" sldId="2147483863"/>
            <pc:sldLayoutMk cId="3672982896" sldId="2147483869"/>
          </pc:sldLayoutMkLst>
        </pc:sldLayoutChg>
      </pc:sldMasterChg>
    </pc:docChg>
  </pc:docChgLst>
  <pc:docChgLst>
    <pc:chgData name="Surovi, Agnila" userId="55d7b2db-3a0f-421b-b43f-d2cf2b85e4e0" providerId="ADAL" clId="{B26F1932-745C-4AD3-B329-F5A64C547CAF}"/>
    <pc:docChg chg="modSld">
      <pc:chgData name="Surovi, Agnila" userId="55d7b2db-3a0f-421b-b43f-d2cf2b85e4e0" providerId="ADAL" clId="{B26F1932-745C-4AD3-B329-F5A64C547CAF}" dt="2025-10-08T01:10:13.302" v="2" actId="1076"/>
      <pc:docMkLst>
        <pc:docMk/>
      </pc:docMkLst>
      <pc:sldChg chg="addSp modSp">
        <pc:chgData name="Surovi, Agnila" userId="55d7b2db-3a0f-421b-b43f-d2cf2b85e4e0" providerId="ADAL" clId="{B26F1932-745C-4AD3-B329-F5A64C547CAF}" dt="2025-10-07T13:43:58.054" v="0" actId="164"/>
        <pc:sldMkLst>
          <pc:docMk/>
          <pc:sldMk cId="202842042" sldId="1482"/>
        </pc:sldMkLst>
        <pc:spChg chg="mod">
          <ac:chgData name="Surovi, Agnila" userId="55d7b2db-3a0f-421b-b43f-d2cf2b85e4e0" providerId="ADAL" clId="{B26F1932-745C-4AD3-B329-F5A64C547CAF}" dt="2025-10-07T13:43:58.054" v="0" actId="164"/>
          <ac:spMkLst>
            <pc:docMk/>
            <pc:sldMk cId="202842042" sldId="1482"/>
            <ac:spMk id="103" creationId="{CB117034-2C75-89DF-8AF6-EF9C190556F9}"/>
          </ac:spMkLst>
        </pc:spChg>
        <pc:spChg chg="mod">
          <ac:chgData name="Surovi, Agnila" userId="55d7b2db-3a0f-421b-b43f-d2cf2b85e4e0" providerId="ADAL" clId="{B26F1932-745C-4AD3-B329-F5A64C547CAF}" dt="2025-10-07T13:43:58.054" v="0" actId="164"/>
          <ac:spMkLst>
            <pc:docMk/>
            <pc:sldMk cId="202842042" sldId="1482"/>
            <ac:spMk id="104" creationId="{C5220E5C-7FA4-321F-7AE8-CB805419F8D1}"/>
          </ac:spMkLst>
        </pc:spChg>
        <pc:spChg chg="mod">
          <ac:chgData name="Surovi, Agnila" userId="55d7b2db-3a0f-421b-b43f-d2cf2b85e4e0" providerId="ADAL" clId="{B26F1932-745C-4AD3-B329-F5A64C547CAF}" dt="2025-10-07T13:43:58.054" v="0" actId="164"/>
          <ac:spMkLst>
            <pc:docMk/>
            <pc:sldMk cId="202842042" sldId="1482"/>
            <ac:spMk id="105" creationId="{469F74B7-F06C-2088-A7DF-ADD07C07EBC2}"/>
          </ac:spMkLst>
        </pc:spChg>
        <pc:spChg chg="mod">
          <ac:chgData name="Surovi, Agnila" userId="55d7b2db-3a0f-421b-b43f-d2cf2b85e4e0" providerId="ADAL" clId="{B26F1932-745C-4AD3-B329-F5A64C547CAF}" dt="2025-10-07T13:43:58.054" v="0" actId="164"/>
          <ac:spMkLst>
            <pc:docMk/>
            <pc:sldMk cId="202842042" sldId="1482"/>
            <ac:spMk id="106" creationId="{77CEE05D-7717-D5AC-A655-A1F5127412D0}"/>
          </ac:spMkLst>
        </pc:spChg>
        <pc:picChg chg="mod">
          <ac:chgData name="Surovi, Agnila" userId="55d7b2db-3a0f-421b-b43f-d2cf2b85e4e0" providerId="ADAL" clId="{B26F1932-745C-4AD3-B329-F5A64C547CAF}" dt="2025-10-07T13:43:58.054" v="0" actId="164"/>
          <ac:picMkLst>
            <pc:docMk/>
            <pc:sldMk cId="202842042" sldId="1482"/>
            <ac:picMk id="88" creationId="{DA45399C-112B-7ED7-E5E7-3FC9B843D768}"/>
          </ac:picMkLst>
        </pc:picChg>
        <pc:picChg chg="mod">
          <ac:chgData name="Surovi, Agnila" userId="55d7b2db-3a0f-421b-b43f-d2cf2b85e4e0" providerId="ADAL" clId="{B26F1932-745C-4AD3-B329-F5A64C547CAF}" dt="2025-10-07T13:43:58.054" v="0" actId="164"/>
          <ac:picMkLst>
            <pc:docMk/>
            <pc:sldMk cId="202842042" sldId="1482"/>
            <ac:picMk id="90" creationId="{67C5C3ED-1258-06BF-D968-F34F8016C361}"/>
          </ac:picMkLst>
        </pc:picChg>
        <pc:picChg chg="mod">
          <ac:chgData name="Surovi, Agnila" userId="55d7b2db-3a0f-421b-b43f-d2cf2b85e4e0" providerId="ADAL" clId="{B26F1932-745C-4AD3-B329-F5A64C547CAF}" dt="2025-10-07T13:43:58.054" v="0" actId="164"/>
          <ac:picMkLst>
            <pc:docMk/>
            <pc:sldMk cId="202842042" sldId="1482"/>
            <ac:picMk id="92" creationId="{B375C75F-7E93-96FE-25A8-BA3E6F0EC310}"/>
          </ac:picMkLst>
        </pc:picChg>
        <pc:picChg chg="mod">
          <ac:chgData name="Surovi, Agnila" userId="55d7b2db-3a0f-421b-b43f-d2cf2b85e4e0" providerId="ADAL" clId="{B26F1932-745C-4AD3-B329-F5A64C547CAF}" dt="2025-10-07T13:43:58.054" v="0" actId="164"/>
          <ac:picMkLst>
            <pc:docMk/>
            <pc:sldMk cId="202842042" sldId="1482"/>
            <ac:picMk id="94" creationId="{799EEDFF-AEA8-15DA-7CDF-1290B09C102C}"/>
          </ac:picMkLst>
        </pc:picChg>
        <pc:picChg chg="mod">
          <ac:chgData name="Surovi, Agnila" userId="55d7b2db-3a0f-421b-b43f-d2cf2b85e4e0" providerId="ADAL" clId="{B26F1932-745C-4AD3-B329-F5A64C547CAF}" dt="2025-10-07T13:43:58.054" v="0" actId="164"/>
          <ac:picMkLst>
            <pc:docMk/>
            <pc:sldMk cId="202842042" sldId="1482"/>
            <ac:picMk id="100" creationId="{45FCBC28-7AD2-C03B-8682-573845E62FCC}"/>
          </ac:picMkLst>
        </pc:picChg>
        <pc:picChg chg="mod">
          <ac:chgData name="Surovi, Agnila" userId="55d7b2db-3a0f-421b-b43f-d2cf2b85e4e0" providerId="ADAL" clId="{B26F1932-745C-4AD3-B329-F5A64C547CAF}" dt="2025-10-07T13:43:58.054" v="0" actId="164"/>
          <ac:picMkLst>
            <pc:docMk/>
            <pc:sldMk cId="202842042" sldId="1482"/>
            <ac:picMk id="110" creationId="{96E6DEEC-5D85-7F7C-41B1-AD2453D252DE}"/>
          </ac:picMkLst>
        </pc:picChg>
      </pc:sldChg>
      <pc:sldChg chg="addSp modSp mod">
        <pc:chgData name="Surovi, Agnila" userId="55d7b2db-3a0f-421b-b43f-d2cf2b85e4e0" providerId="ADAL" clId="{B26F1932-745C-4AD3-B329-F5A64C547CAF}" dt="2025-10-08T01:10:13.302" v="2" actId="1076"/>
        <pc:sldMkLst>
          <pc:docMk/>
          <pc:sldMk cId="3344213293" sldId="1498"/>
        </pc:sldMkLst>
        <pc:spChg chg="mod">
          <ac:chgData name="Surovi, Agnila" userId="55d7b2db-3a0f-421b-b43f-d2cf2b85e4e0" providerId="ADAL" clId="{B26F1932-745C-4AD3-B329-F5A64C547CAF}" dt="2025-10-08T01:10:08.422" v="1" actId="164"/>
          <ac:spMkLst>
            <pc:docMk/>
            <pc:sldMk cId="3344213293" sldId="1498"/>
            <ac:spMk id="2" creationId="{0EB97D57-701E-F12A-08E0-93B05CC1C377}"/>
          </ac:spMkLst>
        </pc:spChg>
        <pc:spChg chg="mod">
          <ac:chgData name="Surovi, Agnila" userId="55d7b2db-3a0f-421b-b43f-d2cf2b85e4e0" providerId="ADAL" clId="{B26F1932-745C-4AD3-B329-F5A64C547CAF}" dt="2025-10-08T01:10:08.422" v="1" actId="164"/>
          <ac:spMkLst>
            <pc:docMk/>
            <pc:sldMk cId="3344213293" sldId="1498"/>
            <ac:spMk id="94" creationId="{E7281A7C-D674-534A-E982-96AA26B95468}"/>
          </ac:spMkLst>
        </pc:spChg>
        <pc:spChg chg="mod">
          <ac:chgData name="Surovi, Agnila" userId="55d7b2db-3a0f-421b-b43f-d2cf2b85e4e0" providerId="ADAL" clId="{B26F1932-745C-4AD3-B329-F5A64C547CAF}" dt="2025-10-08T01:10:08.422" v="1" actId="164"/>
          <ac:spMkLst>
            <pc:docMk/>
            <pc:sldMk cId="3344213293" sldId="1498"/>
            <ac:spMk id="101" creationId="{EA374027-E468-C7CF-2A7D-EA6A8781B0B8}"/>
          </ac:spMkLst>
        </pc:spChg>
        <pc:spChg chg="mod">
          <ac:chgData name="Surovi, Agnila" userId="55d7b2db-3a0f-421b-b43f-d2cf2b85e4e0" providerId="ADAL" clId="{B26F1932-745C-4AD3-B329-F5A64C547CAF}" dt="2025-10-08T01:10:08.422" v="1" actId="164"/>
          <ac:spMkLst>
            <pc:docMk/>
            <pc:sldMk cId="3344213293" sldId="1498"/>
            <ac:spMk id="102" creationId="{B7E37296-34D3-2D9A-38ED-5A2EBC263EE6}"/>
          </ac:spMkLst>
        </pc:spChg>
        <pc:spChg chg="mod">
          <ac:chgData name="Surovi, Agnila" userId="55d7b2db-3a0f-421b-b43f-d2cf2b85e4e0" providerId="ADAL" clId="{B26F1932-745C-4AD3-B329-F5A64C547CAF}" dt="2025-10-08T01:10:08.422" v="1" actId="164"/>
          <ac:spMkLst>
            <pc:docMk/>
            <pc:sldMk cId="3344213293" sldId="1498"/>
            <ac:spMk id="103" creationId="{1EFE65C9-4872-0D2B-0B7A-959C6A4A4519}"/>
          </ac:spMkLst>
        </pc:spChg>
        <pc:spChg chg="mod">
          <ac:chgData name="Surovi, Agnila" userId="55d7b2db-3a0f-421b-b43f-d2cf2b85e4e0" providerId="ADAL" clId="{B26F1932-745C-4AD3-B329-F5A64C547CAF}" dt="2025-10-08T01:10:08.422" v="1" actId="164"/>
          <ac:spMkLst>
            <pc:docMk/>
            <pc:sldMk cId="3344213293" sldId="1498"/>
            <ac:spMk id="104" creationId="{20D51169-F696-D5C1-FF27-5F0CF6948BA9}"/>
          </ac:spMkLst>
        </pc:spChg>
        <pc:grpChg chg="add mod">
          <ac:chgData name="Surovi, Agnila" userId="55d7b2db-3a0f-421b-b43f-d2cf2b85e4e0" providerId="ADAL" clId="{B26F1932-745C-4AD3-B329-F5A64C547CAF}" dt="2025-10-08T01:10:13.302" v="2" actId="1076"/>
          <ac:grpSpMkLst>
            <pc:docMk/>
            <pc:sldMk cId="3344213293" sldId="1498"/>
            <ac:grpSpMk id="5" creationId="{81FBEF5E-3B66-52F5-7A73-49F5F98EA77B}"/>
          </ac:grpSpMkLst>
        </pc:grpChg>
        <pc:grpChg chg="mod">
          <ac:chgData name="Surovi, Agnila" userId="55d7b2db-3a0f-421b-b43f-d2cf2b85e4e0" providerId="ADAL" clId="{B26F1932-745C-4AD3-B329-F5A64C547CAF}" dt="2025-10-08T01:10:08.422" v="1" actId="164"/>
          <ac:grpSpMkLst>
            <pc:docMk/>
            <pc:sldMk cId="3344213293" sldId="1498"/>
            <ac:grpSpMk id="32" creationId="{324F8A23-DFB8-ED91-C156-B18B284E964C}"/>
          </ac:grpSpMkLst>
        </pc:grpChg>
        <pc:grpChg chg="mod">
          <ac:chgData name="Surovi, Agnila" userId="55d7b2db-3a0f-421b-b43f-d2cf2b85e4e0" providerId="ADAL" clId="{B26F1932-745C-4AD3-B329-F5A64C547CAF}" dt="2025-10-08T01:10:08.422" v="1" actId="164"/>
          <ac:grpSpMkLst>
            <pc:docMk/>
            <pc:sldMk cId="3344213293" sldId="1498"/>
            <ac:grpSpMk id="37" creationId="{11AE045C-FC49-7DEB-28B4-306E547CC164}"/>
          </ac:grpSpMkLst>
        </pc:grpChg>
        <pc:grpChg chg="mod">
          <ac:chgData name="Surovi, Agnila" userId="55d7b2db-3a0f-421b-b43f-d2cf2b85e4e0" providerId="ADAL" clId="{B26F1932-745C-4AD3-B329-F5A64C547CAF}" dt="2025-10-08T01:10:08.422" v="1" actId="164"/>
          <ac:grpSpMkLst>
            <pc:docMk/>
            <pc:sldMk cId="3344213293" sldId="1498"/>
            <ac:grpSpMk id="57" creationId="{147C1B73-A382-5D11-AE6A-608BC5BF91A6}"/>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1" y="1"/>
            <a:ext cx="3076096"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43011" name="Rectangle 3"/>
          <p:cNvSpPr>
            <a:spLocks noGrp="1" noChangeArrowheads="1"/>
          </p:cNvSpPr>
          <p:nvPr>
            <p:ph type="dt" sz="quarter" idx="1"/>
          </p:nvPr>
        </p:nvSpPr>
        <p:spPr bwMode="auto">
          <a:xfrm>
            <a:off x="4026382" y="1"/>
            <a:ext cx="3076095"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algn="r" defTabSz="911920">
              <a:defRPr sz="1100">
                <a:latin typeface="Arial" pitchFamily="34" charset="0"/>
              </a:defRPr>
            </a:lvl1pPr>
          </a:lstStyle>
          <a:p>
            <a:pPr>
              <a:defRPr/>
            </a:pPr>
            <a:endParaRPr lang="es-ES" dirty="0"/>
          </a:p>
        </p:txBody>
      </p:sp>
      <p:sp>
        <p:nvSpPr>
          <p:cNvPr id="43012" name="Rectangle 4"/>
          <p:cNvSpPr>
            <a:spLocks noGrp="1" noChangeArrowheads="1"/>
          </p:cNvSpPr>
          <p:nvPr>
            <p:ph type="ftr" sz="quarter" idx="2"/>
          </p:nvPr>
        </p:nvSpPr>
        <p:spPr bwMode="auto">
          <a:xfrm>
            <a:off x="1" y="8917933"/>
            <a:ext cx="3076096"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43013" name="Rectangle 5"/>
          <p:cNvSpPr>
            <a:spLocks noGrp="1" noChangeArrowheads="1"/>
          </p:cNvSpPr>
          <p:nvPr>
            <p:ph type="sldNum" sz="quarter" idx="3"/>
          </p:nvPr>
        </p:nvSpPr>
        <p:spPr bwMode="auto">
          <a:xfrm>
            <a:off x="4026382" y="8917933"/>
            <a:ext cx="3076095"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algn="r" defTabSz="911920">
              <a:defRPr sz="1100">
                <a:latin typeface="Arial" pitchFamily="34" charset="0"/>
              </a:defRPr>
            </a:lvl1pPr>
          </a:lstStyle>
          <a:p>
            <a:pPr>
              <a:defRPr/>
            </a:pPr>
            <a:fld id="{075EA6B8-0328-4A57-9D07-4A30695AA38A}" type="slidenum">
              <a:rPr lang="en-US"/>
              <a:pPr>
                <a:defRPr/>
              </a:pPr>
              <a:t>‹#›</a:t>
            </a:fld>
            <a:endParaRPr lang="en-US" dirty="0"/>
          </a:p>
        </p:txBody>
      </p:sp>
    </p:spTree>
    <p:extLst>
      <p:ext uri="{BB962C8B-B14F-4D97-AF65-F5344CB8AC3E}">
        <p14:creationId xmlns:p14="http://schemas.microsoft.com/office/powerpoint/2010/main" val="113319266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0:54:12.237"/>
    </inkml:context>
    <inkml:brush xml:id="br0">
      <inkml:brushProperty name="width" value="0.2" units="cm"/>
      <inkml:brushProperty name="height" value="0.2" units="cm"/>
      <inkml:brushProperty name="color" value="#FFFFFF"/>
    </inkml:brush>
  </inkml:definitions>
  <inkml:trace contextRef="#ctx0" brushRef="#br0">2 124 24575,'0'46'0,"-1"-20"0,1 1 0,1 0 0,1 0 0,8 37 0,-10-64 0,1 1 0,-1 0 0,0-1 0,0 1 0,0 0 0,0-1 0,1 1 0,-1 0 0,0-1 0,1 1 0,-1 0 0,0-1 0,1 1 0,-1-1 0,1 1 0,-1-1 0,1 1 0,-1-1 0,1 1 0,-1-1 0,1 1 0,0-1 0,-1 0 0,1 1 0,-1-1 0,1 0 0,0 0 0,0 1 0,-1-1 0,1 0 0,0 0 0,-1 0 0,1 0 0,0 0 0,1 0 0,0-1 0,0 0 0,1 0 0,-1 0 0,0 0 0,0 0 0,1 0 0,-1-1 0,0 1 0,-1-1 0,1 0 0,2-1 0,0-2 0,1 1 0,-1-1 0,0 0 0,0-1 0,-1 1 0,0-1 0,0 1 0,0-1 0,2-7 0,-1-12 0,-2 1 0,0 0 0,-2-1 0,-1 1 0,-1-1 0,0 1 0,-9-34 0,10 55-57,-1 1 0,1-1 1,0 0-1,-1 0 0,1 0 0,-1 1 0,0-1 0,0 1 0,0-1 0,0 1 0,0 0 1,0 0-1,-1 0 0,1 0 0,-1 0 0,0 1 0,1-1 0,-1 1 0,0-1 1,0 1-1,0 0 0,0 0 0,-3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8T00:54:20.450"/>
    </inkml:context>
    <inkml:brush xml:id="br0">
      <inkml:brushProperty name="width" value="0.2" units="cm"/>
      <inkml:brushProperty name="height" value="0.2" units="cm"/>
      <inkml:brushProperty name="color" value="#FFFFFF"/>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1" y="1"/>
            <a:ext cx="3076096"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32771" name="Rectangle 3"/>
          <p:cNvSpPr>
            <a:spLocks noGrp="1" noChangeArrowheads="1"/>
          </p:cNvSpPr>
          <p:nvPr>
            <p:ph type="dt" idx="1"/>
          </p:nvPr>
        </p:nvSpPr>
        <p:spPr bwMode="auto">
          <a:xfrm>
            <a:off x="4023093" y="1"/>
            <a:ext cx="3076095"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algn="r" defTabSz="911920">
              <a:defRPr sz="1100">
                <a:latin typeface="Arial" pitchFamily="34" charset="0"/>
              </a:defRPr>
            </a:lvl1pPr>
          </a:lstStyle>
          <a:p>
            <a:pPr>
              <a:defRPr/>
            </a:pPr>
            <a:endParaRPr lang="es-ES" dirty="0"/>
          </a:p>
        </p:txBody>
      </p:sp>
      <p:sp>
        <p:nvSpPr>
          <p:cNvPr id="34820" name="Rectangle 4"/>
          <p:cNvSpPr>
            <a:spLocks noGrp="1" noRot="1" noChangeAspect="1" noChangeArrowheads="1" noTextEdit="1"/>
          </p:cNvSpPr>
          <p:nvPr>
            <p:ph type="sldImg" idx="2"/>
          </p:nvPr>
        </p:nvSpPr>
        <p:spPr bwMode="auto">
          <a:xfrm>
            <a:off x="420688" y="701675"/>
            <a:ext cx="6261100" cy="3522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708607" y="4460569"/>
            <a:ext cx="5685268" cy="4225293"/>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1" y="8914731"/>
            <a:ext cx="3076096"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32775" name="Rectangle 7"/>
          <p:cNvSpPr>
            <a:spLocks noGrp="1" noChangeArrowheads="1"/>
          </p:cNvSpPr>
          <p:nvPr>
            <p:ph type="sldNum" sz="quarter" idx="5"/>
          </p:nvPr>
        </p:nvSpPr>
        <p:spPr bwMode="auto">
          <a:xfrm>
            <a:off x="4023093" y="8914731"/>
            <a:ext cx="3076095"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algn="r" defTabSz="911920">
              <a:defRPr sz="1100">
                <a:latin typeface="Arial" pitchFamily="34" charset="0"/>
              </a:defRPr>
            </a:lvl1pPr>
          </a:lstStyle>
          <a:p>
            <a:pPr>
              <a:defRPr/>
            </a:pPr>
            <a:fld id="{EEE5A8FB-2652-451D-B7D6-572EB4FC615C}" type="slidenum">
              <a:rPr lang="en-US"/>
              <a:pPr>
                <a:defRPr/>
              </a:pPr>
              <a:t>‹#›</a:t>
            </a:fld>
            <a:endParaRPr lang="en-US" dirty="0"/>
          </a:p>
        </p:txBody>
      </p:sp>
    </p:spTree>
    <p:extLst>
      <p:ext uri="{BB962C8B-B14F-4D97-AF65-F5344CB8AC3E}">
        <p14:creationId xmlns:p14="http://schemas.microsoft.com/office/powerpoint/2010/main" val="5951997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Thanks for the kind introduction. </a:t>
            </a:r>
          </a:p>
          <a:p>
            <a:pPr marL="171450" indent="-171450">
              <a:buFont typeface="Arial" panose="020B0604020202020204" pitchFamily="34" charset="0"/>
              <a:buChar char="•"/>
            </a:pPr>
            <a:r>
              <a:rPr lang="en-US" dirty="0"/>
              <a:t>Good afternoon, everyone.</a:t>
            </a:r>
          </a:p>
          <a:p>
            <a:pPr marL="171450" indent="-171450">
              <a:buFont typeface="Arial" panose="020B0604020202020204" pitchFamily="34" charset="0"/>
              <a:buChar char="•"/>
            </a:pPr>
            <a:r>
              <a:rPr lang="en-US" dirty="0"/>
              <a:t>My name is Agnila Ghosh Surovi, and I’m a graduate student in Mechanical Engineering at the University of Tennessee, Knoxville.</a:t>
            </a:r>
          </a:p>
          <a:p>
            <a:pPr marL="171450" indent="-171450">
              <a:buFont typeface="Arial" panose="020B0604020202020204" pitchFamily="34" charset="0"/>
              <a:buChar char="•"/>
            </a:pPr>
            <a:r>
              <a:rPr lang="en-US" dirty="0"/>
              <a:t>Today, I’m pleased to present my work titled: ‘Adhesive Contact in Soft Materials Using a Rate-dependent Cohesive Zone Approach.</a:t>
            </a:r>
          </a:p>
          <a:p>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a:t>
            </a:fld>
            <a:endParaRPr lang="en-US" dirty="0"/>
          </a:p>
        </p:txBody>
      </p:sp>
    </p:spTree>
    <p:extLst>
      <p:ext uri="{BB962C8B-B14F-4D97-AF65-F5344CB8AC3E}">
        <p14:creationId xmlns:p14="http://schemas.microsoft.com/office/powerpoint/2010/main" val="1841575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baseline for our rate-dependent formulation is formed by rate-independent cohesive zone model.</a:t>
            </a:r>
          </a:p>
          <a:p>
            <a:pPr marL="171450" indent="-171450">
              <a:buFont typeface="Arial" panose="020B0604020202020204" pitchFamily="34" charset="0"/>
              <a:buChar char="•"/>
            </a:pPr>
            <a:r>
              <a:rPr lang="en-US" dirty="0"/>
              <a:t>As the total mixed-mode separation δ m​  increases from its onset value δ m0​  to the final separation δ mf​ , the damage variable D increases from 0 to 1.</a:t>
            </a:r>
          </a:p>
          <a:p>
            <a:pPr marL="171450" indent="-171450">
              <a:buFont typeface="Arial" panose="020B0604020202020204" pitchFamily="34" charset="0"/>
              <a:buChar char="•"/>
            </a:pPr>
            <a:r>
              <a:rPr lang="en-US" dirty="0"/>
              <a:t>Once D reaches 1, the interface is fully debonded.</a:t>
            </a:r>
          </a:p>
          <a:p>
            <a:pPr marL="171450" indent="-171450">
              <a:buFont typeface="Arial" panose="020B0604020202020204" pitchFamily="34" charset="0"/>
              <a:buChar char="•"/>
            </a:pPr>
            <a:r>
              <a:rPr lang="en-US" dirty="0"/>
              <a:t>The traction-separation law consists of two parts:</a:t>
            </a:r>
          </a:p>
          <a:p>
            <a:pPr marL="457200" lvl="1" indent="0">
              <a:buFont typeface="Arial" panose="020B0604020202020204" pitchFamily="34" charset="0"/>
              <a:buNone/>
            </a:pPr>
            <a:r>
              <a:rPr lang="en-US" dirty="0"/>
              <a:t>• The active (tensile) direction, which is responsible for driving damage, and</a:t>
            </a:r>
          </a:p>
          <a:p>
            <a:pPr marL="457200" lvl="1" indent="0">
              <a:buFont typeface="Arial" panose="020B0604020202020204" pitchFamily="34" charset="0"/>
              <a:buNone/>
            </a:pPr>
            <a:r>
              <a:rPr lang="en-US" dirty="0"/>
              <a:t>• The inactive direction, which remains elastic but does not contribute to degradation.</a:t>
            </a:r>
          </a:p>
          <a:p>
            <a:pPr marL="457200" lvl="1" indent="0">
              <a:buFont typeface="Arial" panose="020B0604020202020204" pitchFamily="34" charset="0"/>
              <a:buNone/>
            </a:pPr>
            <a:r>
              <a:rPr lang="en-US" dirty="0"/>
              <a:t>This ensures that compression or frictional effects don’t incorrectly trigger damage.</a:t>
            </a:r>
          </a:p>
          <a:p>
            <a:pPr marL="171450" lvl="0" indent="-171450">
              <a:buFont typeface="Arial" panose="020B0604020202020204" pitchFamily="34" charset="0"/>
              <a:buChar char="•"/>
            </a:pPr>
            <a:r>
              <a:rPr lang="en-US" dirty="0"/>
              <a:t>Now, to capture rate effects seen in soft materials, we introduce a viscous term to this model inspired from literature.</a:t>
            </a:r>
          </a:p>
          <a:p>
            <a:pPr marL="171450" lvl="0" indent="-171450">
              <a:buFont typeface="Arial" panose="020B0604020202020204" pitchFamily="34" charset="0"/>
              <a:buChar char="•"/>
            </a:pPr>
            <a:r>
              <a:rPr lang="en-US" dirty="0"/>
              <a:t>The rate-dependent formulation modifies the traction by adding a term proportional to the separation rate in the active direction.</a:t>
            </a:r>
          </a:p>
          <a:p>
            <a:pPr marL="171450" lvl="0" indent="-171450">
              <a:buFont typeface="Arial" panose="020B0604020202020204" pitchFamily="34" charset="0"/>
              <a:buChar char="•"/>
            </a:pPr>
            <a:r>
              <a:rPr lang="en-US" dirty="0"/>
              <a:t>This means the faster the interface opens, the higher the resistance—mimicking viscous adhesion observed in biological tissues and hydrogels.</a:t>
            </a:r>
          </a:p>
          <a:p>
            <a:pPr marL="171450" lvl="0" indent="-171450">
              <a:buFont typeface="Arial" panose="020B0604020202020204" pitchFamily="34" charset="0"/>
              <a:buChar char="•"/>
            </a:pPr>
            <a:r>
              <a:rPr lang="en-US" dirty="0"/>
              <a:t>To avoid instability from abrupt damage jumps, we also apply viscous regularization to the damage variable itself. This smooths its evolution across time steps, especially when the opening rate suddenly changes.</a:t>
            </a:r>
          </a:p>
          <a:p>
            <a:pPr marL="171450" lvl="0" indent="-171450">
              <a:buFont typeface="Arial" panose="020B0604020202020204" pitchFamily="34" charset="0"/>
              <a:buChar char="•"/>
            </a:pPr>
            <a:r>
              <a:rPr lang="en-US" dirty="0"/>
              <a:t>Finally, all of this is incorporated consistently into the weak form via the cohesive virtual work expression shown at the bottom.</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10</a:t>
            </a:fld>
            <a:endParaRPr lang="en-US" dirty="0"/>
          </a:p>
        </p:txBody>
      </p:sp>
    </p:spTree>
    <p:extLst>
      <p:ext uri="{BB962C8B-B14F-4D97-AF65-F5344CB8AC3E}">
        <p14:creationId xmlns:p14="http://schemas.microsoft.com/office/powerpoint/2010/main" val="695602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moving to more complex contact and adhesion simulations, I first verified that the built-in Generalized Maxwell model in MOOSE behaves as expected.</a:t>
            </a:r>
          </a:p>
          <a:p>
            <a:pPr marL="171450" indent="-171450">
              <a:buFont typeface="Arial" panose="020B0604020202020204" pitchFamily="34" charset="0"/>
              <a:buChar char="•"/>
            </a:pPr>
            <a:r>
              <a:rPr lang="en-US" dirty="0"/>
              <a:t>For this, I set up a simple benchmark: a 3D viscoelastic block subjected to a step displacement. The bottom face is fixed, and the top face is displaced downward and held constant—generating a uniaxial strain state.</a:t>
            </a:r>
          </a:p>
          <a:p>
            <a:pPr marL="171450" indent="-171450">
              <a:buFont typeface="Arial" panose="020B0604020202020204" pitchFamily="34" charset="0"/>
              <a:buChar char="•"/>
            </a:pPr>
            <a:r>
              <a:rPr lang="en-US" dirty="0"/>
              <a:t>The stress response is governed by a standard Generalized Maxwell model, shown here schematically, consisting of an elastic spring E ∞​  in parallel with two Maxwell elements. The analytical solution for the stress relaxation is a sum of exponential decays, and it’s provided at the bottom left.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11</a:t>
            </a:fld>
            <a:endParaRPr lang="en-US" dirty="0"/>
          </a:p>
        </p:txBody>
      </p:sp>
    </p:spTree>
    <p:extLst>
      <p:ext uri="{BB962C8B-B14F-4D97-AF65-F5344CB8AC3E}">
        <p14:creationId xmlns:p14="http://schemas.microsoft.com/office/powerpoint/2010/main" val="2791844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plot in the center shows the stress decay under constant strain. The solid black curve is the analytical solution, and the red dashed line is the MOOSE simulation result. As you can see, they’re nearly indistinguishable, indicating excellent agreement.</a:t>
            </a:r>
          </a:p>
          <a:p>
            <a:pPr marL="171450" indent="-171450">
              <a:buFont typeface="Arial" panose="020B0604020202020204" pitchFamily="34" charset="0"/>
              <a:buChar char="•"/>
            </a:pPr>
            <a:r>
              <a:rPr lang="en-US" dirty="0"/>
              <a:t>To the left, I’ve plotted the relative error over time. The maximum error stays below 2%, and it gradually decreases as the stress relaxes, which is expected as the numerical model reaches equilibrium.</a:t>
            </a:r>
          </a:p>
          <a:p>
            <a:pPr marL="171450" indent="-171450">
              <a:buFont typeface="Arial" panose="020B0604020202020204" pitchFamily="34" charset="0"/>
              <a:buChar char="•"/>
            </a:pPr>
            <a:r>
              <a:rPr lang="en-US" dirty="0"/>
              <a:t>On the right, I’ve visualized the stress distribution at two different time points.</a:t>
            </a:r>
          </a:p>
          <a:p>
            <a:pPr marL="457200" lvl="1" indent="0">
              <a:buFont typeface="Arial" panose="020B0604020202020204" pitchFamily="34" charset="0"/>
              <a:buNone/>
            </a:pPr>
            <a:r>
              <a:rPr lang="en-US" dirty="0"/>
              <a:t>• At 0.1 seconds, the stress is still near the initial peak value.</a:t>
            </a:r>
          </a:p>
          <a:p>
            <a:pPr marL="457200" lvl="1" indent="0">
              <a:buFont typeface="Arial" panose="020B0604020202020204" pitchFamily="34" charset="0"/>
              <a:buNone/>
            </a:pPr>
            <a:r>
              <a:rPr lang="en-US" dirty="0"/>
              <a:t>• At 100 seconds, the stress has relaxed significantly.</a:t>
            </a:r>
          </a:p>
          <a:p>
            <a:pPr marL="171450" lvl="0" indent="-171450">
              <a:buFont typeface="Arial" panose="020B0604020202020204" pitchFamily="34" charset="0"/>
              <a:buChar char="•"/>
            </a:pPr>
            <a:r>
              <a:rPr lang="en-US" dirty="0"/>
              <a:t>These results confirm that MOOSE accurately captures the time-dependent response of viscoelastic materials governed by the Generalized Maxwell model. This gives confidence that the model behaves as expected and can now be extended to contact and adhesion problems.</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12</a:t>
            </a:fld>
            <a:endParaRPr lang="en-US" dirty="0"/>
          </a:p>
        </p:txBody>
      </p:sp>
    </p:spTree>
    <p:extLst>
      <p:ext uri="{BB962C8B-B14F-4D97-AF65-F5344CB8AC3E}">
        <p14:creationId xmlns:p14="http://schemas.microsoft.com/office/powerpoint/2010/main" val="287599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 we investigate how the material responds under different loading rates.</a:t>
            </a:r>
          </a:p>
          <a:p>
            <a:pPr marL="171450" indent="-171450">
              <a:buFont typeface="Arial" panose="020B0604020202020204" pitchFamily="34" charset="0"/>
              <a:buChar char="•"/>
            </a:pPr>
            <a:r>
              <a:rPr lang="en-US" dirty="0"/>
              <a:t>On the left, you can see the prescribed displacement history for four loading rates: 50, 1, 0.5, and 0.17 mm/s. All cases apply the same total displacement, but over different durations. Once the full strain is applied, it’s held constant to observe stress relaxation.</a:t>
            </a:r>
          </a:p>
          <a:p>
            <a:pPr marL="171450" indent="-171450">
              <a:buFont typeface="Arial" panose="020B0604020202020204" pitchFamily="34" charset="0"/>
              <a:buChar char="•"/>
            </a:pPr>
            <a:r>
              <a:rPr lang="en-US" dirty="0"/>
              <a:t>On the right, the plot shows how the stress evolves over time for each case.As expected:Faster loading rates produce higher peak stresses,Slower loading allows time for the material to relax, resulting in lower </a:t>
            </a:r>
            <a:r>
              <a:rPr lang="en-US" dirty="0" err="1"/>
              <a:t>peaks,But</a:t>
            </a:r>
            <a:r>
              <a:rPr lang="en-US" dirty="0"/>
              <a:t> in all cases, the stress eventually converges to the same long-term equilibrium value.</a:t>
            </a:r>
          </a:p>
          <a:p>
            <a:pPr marL="171450" indent="-171450">
              <a:buFont typeface="Arial" panose="020B0604020202020204" pitchFamily="34" charset="0"/>
              <a:buChar char="•"/>
            </a:pPr>
            <a:r>
              <a:rPr lang="en-US" dirty="0"/>
              <a:t>This clearly demonstrates that the model captures strain-rate sensitivity —a key feature of viscoelasticity that is especially relevant when modeling soft tissues or hydrogels under varying deformation speeds.”</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13</a:t>
            </a:fld>
            <a:endParaRPr lang="en-US"/>
          </a:p>
        </p:txBody>
      </p:sp>
    </p:spTree>
    <p:extLst>
      <p:ext uri="{BB962C8B-B14F-4D97-AF65-F5344CB8AC3E}">
        <p14:creationId xmlns:p14="http://schemas.microsoft.com/office/powerpoint/2010/main" val="406105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Before I move into the core part of my work, I’d like to briefly show a validation study I performed using the existing penalty mortar contact formulation in MOOSE.</a:t>
            </a:r>
          </a:p>
          <a:p>
            <a:pPr marL="171450" indent="-171450">
              <a:buFont typeface="Arial" panose="020B0604020202020204" pitchFamily="34" charset="0"/>
              <a:buChar char="•"/>
            </a:pPr>
            <a:r>
              <a:rPr lang="en-US"/>
              <a:t>Here, I set up a Hertzian contact problem—a deformable sphere in contact with a flat substrate. The analytical solution for this setup, based on Hertz theory, allows us to predict the contact pressure and contact radius.</a:t>
            </a:r>
          </a:p>
          <a:p>
            <a:pPr marL="171450" indent="-171450">
              <a:buFont typeface="Arial" panose="020B0604020202020204" pitchFamily="34" charset="0"/>
              <a:buChar char="•"/>
            </a:pPr>
            <a:r>
              <a:rPr lang="en-US"/>
              <a:t>The material properties and setup are taken directly from the classical formulation, and the goal here is to verify that the existing contact implementation in MOOSE reproduces those results accurately.</a:t>
            </a:r>
          </a:p>
          <a:p>
            <a:endParaRPr lang="en-US"/>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14</a:t>
            </a:fld>
            <a:endParaRPr lang="en-US"/>
          </a:p>
        </p:txBody>
      </p:sp>
    </p:spTree>
    <p:extLst>
      <p:ext uri="{BB962C8B-B14F-4D97-AF65-F5344CB8AC3E}">
        <p14:creationId xmlns:p14="http://schemas.microsoft.com/office/powerpoint/2010/main" val="390797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 the left, you can see how I computed the contact radius and peak pressure from the MOOSE simulation. These values are compared against the Hertzian solution shown at the bottom.</a:t>
            </a:r>
          </a:p>
          <a:p>
            <a:pPr marL="171450" indent="-171450">
              <a:buFont typeface="Arial" panose="020B0604020202020204" pitchFamily="34" charset="0"/>
              <a:buChar char="•"/>
            </a:pPr>
            <a:r>
              <a:rPr lang="en-US"/>
              <a:t>The MOOSE results match the analytical values closely, with only 6.6% error in contact radius and 3.3% error in pressure.</a:t>
            </a:r>
          </a:p>
          <a:p>
            <a:pPr marL="171450" indent="-171450">
              <a:buFont typeface="Arial" panose="020B0604020202020204" pitchFamily="34" charset="0"/>
              <a:buChar char="•"/>
            </a:pPr>
            <a:r>
              <a:rPr lang="en-US"/>
              <a:t>The plot on the right shows the contact pressure distribution along the surface. As you can see, the simulation closely follows the analytical shape, confirming that the contact formulation is working as expected.”</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15</a:t>
            </a:fld>
            <a:endParaRPr lang="en-US"/>
          </a:p>
        </p:txBody>
      </p:sp>
    </p:spTree>
    <p:extLst>
      <p:ext uri="{BB962C8B-B14F-4D97-AF65-F5344CB8AC3E}">
        <p14:creationId xmlns:p14="http://schemas.microsoft.com/office/powerpoint/2010/main" val="2372072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left plot displays the vertical displacement field, and the right shows the 𝜎𝑦𝑦σ </a:t>
            </a:r>
            <a:r>
              <a:rPr lang="en-US" dirty="0" err="1"/>
              <a:t>yy</a:t>
            </a:r>
            <a:r>
              <a:rPr lang="en-US" dirty="0"/>
              <a:t>​  stress field. The stress is highest right beneath the indenter, which is consistent with what we expect from Hertzian theory.</a:t>
            </a:r>
          </a:p>
          <a:p>
            <a:pPr marL="171450" indent="-171450">
              <a:buFont typeface="Arial" panose="020B0604020202020204" pitchFamily="34" charset="0"/>
              <a:buChar char="•"/>
            </a:pPr>
            <a:r>
              <a:rPr lang="en-US" dirty="0"/>
              <a:t>This validation was important for me to build confidence in using MOOSE for my contact simulations. However, I want to emphasize that I have not modified the contact model—this result simply ensures that I can reproduce known contact mechanics behavior correctly before incorporating rate-dependent adhesion, which is the main focus of my work.”</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16</a:t>
            </a:fld>
            <a:endParaRPr lang="en-US"/>
          </a:p>
        </p:txBody>
      </p:sp>
    </p:spTree>
    <p:extLst>
      <p:ext uri="{BB962C8B-B14F-4D97-AF65-F5344CB8AC3E}">
        <p14:creationId xmlns:p14="http://schemas.microsoft.com/office/powerpoint/2010/main" val="230277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Now I’ll move to validating the adhesion model that I implemented in MOOSE by modifying the cohesive zone formulation to include rate-dependent effects.</a:t>
            </a:r>
          </a:p>
          <a:p>
            <a:pPr marL="171450" indent="-171450">
              <a:buFont typeface="Arial" panose="020B0604020202020204" pitchFamily="34" charset="0"/>
              <a:buChar char="•"/>
            </a:pPr>
            <a:r>
              <a:rPr lang="en-US"/>
              <a:t>To test whether the implementation behaves correctly, I first set the traction viscosity to zero, effectively reducing the model to its rate-independent limit.</a:t>
            </a:r>
          </a:p>
          <a:p>
            <a:pPr marL="171450" indent="-171450">
              <a:buFont typeface="Arial" panose="020B0604020202020204" pitchFamily="34" charset="0"/>
              <a:buChar char="•"/>
            </a:pPr>
            <a:r>
              <a:rPr lang="en-US"/>
              <a:t>This step allows me to validate the formulation against the well-known JKR solution, which provides an analytical prediction of pull-off force under a 2D plane strain assumption.</a:t>
            </a:r>
          </a:p>
          <a:p>
            <a:pPr marL="171450" indent="-171450">
              <a:buFont typeface="Arial" panose="020B0604020202020204" pitchFamily="34" charset="0"/>
              <a:buChar char="•"/>
            </a:pPr>
            <a:r>
              <a:rPr lang="en-US"/>
              <a:t>The analytical pull-off force per unit length is approximately 2655.86 N/mm.</a:t>
            </a:r>
          </a:p>
          <a:p>
            <a:pPr marL="171450" indent="-171450">
              <a:buFont typeface="Arial" panose="020B0604020202020204" pitchFamily="34" charset="0"/>
              <a:buChar char="•"/>
            </a:pPr>
            <a:r>
              <a:rPr lang="en-US"/>
              <a:t>In my simulation, I applied cohesive traction between a sphere and a flat substrate and monitored the pull-off force.</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17</a:t>
            </a:fld>
            <a:endParaRPr lang="en-US"/>
          </a:p>
        </p:txBody>
      </p:sp>
    </p:spTree>
    <p:extLst>
      <p:ext uri="{BB962C8B-B14F-4D97-AF65-F5344CB8AC3E}">
        <p14:creationId xmlns:p14="http://schemas.microsoft.com/office/powerpoint/2010/main" val="1691195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At around 0.14 seconds, the simulation records a peak total pull-off force of approximately 3548 N, which I extracted from MOOSE using Side reaction post processor at the interface.</a:t>
            </a:r>
          </a:p>
          <a:p>
            <a:pPr marL="171450" indent="-171450">
              <a:buFont typeface="Arial" panose="020B0604020202020204" pitchFamily="34" charset="0"/>
              <a:buChar char="•"/>
            </a:pPr>
            <a:r>
              <a:rPr lang="en-US"/>
              <a:t>To compare this with the JKR analytical solution, which gives force per unit length, I needed to calculate the equivalent force per unit length from my simulation.</a:t>
            </a:r>
          </a:p>
          <a:p>
            <a:pPr marL="171450" indent="-171450">
              <a:buFont typeface="Arial" panose="020B0604020202020204" pitchFamily="34" charset="0"/>
              <a:buChar char="•"/>
            </a:pPr>
            <a:r>
              <a:rPr lang="en-US"/>
              <a:t>So, I identified the number of elements along the contact interface that contributed significantly to the adhesive stresses, and multiplied that count by the element edge length to get an effective contact width.</a:t>
            </a:r>
          </a:p>
          <a:p>
            <a:pPr marL="171450" indent="-171450">
              <a:buFont typeface="Arial" panose="020B0604020202020204" pitchFamily="34" charset="0"/>
              <a:buChar char="•"/>
            </a:pPr>
            <a:r>
              <a:rPr lang="en-US"/>
              <a:t>Dividing the total pull-off force by this width gave me approximately 1971.38 N/mm, leading to a 25.77% error compared to the analytical JKR value.</a:t>
            </a:r>
          </a:p>
          <a:p>
            <a:pPr marL="171450" indent="-171450">
              <a:buFont typeface="Arial" panose="020B0604020202020204" pitchFamily="34" charset="0"/>
              <a:buChar char="•"/>
            </a:pPr>
            <a:r>
              <a:rPr lang="en-US"/>
              <a:t>This step was essential for making a fair comparison between the 2D simulation and the plane strain-based JKR theory, and it helps validate that the implementation behaves correctly in the rate-independent limit.</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18</a:t>
            </a:fld>
            <a:endParaRPr lang="en-US"/>
          </a:p>
        </p:txBody>
      </p:sp>
    </p:spTree>
    <p:extLst>
      <p:ext uri="{BB962C8B-B14F-4D97-AF65-F5344CB8AC3E}">
        <p14:creationId xmlns:p14="http://schemas.microsoft.com/office/powerpoint/2010/main" val="1635010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I’ll walk you through the main simulation setup used to test our rate-dependent adhesion implementation.</a:t>
            </a:r>
          </a:p>
          <a:p>
            <a:pPr marL="171450" indent="-171450">
              <a:buFont typeface="Arial" panose="020B0604020202020204" pitchFamily="34" charset="0"/>
              <a:buChar char="•"/>
            </a:pPr>
            <a:r>
              <a:rPr lang="en-US" dirty="0"/>
              <a:t>We consider a 2D plane strain configuration, where a cubic elastic indenter is brought into contact with a viscoelastic substrate. </a:t>
            </a:r>
          </a:p>
          <a:p>
            <a:pPr marL="171450" indent="-171450">
              <a:buFont typeface="Arial" panose="020B0604020202020204" pitchFamily="34" charset="0"/>
              <a:buChar char="•"/>
            </a:pPr>
            <a:r>
              <a:rPr lang="en-US" dirty="0"/>
              <a:t>The adhesion is modeled using a rate-dependent cohesive zone model integrated with mortar-based contact constraints. </a:t>
            </a:r>
          </a:p>
          <a:p>
            <a:pPr marL="171450" indent="-171450">
              <a:buFont typeface="Arial" panose="020B0604020202020204" pitchFamily="34" charset="0"/>
              <a:buChar char="•"/>
            </a:pPr>
            <a:r>
              <a:rPr lang="en-US" dirty="0"/>
              <a:t>This setup allows us to examine the pull-off behavior under different unloading rates.</a:t>
            </a:r>
          </a:p>
          <a:p>
            <a:pPr marL="171450" indent="-171450">
              <a:buFont typeface="Arial" panose="020B0604020202020204" pitchFamily="34" charset="0"/>
              <a:buChar char="•"/>
            </a:pPr>
            <a:r>
              <a:rPr lang="en-US" dirty="0"/>
              <a:t>On the left, I’ve listed the material properties for the elastic indenter, viscoelastic substrate, and cohesive zone. Notably, for this study, I use a traction viscosity value of 100 </a:t>
            </a:r>
            <a:r>
              <a:rPr lang="en-US" dirty="0" err="1"/>
              <a:t>MPa·s</a:t>
            </a:r>
            <a:r>
              <a:rPr lang="en-US" dirty="0"/>
              <a:t>/mm in the cohesive zone model."</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19</a:t>
            </a:fld>
            <a:endParaRPr lang="en-US"/>
          </a:p>
        </p:txBody>
      </p:sp>
    </p:spTree>
    <p:extLst>
      <p:ext uri="{BB962C8B-B14F-4D97-AF65-F5344CB8AC3E}">
        <p14:creationId xmlns:p14="http://schemas.microsoft.com/office/powerpoint/2010/main" val="1174229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529C6-C185-71B9-CCBA-DDF37635E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F158A-3A75-9ADD-1058-647497110B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8002F-B899-A5B5-DAC8-513DFA9FEB39}"/>
              </a:ext>
            </a:extLst>
          </p:cNvPr>
          <p:cNvSpPr>
            <a:spLocks noGrp="1"/>
          </p:cNvSpPr>
          <p:nvPr>
            <p:ph type="body" idx="1"/>
          </p:nvPr>
        </p:nvSpPr>
        <p:spPr/>
        <p:txBody>
          <a:bodyPr/>
          <a:lstStyle/>
          <a:p>
            <a:pPr marL="171450" indent="-171450">
              <a:buFont typeface="Arial" panose="020B0604020202020204" pitchFamily="34" charset="0"/>
              <a:buChar char="•"/>
            </a:pPr>
            <a:r>
              <a:rPr lang="en-US" dirty="0"/>
              <a:t>In this talk, I’ll begin by highlighting the motivation behind studying soft materials’ adhesive contact, particularly when the material response depends on how quickly the contact is formed or broken.</a:t>
            </a:r>
          </a:p>
          <a:p>
            <a:pPr marL="171450" indent="-171450">
              <a:buFont typeface="Arial" panose="020B0604020202020204" pitchFamily="34" charset="0"/>
              <a:buChar char="•"/>
            </a:pPr>
            <a:r>
              <a:rPr lang="en-US" dirty="0"/>
              <a:t>I will then introduce the modeling approach I have implemented, which incorporates rate-dependent effects into a cohesive zone framework. </a:t>
            </a:r>
          </a:p>
          <a:p>
            <a:pPr marL="171450" indent="-171450">
              <a:buFont typeface="Arial" panose="020B0604020202020204" pitchFamily="34" charset="0"/>
              <a:buChar char="•"/>
            </a:pPr>
            <a:r>
              <a:rPr lang="en-US" dirty="0"/>
              <a:t>After that, I’ll present a set of validation studies that serve as the foundation of this work, and show how the implementation captures key physical behaviors in soft materials.</a:t>
            </a:r>
          </a:p>
        </p:txBody>
      </p:sp>
      <p:sp>
        <p:nvSpPr>
          <p:cNvPr id="4" name="Slide Number Placeholder 3">
            <a:extLst>
              <a:ext uri="{FF2B5EF4-FFF2-40B4-BE49-F238E27FC236}">
                <a16:creationId xmlns:a16="http://schemas.microsoft.com/office/drawing/2014/main" id="{2C4E6BA4-83E1-9E93-9845-05783802411E}"/>
              </a:ext>
            </a:extLst>
          </p:cNvPr>
          <p:cNvSpPr>
            <a:spLocks noGrp="1"/>
          </p:cNvSpPr>
          <p:nvPr>
            <p:ph type="sldNum" sz="quarter" idx="5"/>
          </p:nvPr>
        </p:nvSpPr>
        <p:spPr/>
        <p:txBody>
          <a:bodyPr/>
          <a:lstStyle/>
          <a:p>
            <a:pPr>
              <a:defRPr/>
            </a:pPr>
            <a:fld id="{EEE5A8FB-2652-451D-B7D6-572EB4FC615C}" type="slidenum">
              <a:rPr lang="en-US" smtClean="0"/>
              <a:pPr>
                <a:defRPr/>
              </a:pPr>
              <a:t>2</a:t>
            </a:fld>
            <a:endParaRPr lang="en-US" dirty="0"/>
          </a:p>
        </p:txBody>
      </p:sp>
    </p:spTree>
    <p:extLst>
      <p:ext uri="{BB962C8B-B14F-4D97-AF65-F5344CB8AC3E}">
        <p14:creationId xmlns:p14="http://schemas.microsoft.com/office/powerpoint/2010/main" val="1751664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 show the rate-independent case, where traction viscosity is set to zero.</a:t>
            </a:r>
          </a:p>
          <a:p>
            <a:pPr marL="171450" indent="-171450">
              <a:buFont typeface="Arial" panose="020B0604020202020204" pitchFamily="34" charset="0"/>
              <a:buChar char="•"/>
            </a:pPr>
            <a:r>
              <a:rPr lang="en-US" dirty="0"/>
              <a:t>On the left, you see the displacement histories for six different unloading rates ranging from 0.01 mm/s to 4 mm/s.</a:t>
            </a:r>
          </a:p>
          <a:p>
            <a:pPr marL="171450" indent="-171450">
              <a:buFont typeface="Arial" panose="020B0604020202020204" pitchFamily="34" charset="0"/>
              <a:buChar char="•"/>
            </a:pPr>
            <a:r>
              <a:rPr lang="en-US" dirty="0"/>
              <a:t>On the right, we observe the force-displacement responses for those same unloading rates. As expected in a rate-independent formulation, the curves collapse onto each other during unloading. This demonstrates that the current implementation behaves consistently when no rate sensitivity is introduced.</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20</a:t>
            </a:fld>
            <a:endParaRPr lang="en-US" dirty="0"/>
          </a:p>
        </p:txBody>
      </p:sp>
    </p:spTree>
    <p:extLst>
      <p:ext uri="{BB962C8B-B14F-4D97-AF65-F5344CB8AC3E}">
        <p14:creationId xmlns:p14="http://schemas.microsoft.com/office/powerpoint/2010/main" val="132688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we can see the effect of unloading rate on the adhesion response when traction viscosity is active in the cohesive zone model.</a:t>
            </a:r>
          </a:p>
          <a:p>
            <a:pPr marL="171450" indent="-171450">
              <a:buFont typeface="Arial" panose="020B0604020202020204" pitchFamily="34" charset="0"/>
              <a:buChar char="•"/>
            </a:pPr>
            <a:r>
              <a:rPr lang="en-US" dirty="0"/>
              <a:t>On the left, we plot the force vs. displacement curve for various unloading rates ranging from 0.01 mm/s to 4 mm/s. The inset zoom highlights the region around the peak force, or pull-off point. We observe a clear trend: as the unloading rate increases, the pull-off force also increases. This rate dependence is a hallmark of viscoelastic adhesion and confirms that the model captures this behavior accurately.</a:t>
            </a:r>
          </a:p>
          <a:p>
            <a:pPr marL="171450" indent="-171450">
              <a:buFont typeface="Arial" panose="020B0604020202020204" pitchFamily="34" charset="0"/>
              <a:buChar char="•"/>
            </a:pPr>
            <a:r>
              <a:rPr lang="en-US" dirty="0"/>
              <a:t>On the right, we have the traction vs. displacement jump plots. Again, you can see that higher unloading rates lead to higher peak tractions, followed by a more rapid softening response.</a:t>
            </a:r>
          </a:p>
          <a:p>
            <a:pPr marL="171450" indent="-171450">
              <a:buFont typeface="Arial" panose="020B0604020202020204" pitchFamily="34" charset="0"/>
              <a:buChar char="•"/>
            </a:pPr>
            <a:r>
              <a:rPr lang="en-US" dirty="0"/>
              <a:t>Together, these plots validate that the cohesive zone model successfully captures the rate-sensitive nature of soft material adhesion.</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21</a:t>
            </a:fld>
            <a:endParaRPr lang="en-US" dirty="0"/>
          </a:p>
        </p:txBody>
      </p:sp>
    </p:spTree>
    <p:extLst>
      <p:ext uri="{BB962C8B-B14F-4D97-AF65-F5344CB8AC3E}">
        <p14:creationId xmlns:p14="http://schemas.microsoft.com/office/powerpoint/2010/main" val="156441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look at the effect of the traction viscosity parameter at a fixed unloading rate of 4 mm/s.</a:t>
            </a:r>
          </a:p>
          <a:p>
            <a:pPr marL="171450" indent="-171450">
              <a:buFont typeface="Arial" panose="020B0604020202020204" pitchFamily="34" charset="0"/>
              <a:buChar char="•"/>
            </a:pPr>
            <a:r>
              <a:rPr lang="en-US" dirty="0"/>
              <a:t>On the left, we have the force-displacement response for several values of traction viscosity, ranging from 0 to 10,000 </a:t>
            </a:r>
            <a:r>
              <a:rPr lang="en-US" dirty="0" err="1"/>
              <a:t>MPa·s</a:t>
            </a:r>
            <a:r>
              <a:rPr lang="en-US" dirty="0"/>
              <a:t>/mm. While all cases follow similar loading paths, differences emerge at the peak force and during unloading.</a:t>
            </a:r>
          </a:p>
          <a:p>
            <a:pPr marL="171450" indent="-171450">
              <a:buFont typeface="Arial" panose="020B0604020202020204" pitchFamily="34" charset="0"/>
              <a:buChar char="•"/>
            </a:pPr>
            <a:r>
              <a:rPr lang="en-US" dirty="0"/>
              <a:t>The zoomed-in plot on the right highlights this. As the traction viscosity increases, the pull-off force increases. This shows that the viscous resistance in the cohesive zone effectively delays damage evolution, leading to higher adhesion.</a:t>
            </a:r>
          </a:p>
          <a:p>
            <a:pPr marL="171450" indent="-171450">
              <a:buFont typeface="Arial" panose="020B0604020202020204" pitchFamily="34" charset="0"/>
              <a:buChar char="•"/>
            </a:pPr>
            <a:r>
              <a:rPr lang="en-US" dirty="0"/>
              <a:t>In particular, the case with 10,000 </a:t>
            </a:r>
            <a:r>
              <a:rPr lang="en-US" dirty="0" err="1"/>
              <a:t>MPa·s</a:t>
            </a:r>
            <a:r>
              <a:rPr lang="en-US" dirty="0"/>
              <a:t>/mm shows a noticeable increase in peak force compared to the lower viscosity cases. This confirms that traction viscosity plays a strong role in controlling rate-dependent adhesion behavior.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22</a:t>
            </a:fld>
            <a:endParaRPr lang="en-US"/>
          </a:p>
        </p:txBody>
      </p:sp>
    </p:spTree>
    <p:extLst>
      <p:ext uri="{BB962C8B-B14F-4D97-AF65-F5344CB8AC3E}">
        <p14:creationId xmlns:p14="http://schemas.microsoft.com/office/powerpoint/2010/main" val="1606332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 also examined the effect of traction viscosity at a slower unloading rate of 1 mm/s. The trends are consistent: as the viscosity increases, the pull-off force increases—though the change is more modest than at higher rates.</a:t>
            </a:r>
          </a:p>
          <a:p>
            <a:pPr marL="171450" indent="-171450">
              <a:buFont typeface="Arial" panose="020B0604020202020204" pitchFamily="34" charset="0"/>
              <a:buChar char="•"/>
            </a:pPr>
            <a:r>
              <a:rPr lang="en-US"/>
              <a:t>This confirms that the traction viscosity in the cohesive zone influences adhesion in a </a:t>
            </a:r>
            <a:r>
              <a:rPr lang="en-US" b="1"/>
              <a:t>rate-sensitive manner</a:t>
            </a:r>
            <a:r>
              <a:rPr lang="en-US"/>
              <a:t>, even when the overall loading is slower.</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23</a:t>
            </a:fld>
            <a:endParaRPr lang="en-US"/>
          </a:p>
        </p:txBody>
      </p:sp>
    </p:spTree>
    <p:extLst>
      <p:ext uri="{BB962C8B-B14F-4D97-AF65-F5344CB8AC3E}">
        <p14:creationId xmlns:p14="http://schemas.microsoft.com/office/powerpoint/2010/main" val="95644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D092F-41FB-7374-98EC-98D2182A15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C5485D-F33C-193B-42B6-D01ACA82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E4655F-F085-B70D-B9B8-4450843CA38E}"/>
              </a:ext>
            </a:extLst>
          </p:cNvPr>
          <p:cNvSpPr>
            <a:spLocks noGrp="1"/>
          </p:cNvSpPr>
          <p:nvPr>
            <p:ph type="body" idx="1"/>
          </p:nvPr>
        </p:nvSpPr>
        <p:spPr/>
        <p:txBody>
          <a:bodyPr/>
          <a:lstStyle/>
          <a:p>
            <a:pPr marL="171450" indent="-171450">
              <a:buFont typeface="Arial" panose="020B0604020202020204" pitchFamily="34" charset="0"/>
              <a:buChar char="•"/>
            </a:pPr>
            <a:r>
              <a:rPr lang="en-US"/>
              <a:t>This slide shows the adhesion analysis between a gelatin substrate and a glass indenter, using material properties taken from Lee et al., 2024 which also shows consistent rate-dependent behavior. </a:t>
            </a:r>
          </a:p>
          <a:p>
            <a:pPr marL="171450" indent="-171450">
              <a:buFont typeface="Arial" panose="020B0604020202020204" pitchFamily="34" charset="0"/>
              <a:buChar char="•"/>
            </a:pPr>
            <a:r>
              <a:rPr lang="en-US"/>
              <a:t> As we decrease the unloading rate, the peak pull-off displacement increases, and pull-off force decreases.</a:t>
            </a:r>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D641CDF9-C161-6894-A49B-D9A154B3799A}"/>
              </a:ext>
            </a:extLst>
          </p:cNvPr>
          <p:cNvSpPr>
            <a:spLocks noGrp="1"/>
          </p:cNvSpPr>
          <p:nvPr>
            <p:ph type="sldNum" sz="quarter" idx="5"/>
          </p:nvPr>
        </p:nvSpPr>
        <p:spPr/>
        <p:txBody>
          <a:bodyPr/>
          <a:lstStyle/>
          <a:p>
            <a:pPr>
              <a:defRPr/>
            </a:pPr>
            <a:fld id="{EEE5A8FB-2652-451D-B7D6-572EB4FC615C}" type="slidenum">
              <a:rPr lang="en-US" smtClean="0"/>
              <a:pPr>
                <a:defRPr/>
              </a:pPr>
              <a:t>24</a:t>
            </a:fld>
            <a:endParaRPr lang="en-US"/>
          </a:p>
        </p:txBody>
      </p:sp>
    </p:spTree>
    <p:extLst>
      <p:ext uri="{BB962C8B-B14F-4D97-AF65-F5344CB8AC3E}">
        <p14:creationId xmlns:p14="http://schemas.microsoft.com/office/powerpoint/2010/main" val="422512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 found that rate-independent mixed-mode adhesion models fall short in capturing the time-dependent physical behavior seen in soft adhesive contact — especially when viscoelastic materials are involved.</a:t>
            </a:r>
          </a:p>
          <a:p>
            <a:pPr marL="171450" indent="-171450">
              <a:buFont typeface="Arial" panose="020B0604020202020204" pitchFamily="34" charset="0"/>
              <a:buChar char="•"/>
            </a:pPr>
            <a:r>
              <a:rPr lang="en-US" dirty="0"/>
              <a:t>Through a series of validation studies, we gained important insight into the mechanics of the viscoelastic bulk material, the contact enforcement via mortar methods, and how adhesion evolves and separates over time.</a:t>
            </a:r>
          </a:p>
          <a:p>
            <a:pPr marL="171450" indent="-171450">
              <a:buFont typeface="Arial" panose="020B0604020202020204" pitchFamily="34" charset="0"/>
              <a:buChar char="•"/>
            </a:pPr>
            <a:r>
              <a:rPr lang="en-US" dirty="0"/>
              <a:t>Most importantly, the rate-dependent cohesive zone model that I implemented was able to successfully reproduce experimental trends — particularly the increase in pull-off force with faster unloading rates. This emphasizes how critical it is to include rate effects in cohesive formulations when modeling realistic adhesive behavior.</a:t>
            </a:r>
          </a:p>
          <a:p>
            <a:pPr marL="171450" indent="-171450">
              <a:buFont typeface="Arial" panose="020B0604020202020204" pitchFamily="34" charset="0"/>
              <a:buChar char="•"/>
            </a:pPr>
            <a:r>
              <a:rPr lang="en-US" dirty="0"/>
              <a:t>Lastly, we observed that the traction viscosity parameter significantly influences the peak adhesive force, especially for viscoelastic substrates — suggesting it's a key lever for tuning adhesion strength in design or material calibration.”</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25</a:t>
            </a:fld>
            <a:endParaRPr lang="en-US"/>
          </a:p>
        </p:txBody>
      </p:sp>
    </p:spTree>
    <p:extLst>
      <p:ext uri="{BB962C8B-B14F-4D97-AF65-F5344CB8AC3E}">
        <p14:creationId xmlns:p14="http://schemas.microsoft.com/office/powerpoint/2010/main" val="3637504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a:t>
            </a:r>
            <a:r>
              <a:rPr lang="en-US"/>
              <a:t>acknowledge the support of the National Science Foundation for this research. </a:t>
            </a:r>
            <a:r>
              <a:rPr lang="en-US" dirty="0"/>
              <a:t>under Award Number 2224371, through the CMMI Division of Civil, Mechanical, and Manufacturing Innovation. Special thanks to Program Director Dr. Lucy T. Zhang for her guidance and support.</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26</a:t>
            </a:fld>
            <a:endParaRPr lang="en-US"/>
          </a:p>
        </p:txBody>
      </p:sp>
    </p:spTree>
    <p:extLst>
      <p:ext uri="{BB962C8B-B14F-4D97-AF65-F5344CB8AC3E}">
        <p14:creationId xmlns:p14="http://schemas.microsoft.com/office/powerpoint/2010/main" val="2122584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key references that have informed and supported this work. </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27</a:t>
            </a:fld>
            <a:endParaRPr lang="en-US"/>
          </a:p>
        </p:txBody>
      </p:sp>
    </p:spTree>
    <p:extLst>
      <p:ext uri="{BB962C8B-B14F-4D97-AF65-F5344CB8AC3E}">
        <p14:creationId xmlns:p14="http://schemas.microsoft.com/office/powerpoint/2010/main" val="4099774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That concludes my presentation.</a:t>
            </a:r>
          </a:p>
          <a:p>
            <a:pPr marL="171450" indent="-171450">
              <a:buFont typeface="Arial" panose="020B0604020202020204" pitchFamily="34" charset="0"/>
              <a:buChar char="•"/>
            </a:pPr>
            <a:r>
              <a:rPr lang="en-US" dirty="0"/>
              <a:t>I’d like to sincerely thank you all for your attention and interest. Special thanks to Professor Truster for his guidance.</a:t>
            </a:r>
          </a:p>
          <a:p>
            <a:pPr marL="171450" indent="-171450">
              <a:buFont typeface="Arial" panose="020B0604020202020204" pitchFamily="34" charset="0"/>
              <a:buChar char="•"/>
            </a:pPr>
            <a:r>
              <a:rPr lang="en-US" dirty="0"/>
              <a:t>I’d be happy to take any questions.</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28</a:t>
            </a:fld>
            <a:endParaRPr lang="en-US" dirty="0"/>
          </a:p>
        </p:txBody>
      </p:sp>
    </p:spTree>
    <p:extLst>
      <p:ext uri="{BB962C8B-B14F-4D97-AF65-F5344CB8AC3E}">
        <p14:creationId xmlns:p14="http://schemas.microsoft.com/office/powerpoint/2010/main" val="295255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543BC-D59F-F887-AF31-C7D547D5C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A51F5-04DC-B70C-ACCF-416CF5A65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E4AB3-8A01-5B02-2935-BFE2A8F1D1BB}"/>
              </a:ext>
            </a:extLst>
          </p:cNvPr>
          <p:cNvSpPr>
            <a:spLocks noGrp="1"/>
          </p:cNvSpPr>
          <p:nvPr>
            <p:ph type="body" idx="1"/>
          </p:nvPr>
        </p:nvSpPr>
        <p:spPr/>
        <p:txBody>
          <a:bodyPr/>
          <a:lstStyle/>
          <a:p>
            <a:pPr marL="171450" indent="-171450">
              <a:buFont typeface="Arial" panose="020B0604020202020204" pitchFamily="34" charset="0"/>
              <a:buChar char="•"/>
            </a:pPr>
            <a:r>
              <a:rPr lang="en-US" dirty="0"/>
              <a:t>Soft materials—such as hydrogels, cartilage, and biological tissues, often exhibit rate-sensitive behavior. This rate-dependence is not just a material property, it also influences how interfaces behave under loading and unloading. That means their adhesion or separation response is not just a function of the load but also of how fast that load is applied or removed.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example, the plot here shows the pull-off force and work of adhesion for cartilage increasing with the unloading rate. This kind of response has been observed in multiple experimental studies, which show that adhesive strength, pull-off forces, and energy dissipation can change significantly depending on how quickly the contact is broken.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if we want to model such materials realistically, especially in applications like implants, wound dressings, or soft robotic grippers, it’s essential to incorporate rate effects into both the constitutive material model and the interface constraints.</a:t>
            </a:r>
          </a:p>
        </p:txBody>
      </p:sp>
      <p:sp>
        <p:nvSpPr>
          <p:cNvPr id="4" name="Slide Number Placeholder 3">
            <a:extLst>
              <a:ext uri="{FF2B5EF4-FFF2-40B4-BE49-F238E27FC236}">
                <a16:creationId xmlns:a16="http://schemas.microsoft.com/office/drawing/2014/main" id="{C8C7C3E6-91BE-56CF-96F8-1BC2DB47BA3E}"/>
              </a:ext>
            </a:extLst>
          </p:cNvPr>
          <p:cNvSpPr>
            <a:spLocks noGrp="1"/>
          </p:cNvSpPr>
          <p:nvPr>
            <p:ph type="sldNum" sz="quarter" idx="5"/>
          </p:nvPr>
        </p:nvSpPr>
        <p:spPr/>
        <p:txBody>
          <a:bodyPr/>
          <a:lstStyle/>
          <a:p>
            <a:pPr>
              <a:defRPr/>
            </a:pPr>
            <a:fld id="{EEE5A8FB-2652-451D-B7D6-572EB4FC615C}" type="slidenum">
              <a:rPr lang="en-US" smtClean="0"/>
              <a:pPr>
                <a:defRPr/>
              </a:pPr>
              <a:t>3</a:t>
            </a:fld>
            <a:endParaRPr lang="en-US" dirty="0"/>
          </a:p>
        </p:txBody>
      </p:sp>
    </p:spTree>
    <p:extLst>
      <p:ext uri="{BB962C8B-B14F-4D97-AF65-F5344CB8AC3E}">
        <p14:creationId xmlns:p14="http://schemas.microsoft.com/office/powerpoint/2010/main" val="668630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auto">
              <a:spcAft>
                <a:spcPts val="0"/>
              </a:spcAft>
              <a:buFont typeface="Wingdings" panose="05000000000000000000" pitchFamily="2" charset="2"/>
              <a:buNone/>
            </a:pPr>
            <a:r>
              <a:rPr lang="en-US" sz="2000" dirty="0">
                <a:solidFill>
                  <a:schemeClr val="tx2"/>
                </a:solidFill>
              </a:rPr>
              <a:t>Now that we’ve seen why rate-dependent adhesive contact is important in soft materials, let’s take a look at some of the existing modeling approaches and where they fall short in capturing this behavior realistically.</a:t>
            </a:r>
          </a:p>
          <a:p>
            <a:pPr algn="just" fontAlgn="auto">
              <a:spcAft>
                <a:spcPts val="0"/>
              </a:spcAft>
              <a:buFont typeface="Wingdings" panose="05000000000000000000" pitchFamily="2" charset="2"/>
              <a:buNone/>
            </a:pPr>
            <a:endParaRPr lang="en-US" sz="2000" dirty="0">
              <a:solidFill>
                <a:schemeClr val="tx2"/>
              </a:solidFill>
            </a:endParaRPr>
          </a:p>
          <a:p>
            <a:pPr algn="just" fontAlgn="auto">
              <a:spcAft>
                <a:spcPts val="0"/>
              </a:spcAft>
              <a:buFont typeface="Wingdings" panose="05000000000000000000" pitchFamily="2" charset="2"/>
              <a:buChar char="§"/>
            </a:pPr>
            <a:r>
              <a:rPr lang="en-US" sz="2000" dirty="0">
                <a:solidFill>
                  <a:schemeClr val="tx2"/>
                </a:solidFill>
              </a:rPr>
              <a:t>Prior studies, like the one by Zhao et al., and Wang et al. focus on rate-sensitive interfaces assuming linear elastic bulk materials. Zhao et al. introduced a rate-dependent bilinear cohesive zone model, but it was limited to Mode I loading only—so it doesn’t capture mixed-mode behavior, which is common in soft interfaces. (Implemented as a UMAT in ABAQUS) </a:t>
            </a:r>
          </a:p>
          <a:p>
            <a:pPr algn="just" fontAlgn="auto">
              <a:spcAft>
                <a:spcPts val="0"/>
              </a:spcAft>
              <a:buFont typeface="Wingdings" panose="05000000000000000000" pitchFamily="2" charset="2"/>
              <a:buChar char="§"/>
            </a:pPr>
            <a:endParaRPr lang="en-US" sz="2000" dirty="0">
              <a:solidFill>
                <a:schemeClr val="tx2"/>
              </a:solidFill>
            </a:endParaRPr>
          </a:p>
          <a:p>
            <a:pPr algn="just" fontAlgn="auto">
              <a:spcAft>
                <a:spcPts val="0"/>
              </a:spcAft>
              <a:buFont typeface="Wingdings" panose="05000000000000000000" pitchFamily="2" charset="2"/>
              <a:buChar char="§"/>
            </a:pPr>
            <a:r>
              <a:rPr lang="en-US" sz="2000" dirty="0">
                <a:solidFill>
                  <a:schemeClr val="tx2"/>
                </a:solidFill>
              </a:rPr>
              <a:t> </a:t>
            </a:r>
            <a:r>
              <a:rPr lang="en-US" sz="2000" dirty="0"/>
              <a:t>Wang et al’s work does extend to</a:t>
            </a:r>
            <a:r>
              <a:rPr lang="en-US" sz="2000" dirty="0">
                <a:solidFill>
                  <a:schemeClr val="tx2"/>
                </a:solidFill>
              </a:rPr>
              <a:t> a mixed-mode CZM with rate effects, </a:t>
            </a:r>
            <a:r>
              <a:rPr lang="en-US" sz="2000" dirty="0"/>
              <a:t>but it’s built specifically for </a:t>
            </a:r>
            <a:r>
              <a:rPr lang="en-US" sz="2000" b="0" dirty="0"/>
              <a:t>composite delamination </a:t>
            </a:r>
            <a:r>
              <a:rPr lang="en-US" sz="2000" dirty="0"/>
              <a:t>using a </a:t>
            </a:r>
            <a:r>
              <a:rPr lang="en-US" sz="2000" b="1" dirty="0"/>
              <a:t>Benzeggagh–Kenane failure criterion</a:t>
            </a:r>
            <a:r>
              <a:rPr lang="en-US" sz="2000" dirty="0"/>
              <a:t>, which isn’t ideal for soft biological interfaces. (Implemented in ABAQUS via VUMAT)</a:t>
            </a:r>
          </a:p>
          <a:p>
            <a:pPr algn="just" fontAlgn="auto">
              <a:spcAft>
                <a:spcPts val="0"/>
              </a:spcAft>
              <a:buFont typeface="Wingdings" panose="05000000000000000000" pitchFamily="2" charset="2"/>
              <a:buChar char="§"/>
            </a:pPr>
            <a:endParaRPr lang="en-US" sz="2000" dirty="0">
              <a:solidFill>
                <a:schemeClr val="tx2"/>
              </a:solidFill>
            </a:endParaRPr>
          </a:p>
          <a:p>
            <a:pPr algn="just" fontAlgn="auto">
              <a:spcAft>
                <a:spcPts val="0"/>
              </a:spcAft>
              <a:buFont typeface="Wingdings" panose="05000000000000000000" pitchFamily="2" charset="2"/>
              <a:buChar char="§"/>
            </a:pPr>
            <a:r>
              <a:rPr lang="en-US" sz="2000" dirty="0">
                <a:solidFill>
                  <a:schemeClr val="tx2"/>
                </a:solidFill>
              </a:rPr>
              <a:t>While these models are </a:t>
            </a:r>
            <a:r>
              <a:rPr lang="en-US" sz="2000" dirty="0"/>
              <a:t>valuable</a:t>
            </a:r>
            <a:r>
              <a:rPr lang="en-US" sz="2000" dirty="0">
                <a:solidFill>
                  <a:schemeClr val="tx2"/>
                </a:solidFill>
              </a:rPr>
              <a:t>, neither has been tested with viscoelastic bulk material, and both focus primarily on interface behavior under idealized conditions.</a:t>
            </a:r>
          </a:p>
          <a:p>
            <a:pPr algn="just" fontAlgn="auto">
              <a:spcAft>
                <a:spcPts val="0"/>
              </a:spcAft>
              <a:buFont typeface="Wingdings" panose="05000000000000000000" pitchFamily="2" charset="2"/>
              <a:buChar char="§"/>
            </a:pPr>
            <a:endParaRPr lang="en-US" sz="2000" dirty="0">
              <a:solidFill>
                <a:schemeClr val="tx2"/>
              </a:solidFill>
            </a:endParaRPr>
          </a:p>
          <a:p>
            <a:pPr algn="just" fontAlgn="auto">
              <a:spcAft>
                <a:spcPts val="0"/>
              </a:spcAft>
              <a:buFont typeface="Wingdings" panose="05000000000000000000" pitchFamily="2" charset="2"/>
              <a:buChar char="§"/>
            </a:pPr>
            <a:r>
              <a:rPr lang="en-US" sz="2000" dirty="0">
                <a:solidFill>
                  <a:schemeClr val="tx2"/>
                </a:solidFill>
              </a:rPr>
              <a:t>That brings me to the next point: soft biological materials often behave like viscoelastic solids. For example, this study on bovine liver shows that the stress-relaxation response can be captured very well with viscoelastic constitutive models. This underscores the need to go beyond purely elastic assumptions in biological contact modeling.</a:t>
            </a:r>
          </a:p>
          <a:p>
            <a:pPr algn="just" fontAlgn="auto">
              <a:spcAft>
                <a:spcPts val="0"/>
              </a:spcAft>
              <a:buFont typeface="Wingdings" panose="05000000000000000000" pitchFamily="2" charset="2"/>
              <a:buChar char="§"/>
            </a:pPr>
            <a:endParaRPr lang="en-US" sz="2000" dirty="0">
              <a:solidFill>
                <a:schemeClr val="tx2"/>
              </a:solidFill>
            </a:endParaRPr>
          </a:p>
          <a:p>
            <a:pPr algn="just" fontAlgn="auto">
              <a:spcAft>
                <a:spcPts val="0"/>
              </a:spcAft>
              <a:buFont typeface="Wingdings" panose="05000000000000000000" pitchFamily="2" charset="2"/>
              <a:buChar char="§"/>
            </a:pPr>
            <a:r>
              <a:rPr lang="en-US" sz="2000" dirty="0">
                <a:solidFill>
                  <a:schemeClr val="tx2"/>
                </a:solidFill>
              </a:rPr>
              <a:t>Building on this, Luo et al. performed a single-cycle adhesive contact simulation using a Lennard-Jones-based model combined with viscoelastic traction laws. Their approach successfully captured rate-dependent pull-off forces and interface separation behavior—but it’s limited to a single mode and not suited for transient switching between contact states.</a:t>
            </a:r>
          </a:p>
          <a:p>
            <a:pPr algn="just" fontAlgn="auto">
              <a:spcAft>
                <a:spcPts val="0"/>
              </a:spcAft>
              <a:buFont typeface="Wingdings" panose="05000000000000000000" pitchFamily="2" charset="2"/>
              <a:buChar char="§"/>
            </a:pPr>
            <a:endParaRPr lang="en-US" sz="2000" dirty="0">
              <a:solidFill>
                <a:schemeClr val="tx2"/>
              </a:solidFill>
            </a:endParaRPr>
          </a:p>
          <a:p>
            <a:pPr algn="just" fontAlgn="auto">
              <a:spcAft>
                <a:spcPts val="0"/>
              </a:spcAft>
              <a:buFont typeface="Wingdings" panose="05000000000000000000" pitchFamily="2" charset="2"/>
              <a:buNone/>
            </a:pPr>
            <a:r>
              <a:rPr lang="en-US" sz="2000" dirty="0">
                <a:solidFill>
                  <a:schemeClr val="tx2"/>
                </a:solidFill>
              </a:rPr>
              <a:t>In this work, our goal is to extend the mixed-mode bilinear cohesive zone model by including a simplified rate-dependent traction law within the MOOSE framework. This model is designed to:</a:t>
            </a:r>
          </a:p>
          <a:p>
            <a:pPr lvl="1" algn="just" fontAlgn="auto">
              <a:spcAft>
                <a:spcPts val="0"/>
              </a:spcAft>
              <a:buFont typeface="Wingdings" panose="05000000000000000000" pitchFamily="2" charset="2"/>
              <a:buChar char="§"/>
            </a:pPr>
            <a:r>
              <a:rPr lang="en-US" sz="2000" dirty="0">
                <a:solidFill>
                  <a:schemeClr val="tx2"/>
                </a:solidFill>
              </a:rPr>
              <a:t>Support transient switching between contact and separation,</a:t>
            </a:r>
          </a:p>
          <a:p>
            <a:pPr lvl="1" algn="just" fontAlgn="auto">
              <a:spcAft>
                <a:spcPts val="0"/>
              </a:spcAft>
              <a:buFont typeface="Wingdings" panose="05000000000000000000" pitchFamily="2" charset="2"/>
              <a:buChar char="§"/>
            </a:pPr>
            <a:r>
              <a:rPr lang="en-US" sz="2000" dirty="0">
                <a:solidFill>
                  <a:schemeClr val="tx2"/>
                </a:solidFill>
              </a:rPr>
              <a:t>Be parameter-efficient, and</a:t>
            </a:r>
          </a:p>
          <a:p>
            <a:pPr lvl="1" algn="just" fontAlgn="auto">
              <a:spcAft>
                <a:spcPts val="0"/>
              </a:spcAft>
              <a:buFont typeface="Wingdings" panose="05000000000000000000" pitchFamily="2" charset="2"/>
              <a:buChar char="§"/>
            </a:pPr>
            <a:r>
              <a:rPr lang="en-US" sz="2000" dirty="0">
                <a:solidFill>
                  <a:schemeClr val="tx2"/>
                </a:solidFill>
              </a:rPr>
              <a:t>Work realistically for soft viscoelastic interfaces, offering more flexibility than existing approaches that are tailored for purely elastic or composite systems.</a:t>
            </a:r>
            <a:endParaRPr lang="en-US" dirty="0"/>
          </a:p>
          <a:p>
            <a:pPr marL="171450" lvl="0" indent="-171450">
              <a:buFont typeface="Wingdings" panose="05000000000000000000" pitchFamily="2" charset="2"/>
              <a:buChar char="§"/>
            </a:pPr>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4</a:t>
            </a:fld>
            <a:endParaRPr lang="en-US" dirty="0"/>
          </a:p>
        </p:txBody>
      </p:sp>
    </p:spTree>
    <p:extLst>
      <p:ext uri="{BB962C8B-B14F-4D97-AF65-F5344CB8AC3E}">
        <p14:creationId xmlns:p14="http://schemas.microsoft.com/office/powerpoint/2010/main" val="353124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dirty="0"/>
              <a:t>This slide summarizes the small-strain linear viscoelastic material model used in this work.</a:t>
            </a:r>
          </a:p>
          <a:p>
            <a:pPr marL="171450" indent="-171450">
              <a:buFont typeface="Wingdings" panose="05000000000000000000" pitchFamily="2" charset="2"/>
              <a:buChar char="§"/>
            </a:pPr>
            <a:r>
              <a:rPr lang="en-US" dirty="0"/>
              <a:t>Starting from the strong form of momentum balance, we assume small deformations to describe the material behavior.</a:t>
            </a:r>
          </a:p>
          <a:p>
            <a:pPr marL="171450" indent="-171450">
              <a:buFont typeface="Wingdings" panose="05000000000000000000" pitchFamily="2" charset="2"/>
              <a:buChar char="§"/>
            </a:pPr>
            <a:r>
              <a:rPr lang="en-US" dirty="0"/>
              <a:t>The constitutive law is based on a generalized Maxwell model, where the total stress is expressed as a sum of an elastic stress response and the relaxation due to internal strains α i . </a:t>
            </a:r>
            <a:r>
              <a:rPr lang="en-US" b="0" dirty="0"/>
              <a:t>The negative sign reflects that the viscous branches act to relax the stress</a:t>
            </a:r>
            <a:r>
              <a:rPr lang="en-US" dirty="0"/>
              <a:t>. This model can also be visualized using a chain of spring-dashpot elements. While the material initially resists deformation with stiffness C 0​ , the viscous components reduce the stress over time. This is key to modeling rate-dependent material behavior.</a:t>
            </a:r>
          </a:p>
          <a:p>
            <a:pPr marL="171450" indent="-171450">
              <a:buFont typeface="Wingdings" panose="05000000000000000000" pitchFamily="2" charset="2"/>
              <a:buChar char="§"/>
            </a:pPr>
            <a:r>
              <a:rPr lang="en-US" dirty="0"/>
              <a:t>Each internal strain </a:t>
            </a:r>
            <a:r>
              <a:rPr lang="el-GR">
                <a:latin typeface="Times New Roman" panose="02020603050405020304" pitchFamily="18" charset="0"/>
                <a:cs typeface="Times New Roman" panose="02020603050405020304" pitchFamily="18" charset="0"/>
              </a:rPr>
              <a:t>α</a:t>
            </a:r>
            <a:r>
              <a:rPr lang="en-US" dirty="0"/>
              <a:t>i evolves according to its own relaxation time τ i​ . As shown here, the evolution of α i  is governed by a first-order differential equation and discretized using the θ-method—with θ=1 corresponding to backward Euler, which ensures stability for implicit time integration</a:t>
            </a:r>
          </a:p>
          <a:p>
            <a:pPr marL="171450" indent="-171450">
              <a:buFont typeface="Wingdings" panose="05000000000000000000" pitchFamily="2" charset="2"/>
              <a:buChar char="§"/>
            </a:pPr>
            <a:r>
              <a:rPr lang="en-US" dirty="0"/>
              <a:t>The weak form here includes the contribution from the internal variables, and for quasistatic analysis, inertial terms are dropped.</a:t>
            </a:r>
          </a:p>
          <a:p>
            <a:pPr marL="171450" indent="-171450">
              <a:buFont typeface="Wingdings" panose="05000000000000000000" pitchFamily="2" charset="2"/>
              <a:buChar char="§"/>
            </a:pPr>
            <a:r>
              <a:rPr lang="en-US" dirty="0"/>
              <a:t>To ensure this constitutive model is thermodynamically consistent, we now look at the free energy formulation</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5</a:t>
            </a:fld>
            <a:endParaRPr lang="en-US" dirty="0"/>
          </a:p>
        </p:txBody>
      </p:sp>
    </p:spTree>
    <p:extLst>
      <p:ext uri="{BB962C8B-B14F-4D97-AF65-F5344CB8AC3E}">
        <p14:creationId xmlns:p14="http://schemas.microsoft.com/office/powerpoint/2010/main" val="2941186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free energy function for the viscoelastic material  depends on both the strain and internal variable.</a:t>
            </a:r>
          </a:p>
          <a:p>
            <a:pPr marL="171450" indent="-171450">
              <a:buFont typeface="Arial" panose="020B0604020202020204" pitchFamily="34" charset="0"/>
              <a:buChar char="•"/>
            </a:pPr>
            <a:r>
              <a:rPr lang="en-US" dirty="0"/>
              <a:t>In isothermal mechanical systems, the second law of thermodynamics reduces to the Clausius–Duhem inequality. It states that the rate of free energy storage in the material must be less than or equal to the mechanical power input. The difference corresponds to internal dissipation, which must remain non-negative to satisfy thermodynamic admissibility. Applying the Clausius–Duhem inequality, the stress and dissipation function is obtained.</a:t>
            </a:r>
          </a:p>
          <a:p>
            <a:pPr marL="171450" indent="-171450">
              <a:buFont typeface="Arial" panose="020B0604020202020204" pitchFamily="34" charset="0"/>
              <a:buChar char="•"/>
            </a:pPr>
            <a:r>
              <a:rPr lang="en-US" dirty="0"/>
              <a:t>The internal variables q i​  evolve in time, allowing us to capture history dependent effects that is the characteristic of a Generalized Maxwell rheology. </a:t>
            </a:r>
          </a:p>
          <a:p>
            <a:pPr marL="171450" indent="-171450">
              <a:buFont typeface="Arial" panose="020B0604020202020204" pitchFamily="34" charset="0"/>
              <a:buChar char="•"/>
            </a:pPr>
            <a:r>
              <a:rPr lang="en-US" dirty="0"/>
              <a:t>The consistent tangent moduli is also defined, which is necessary for achieving quadratic convergence in Newton–Raphson solution schemes..</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6</a:t>
            </a:fld>
            <a:endParaRPr lang="en-US" dirty="0"/>
          </a:p>
        </p:txBody>
      </p:sp>
    </p:spTree>
    <p:extLst>
      <p:ext uri="{BB962C8B-B14F-4D97-AF65-F5344CB8AC3E}">
        <p14:creationId xmlns:p14="http://schemas.microsoft.com/office/powerpoint/2010/main" val="135147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slide outlines the formulation of mortar-based penalty contact for enforcing contact constraints between deformable bodies.</a:t>
            </a:r>
          </a:p>
          <a:p>
            <a:pPr marL="171450" indent="-171450">
              <a:buFont typeface="Arial" panose="020B0604020202020204" pitchFamily="34" charset="0"/>
              <a:buChar char="•"/>
            </a:pPr>
            <a:r>
              <a:rPr lang="en-US" dirty="0"/>
              <a:t>When two bodies are considered to be in contact, one body is denoted as slave or non-mortar and another is considered as mortar with their potential contact boundaries gamma. </a:t>
            </a:r>
          </a:p>
          <a:p>
            <a:pPr marL="171450" indent="-171450">
              <a:buFont typeface="Arial" panose="020B0604020202020204" pitchFamily="34" charset="0"/>
              <a:buChar char="•"/>
            </a:pPr>
            <a:r>
              <a:rPr lang="en-US" dirty="0"/>
              <a:t>The operator phi t describes the deformation between the reference configuration and the current configuration at time t of every point on the non-mortar body, and on the mortar body, respectively.</a:t>
            </a:r>
          </a:p>
          <a:p>
            <a:pPr marL="171450" indent="-171450">
              <a:buFont typeface="Arial" panose="020B0604020202020204" pitchFamily="34" charset="0"/>
              <a:buChar char="•"/>
            </a:pPr>
            <a:r>
              <a:rPr lang="en-US" dirty="0"/>
              <a:t>The gap vector g measures the relative distance (geometric gap) between a slave node x nm  on the non-mortar side and its closest point projection xˉ  m  onto the mortar side.</a:t>
            </a:r>
          </a:p>
          <a:p>
            <a:pPr marL="171450" indent="-171450">
              <a:buFont typeface="Arial" panose="020B0604020202020204" pitchFamily="34" charset="0"/>
              <a:buChar char="•"/>
            </a:pPr>
            <a:r>
              <a:rPr lang="en-US" dirty="0"/>
              <a:t> The normal gap g N​  is defined by projecting the gap vector onto the contact normal n m. The normal is taken in the direction from the mortar to the non-mortar surface.</a:t>
            </a:r>
          </a:p>
          <a:p>
            <a:pPr marL="171450" indent="-171450">
              <a:buFont typeface="Arial" panose="020B0604020202020204" pitchFamily="34" charset="0"/>
              <a:buChar char="•"/>
            </a:pPr>
            <a:r>
              <a:rPr lang="en-US" dirty="0"/>
              <a:t>The behavior of normal contact is governed by the Karush–Kuhn–Tucker (KKT) conditions. These state that the normal gap must be non-positive, the normal contact force must be non-negative, and complementary condition needs to be satisfied.</a:t>
            </a:r>
          </a:p>
          <a:p>
            <a:pPr marL="171450" indent="-171450">
              <a:buFont typeface="Arial" panose="020B0604020202020204" pitchFamily="34" charset="0"/>
              <a:buChar char="•"/>
            </a:pPr>
            <a:r>
              <a:rPr lang="en-US" dirty="0"/>
              <a:t>To approximate this constraint numerically, penalty traction law is being used. </a:t>
            </a:r>
          </a:p>
          <a:p>
            <a:pPr marL="171450" indent="-171450">
              <a:buFont typeface="Arial" panose="020B0604020202020204" pitchFamily="34" charset="0"/>
              <a:buChar char="•"/>
            </a:pPr>
            <a:r>
              <a:rPr lang="en-US" dirty="0"/>
              <a:t>When the gap g N​  is negative, meaning penetration occurs and a compressive traction t N​  proportional to the gap is applied, scaled by a penalty parameter ε N​ . If the gap is non-negative, no traction is applied.</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7</a:t>
            </a:fld>
            <a:endParaRPr lang="en-US" dirty="0"/>
          </a:p>
        </p:txBody>
      </p:sp>
    </p:spTree>
    <p:extLst>
      <p:ext uri="{BB962C8B-B14F-4D97-AF65-F5344CB8AC3E}">
        <p14:creationId xmlns:p14="http://schemas.microsoft.com/office/powerpoint/2010/main" val="2060360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26614-4CC9-6769-9542-0719BD3A2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1E3D2F-D182-F32F-42D0-1133EE351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282F8-2D74-146C-4F53-D475D82CD2EE}"/>
              </a:ext>
            </a:extLst>
          </p:cNvPr>
          <p:cNvSpPr>
            <a:spLocks noGrp="1"/>
          </p:cNvSpPr>
          <p:nvPr>
            <p:ph type="body" idx="1"/>
          </p:nvPr>
        </p:nvSpPr>
        <p:spPr/>
        <p:txBody>
          <a:bodyPr/>
          <a:lstStyle/>
          <a:p>
            <a:pPr marL="171450" indent="-171450">
              <a:buFont typeface="Arial" panose="020B0604020202020204" pitchFamily="34" charset="0"/>
              <a:buChar char="•"/>
            </a:pPr>
            <a:r>
              <a:rPr lang="en-US" dirty="0"/>
              <a:t>To complete the formulation, we now look at the variational structure of the penalty contact model.</a:t>
            </a:r>
          </a:p>
          <a:p>
            <a:pPr marL="171450" indent="-171450">
              <a:buFont typeface="Arial" panose="020B0604020202020204" pitchFamily="34" charset="0"/>
              <a:buChar char="•"/>
            </a:pPr>
            <a:r>
              <a:rPr lang="en-US" dirty="0"/>
              <a:t>The total potential energy of the system includes contributions from the internal and external work of both the mortar and non-mortar sides, along with the penalty contact energy functional, which penalizes penetration at the contact interface.</a:t>
            </a:r>
          </a:p>
          <a:p>
            <a:pPr marL="171450" indent="-171450">
              <a:buFont typeface="Arial" panose="020B0604020202020204" pitchFamily="34" charset="0"/>
              <a:buChar char="•"/>
            </a:pPr>
            <a:r>
              <a:rPr lang="en-US" dirty="0"/>
              <a:t>This penalty contact energy is given by the integral over the active contact boundary, where ε N​  is the penalty parameter and g N​  is the normal gap.</a:t>
            </a:r>
          </a:p>
          <a:p>
            <a:pPr marL="171450" indent="-171450">
              <a:buFont typeface="Arial" panose="020B0604020202020204" pitchFamily="34" charset="0"/>
              <a:buChar char="•"/>
            </a:pPr>
            <a:r>
              <a:rPr lang="en-US" dirty="0"/>
              <a:t>Taking the first variation of this functional gives us the weak form of the contact contribution. The first term contributes to the contact force residual, and the second arises due to changes in the surface measure under deformation.</a:t>
            </a:r>
          </a:p>
          <a:p>
            <a:pPr marL="171450" indent="-171450">
              <a:buFont typeface="Arial" panose="020B0604020202020204" pitchFamily="34" charset="0"/>
              <a:buChar char="•"/>
            </a:pPr>
            <a:r>
              <a:rPr lang="en-US" dirty="0"/>
              <a:t>On the right, the consistent linearization of this variation is showed. Each term in the tangent matrix comes from linearizing either δg N​ , the gap variation, or δ(da), the change in area under deformation.</a:t>
            </a:r>
          </a:p>
          <a:p>
            <a:pPr marL="171450" indent="-171450">
              <a:buFont typeface="Arial" panose="020B0604020202020204" pitchFamily="34" charset="0"/>
              <a:buChar char="•"/>
            </a:pPr>
            <a:r>
              <a:rPr lang="en-US" dirty="0"/>
              <a:t>This consistent tangent ensures quadratic convergence in Newton–Raphson iterations and is essential for the stability of large deformation contact simulations.”</a:t>
            </a:r>
          </a:p>
        </p:txBody>
      </p:sp>
      <p:sp>
        <p:nvSpPr>
          <p:cNvPr id="4" name="Slide Number Placeholder 3">
            <a:extLst>
              <a:ext uri="{FF2B5EF4-FFF2-40B4-BE49-F238E27FC236}">
                <a16:creationId xmlns:a16="http://schemas.microsoft.com/office/drawing/2014/main" id="{ED37B3B2-208D-803B-B7ED-F99C09A0BB87}"/>
              </a:ext>
            </a:extLst>
          </p:cNvPr>
          <p:cNvSpPr>
            <a:spLocks noGrp="1"/>
          </p:cNvSpPr>
          <p:nvPr>
            <p:ph type="sldNum" sz="quarter" idx="5"/>
          </p:nvPr>
        </p:nvSpPr>
        <p:spPr/>
        <p:txBody>
          <a:bodyPr/>
          <a:lstStyle/>
          <a:p>
            <a:pPr>
              <a:defRPr/>
            </a:pPr>
            <a:fld id="{EEE5A8FB-2652-451D-B7D6-572EB4FC615C}" type="slidenum">
              <a:rPr lang="en-US" smtClean="0"/>
              <a:pPr>
                <a:defRPr/>
              </a:pPr>
              <a:t>8</a:t>
            </a:fld>
            <a:endParaRPr lang="en-US" dirty="0"/>
          </a:p>
        </p:txBody>
      </p:sp>
    </p:spTree>
    <p:extLst>
      <p:ext uri="{BB962C8B-B14F-4D97-AF65-F5344CB8AC3E}">
        <p14:creationId xmlns:p14="http://schemas.microsoft.com/office/powerpoint/2010/main" val="262492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that we’ve introduced the contact formulation, let’s move into the cohesive zone modeling, specifically for mixed-mode adhesion.</a:t>
            </a:r>
          </a:p>
          <a:p>
            <a:pPr marL="171450" indent="-171450">
              <a:buFont typeface="Arial" panose="020B0604020202020204" pitchFamily="34" charset="0"/>
              <a:buChar char="•"/>
            </a:pPr>
            <a:r>
              <a:rPr lang="en-US" dirty="0"/>
              <a:t>In a mixed-mode CZM, the separation is characterized not just by a normal gap, but also by tangential displacements. So, we define the total mixed-mode relative displacement, 𝛿𝑚δ m​ , which combines normal and tangential contributions. The mixity ratio, β, helps track whether the separation is predominantly normal or tangential.</a:t>
            </a:r>
          </a:p>
          <a:p>
            <a:pPr marL="171450" indent="-171450">
              <a:buFont typeface="Arial" panose="020B0604020202020204" pitchFamily="34" charset="0"/>
              <a:buChar char="•"/>
            </a:pPr>
            <a:r>
              <a:rPr lang="en-US" dirty="0"/>
              <a:t>Damage initiates when δ m​  reaches the softening threshold δ m0​ , and this onset depends on both the normal and tangential thresholds through the equation shown here. This formulation ensures that the interface softens progressively, even under mixed loading conditions.</a:t>
            </a:r>
          </a:p>
          <a:p>
            <a:pPr marL="171450" indent="-171450">
              <a:buFont typeface="Arial" panose="020B0604020202020204" pitchFamily="34" charset="0"/>
              <a:buChar char="•"/>
            </a:pPr>
            <a:r>
              <a:rPr lang="en-US" dirty="0"/>
              <a:t>Two common failure criteria used are the Power Law and the Benzeggagh–Kenane (B-K) Law. These are used to define the final separation δ mf​  at which complete decohesion occurs. The Power Law provides a smooth failure envelope, while the B-K law offers more control over the energy partitioning between Mode I and Mode II.”</a:t>
            </a:r>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9</a:t>
            </a:fld>
            <a:endParaRPr lang="en-US" dirty="0"/>
          </a:p>
        </p:txBody>
      </p:sp>
    </p:spTree>
    <p:extLst>
      <p:ext uri="{BB962C8B-B14F-4D97-AF65-F5344CB8AC3E}">
        <p14:creationId xmlns:p14="http://schemas.microsoft.com/office/powerpoint/2010/main" val="362320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dirty="0"/>
              <a:t>7/23/2025</a:t>
            </a: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121573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a:t>7/23/2025</a:t>
            </a: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31658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36567" y="228600"/>
            <a:ext cx="2844800" cy="58943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2167" y="228600"/>
            <a:ext cx="8331200" cy="58943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a:t>7/23/2025</a:t>
            </a: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4271811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1"/>
            <a:ext cx="11379200" cy="758825"/>
          </a:xfrm>
        </p:spPr>
        <p:txBody>
          <a:bodyPr/>
          <a:lstStyle/>
          <a:p>
            <a:r>
              <a:rPr lang="en-US"/>
              <a:t>Click to edit Master title style</a:t>
            </a:r>
          </a:p>
        </p:txBody>
      </p:sp>
      <p:sp>
        <p:nvSpPr>
          <p:cNvPr id="3" name="Content Placeholder 2"/>
          <p:cNvSpPr>
            <a:spLocks noGrp="1"/>
          </p:cNvSpPr>
          <p:nvPr>
            <p:ph sz="quarter" idx="1"/>
          </p:nvPr>
        </p:nvSpPr>
        <p:spPr>
          <a:xfrm>
            <a:off x="402167" y="1524000"/>
            <a:ext cx="5588000" cy="222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02167" y="3898900"/>
            <a:ext cx="5588000" cy="2224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3367" y="1524000"/>
            <a:ext cx="5588000" cy="459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r>
              <a:rPr lang="en-US" dirty="0"/>
              <a:t>7/23/2025</a:t>
            </a:r>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2597042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91200" y="1066800"/>
            <a:ext cx="603251"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83122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_The Hil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2ED1D7-4803-4C4A-9965-3B1634644815}"/>
              </a:ext>
            </a:extLst>
          </p:cNvPr>
          <p:cNvPicPr>
            <a:picLocks/>
          </p:cNvPicPr>
          <p:nvPr userDrawn="1"/>
        </p:nvPicPr>
        <p:blipFill rotWithShape="1">
          <a:blip r:embed="rId2"/>
          <a:srcRect l="2366" t="21034" r="6964" b="2460"/>
          <a:stretch/>
        </p:blipFill>
        <p:spPr>
          <a:xfrm>
            <a:off x="0" y="2"/>
            <a:ext cx="12198096" cy="6857998"/>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457201"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998991" y="365125"/>
            <a:ext cx="4602480" cy="3281045"/>
          </a:xfrm>
        </p:spPr>
        <p:txBody>
          <a:bodyPr anchor="ctr"/>
          <a:lstStyle>
            <a:lvl1pPr algn="ctr">
              <a:defRPr/>
            </a:lvl1pPr>
          </a:lstStyle>
          <a:p>
            <a:r>
              <a:rPr lang="en-US"/>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1969303"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475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_Mascot Stadium">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E04991-562A-4DE2-A5BA-5C3B26CEC3B8}"/>
              </a:ext>
            </a:extLst>
          </p:cNvPr>
          <p:cNvPicPr>
            <a:picLocks/>
          </p:cNvPicPr>
          <p:nvPr userDrawn="1"/>
        </p:nvPicPr>
        <p:blipFill rotWithShape="1">
          <a:blip r:embed="rId2"/>
          <a:srcRect l="11334" t="15157" r="6588" b="15372"/>
          <a:stretch/>
        </p:blipFill>
        <p:spPr>
          <a:xfrm>
            <a:off x="0" y="0"/>
            <a:ext cx="12198096" cy="6858000"/>
          </a:xfrm>
          <a:prstGeom prst="rect">
            <a:avLst/>
          </a:prstGeom>
        </p:spPr>
      </p:pic>
      <p:sp>
        <p:nvSpPr>
          <p:cNvPr id="18" name="Rectangle 17">
            <a:extLst>
              <a:ext uri="{FF2B5EF4-FFF2-40B4-BE49-F238E27FC236}">
                <a16:creationId xmlns:a16="http://schemas.microsoft.com/office/drawing/2014/main" id="{828945DE-F130-4CD9-AD26-0D5B9F34A914}"/>
              </a:ext>
            </a:extLst>
          </p:cNvPr>
          <p:cNvSpPr/>
          <p:nvPr userDrawn="1"/>
        </p:nvSpPr>
        <p:spPr>
          <a:xfrm>
            <a:off x="6096000" y="0"/>
            <a:ext cx="5638800" cy="6858000"/>
          </a:xfrm>
          <a:prstGeom prst="rect">
            <a:avLst/>
          </a:prstGeom>
          <a:solidFill>
            <a:schemeClr val="bg2">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8A628-CAE9-41C5-AD1A-ED470A6CC560}"/>
              </a:ext>
            </a:extLst>
          </p:cNvPr>
          <p:cNvSpPr>
            <a:spLocks noGrp="1"/>
          </p:cNvSpPr>
          <p:nvPr>
            <p:ph type="title"/>
          </p:nvPr>
        </p:nvSpPr>
        <p:spPr>
          <a:xfrm>
            <a:off x="6590530" y="365125"/>
            <a:ext cx="4602480" cy="3281045"/>
          </a:xfrm>
        </p:spPr>
        <p:txBody>
          <a:bodyPr anchor="ctr"/>
          <a:lstStyle>
            <a:lvl1pPr algn="ctr">
              <a:defRPr/>
            </a:lvl1pPr>
          </a:lstStyle>
          <a:p>
            <a:r>
              <a:rPr lang="en-US"/>
              <a:t>Click to edit Master title style</a:t>
            </a:r>
          </a:p>
        </p:txBody>
      </p:sp>
      <p:grpSp>
        <p:nvGrpSpPr>
          <p:cNvPr id="19" name="UTK Centered">
            <a:extLst>
              <a:ext uri="{FF2B5EF4-FFF2-40B4-BE49-F238E27FC236}">
                <a16:creationId xmlns:a16="http://schemas.microsoft.com/office/drawing/2014/main" id="{BD95262E-8A65-41BE-8D16-5B6844C0B4F9}"/>
              </a:ext>
            </a:extLst>
          </p:cNvPr>
          <p:cNvGrpSpPr>
            <a:grpSpLocks noChangeAspect="1"/>
          </p:cNvGrpSpPr>
          <p:nvPr userDrawn="1"/>
        </p:nvGrpSpPr>
        <p:grpSpPr bwMode="auto">
          <a:xfrm>
            <a:off x="7560842" y="4109165"/>
            <a:ext cx="2661855" cy="1797998"/>
            <a:chOff x="-2931" y="-4852"/>
            <a:chExt cx="17157" cy="11589"/>
          </a:xfrm>
        </p:grpSpPr>
        <p:sp>
          <p:nvSpPr>
            <p:cNvPr id="20" name="T fill">
              <a:extLst>
                <a:ext uri="{FF2B5EF4-FFF2-40B4-BE49-F238E27FC236}">
                  <a16:creationId xmlns:a16="http://schemas.microsoft.com/office/drawing/2014/main" id="{23DC3071-2D59-4F36-B902-95213296AAC3}"/>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Type">
              <a:extLst>
                <a:ext uri="{FF2B5EF4-FFF2-40B4-BE49-F238E27FC236}">
                  <a16:creationId xmlns:a16="http://schemas.microsoft.com/office/drawing/2014/main" id="{15518F2F-F865-4702-B462-144567D323C6}"/>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wer T block">
              <a:extLst>
                <a:ext uri="{FF2B5EF4-FFF2-40B4-BE49-F238E27FC236}">
                  <a16:creationId xmlns:a16="http://schemas.microsoft.com/office/drawing/2014/main" id="{44B6A79B-1686-4F4D-94EE-C07599553804}"/>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6577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Cover_R">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lIns="274320" anchor="ctr"/>
          <a:lstStyle>
            <a:lvl1pPr marL="0" indent="0" algn="l">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6590530" y="365125"/>
            <a:ext cx="4602480" cy="3281045"/>
          </a:xfrm>
        </p:spPr>
        <p:txBody>
          <a:bodyPr anchor="ctr"/>
          <a:lstStyle>
            <a:lvl1pPr algn="ctr">
              <a:defRPr/>
            </a:lvl1pPr>
          </a:lstStyle>
          <a:p>
            <a:r>
              <a:rPr lang="en-US"/>
              <a:t>Custom Photo Cover Page</a:t>
            </a:r>
          </a:p>
        </p:txBody>
      </p:sp>
    </p:spTree>
    <p:extLst>
      <p:ext uri="{BB962C8B-B14F-4D97-AF65-F5344CB8AC3E}">
        <p14:creationId xmlns:p14="http://schemas.microsoft.com/office/powerpoint/2010/main" val="382033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Cover_L">
    <p:spTree>
      <p:nvGrpSpPr>
        <p:cNvPr id="1" name=""/>
        <p:cNvGrpSpPr/>
        <p:nvPr/>
      </p:nvGrpSpPr>
      <p:grpSpPr>
        <a:xfrm>
          <a:off x="0" y="0"/>
          <a:ext cx="0" cy="0"/>
          <a:chOff x="0" y="0"/>
          <a:chExt cx="0" cy="0"/>
        </a:xfrm>
      </p:grpSpPr>
      <p:sp>
        <p:nvSpPr>
          <p:cNvPr id="9" name="Picture Placeholder 14">
            <a:extLst>
              <a:ext uri="{FF2B5EF4-FFF2-40B4-BE49-F238E27FC236}">
                <a16:creationId xmlns:a16="http://schemas.microsoft.com/office/drawing/2014/main" id="{E1108932-1706-4ECC-BACC-F6F9FA86ECAA}"/>
              </a:ext>
            </a:extLst>
          </p:cNvPr>
          <p:cNvSpPr>
            <a:spLocks noGrp="1"/>
          </p:cNvSpPr>
          <p:nvPr>
            <p:ph type="pic" sz="quarter" idx="13" hasCustomPrompt="1"/>
          </p:nvPr>
        </p:nvSpPr>
        <p:spPr>
          <a:xfrm>
            <a:off x="0" y="0"/>
            <a:ext cx="12192000" cy="6858000"/>
          </a:xfrm>
          <a:solidFill>
            <a:schemeClr val="bg2">
              <a:lumMod val="75000"/>
            </a:schemeClr>
          </a:solidFill>
        </p:spPr>
        <p:txBody>
          <a:bodyPr rIns="457200" anchor="ctr"/>
          <a:lstStyle>
            <a:lvl1pPr marL="0" indent="0" algn="r">
              <a:buNone/>
              <a:defRPr>
                <a:solidFill>
                  <a:srgbClr val="58595B"/>
                </a:solidFill>
              </a:defRPr>
            </a:lvl1pPr>
          </a:lstStyle>
          <a:p>
            <a:r>
              <a:rPr lang="en-US" dirty="0"/>
              <a:t>Click icon to add photo</a:t>
            </a:r>
          </a:p>
        </p:txBody>
      </p:sp>
      <p:sp>
        <p:nvSpPr>
          <p:cNvPr id="2" name="Title 1">
            <a:extLst>
              <a:ext uri="{FF2B5EF4-FFF2-40B4-BE49-F238E27FC236}">
                <a16:creationId xmlns:a16="http://schemas.microsoft.com/office/drawing/2014/main" id="{AB48A628-CAE9-41C5-AD1A-ED470A6CC560}"/>
              </a:ext>
            </a:extLst>
          </p:cNvPr>
          <p:cNvSpPr>
            <a:spLocks noGrp="1"/>
          </p:cNvSpPr>
          <p:nvPr>
            <p:ph type="title" hasCustomPrompt="1"/>
          </p:nvPr>
        </p:nvSpPr>
        <p:spPr>
          <a:xfrm>
            <a:off x="998991" y="365125"/>
            <a:ext cx="4602480" cy="3281045"/>
          </a:xfrm>
        </p:spPr>
        <p:txBody>
          <a:bodyPr anchor="ctr"/>
          <a:lstStyle>
            <a:lvl1pPr algn="ctr">
              <a:defRPr/>
            </a:lvl1pPr>
          </a:lstStyle>
          <a:p>
            <a:r>
              <a:rPr lang="en-US"/>
              <a:t>Custom Photo Cover Page</a:t>
            </a:r>
          </a:p>
        </p:txBody>
      </p:sp>
    </p:spTree>
    <p:extLst>
      <p:ext uri="{BB962C8B-B14F-4D97-AF65-F5344CB8AC3E}">
        <p14:creationId xmlns:p14="http://schemas.microsoft.com/office/powerpoint/2010/main" val="142014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6FD4D3-C966-4822-9387-3AB4F151E8F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r>
              <a:rPr lang="en-US" dirty="0"/>
              <a:t>7/23/2025</a:t>
            </a:r>
          </a:p>
        </p:txBody>
      </p:sp>
      <p:sp>
        <p:nvSpPr>
          <p:cNvPr id="5" name="Footer Placeholder 4">
            <a:extLst>
              <a:ext uri="{FF2B5EF4-FFF2-40B4-BE49-F238E27FC236}">
                <a16:creationId xmlns:a16="http://schemas.microsoft.com/office/drawing/2014/main" id="{EB8A9C57-F7B9-4DC2-907D-CA3EDFBA9164}"/>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6" name="Slide Number Placeholder 5">
            <a:extLst>
              <a:ext uri="{FF2B5EF4-FFF2-40B4-BE49-F238E27FC236}">
                <a16:creationId xmlns:a16="http://schemas.microsoft.com/office/drawing/2014/main" id="{37BCE83C-A73A-4EF4-ADCE-C29A3F117BBD}"/>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96483" y="3537023"/>
            <a:ext cx="2661855" cy="1797998"/>
            <a:chOff x="-2931" y="-4852"/>
            <a:chExt cx="17157" cy="11589"/>
          </a:xfrm>
        </p:grpSpPr>
        <p:sp>
          <p:nvSpPr>
            <p:cNvPr id="26" name="T fill">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rgbClr val="FF8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70922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 Revers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99EB-BF02-476C-852A-5008E47BEC9A}"/>
              </a:ext>
            </a:extLst>
          </p:cNvPr>
          <p:cNvSpPr>
            <a:spLocks noGrp="1"/>
          </p:cNvSpPr>
          <p:nvPr>
            <p:ph type="ctrTitle"/>
          </p:nvPr>
        </p:nvSpPr>
        <p:spPr>
          <a:xfrm>
            <a:off x="228600" y="228600"/>
            <a:ext cx="11735708" cy="1878806"/>
          </a:xfrm>
        </p:spPr>
        <p:txBody>
          <a:bodyPr anchor="b">
            <a:normAutofit/>
          </a:bodyPr>
          <a:lstStyle>
            <a:lvl1pPr algn="ctr">
              <a:defRPr sz="4800"/>
            </a:lvl1pPr>
          </a:lstStyle>
          <a:p>
            <a:r>
              <a:rPr lang="en-US"/>
              <a:t>Click to edit Master title style</a:t>
            </a:r>
          </a:p>
        </p:txBody>
      </p:sp>
      <p:sp>
        <p:nvSpPr>
          <p:cNvPr id="3" name="Subtitle 2">
            <a:extLst>
              <a:ext uri="{FF2B5EF4-FFF2-40B4-BE49-F238E27FC236}">
                <a16:creationId xmlns:a16="http://schemas.microsoft.com/office/drawing/2014/main" id="{5D8E3FFA-F11D-4957-BD27-CF973FE9AEA5}"/>
              </a:ext>
            </a:extLst>
          </p:cNvPr>
          <p:cNvSpPr>
            <a:spLocks noGrp="1"/>
          </p:cNvSpPr>
          <p:nvPr>
            <p:ph type="subTitle" idx="1"/>
          </p:nvPr>
        </p:nvSpPr>
        <p:spPr>
          <a:xfrm>
            <a:off x="228600" y="2197381"/>
            <a:ext cx="11734800" cy="56080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C20B95-90F4-46BF-AE4B-E031211B583B}"/>
              </a:ext>
            </a:extLst>
          </p:cNvPr>
          <p:cNvSpPr>
            <a:spLocks noGrp="1"/>
          </p:cNvSpPr>
          <p:nvPr>
            <p:ph type="dt" sz="half" idx="10"/>
          </p:nvPr>
        </p:nvSpPr>
        <p:spPr>
          <a:xfrm>
            <a:off x="-1221327" y="6484845"/>
            <a:ext cx="431800" cy="365125"/>
          </a:xfrm>
        </p:spPr>
        <p:txBody>
          <a:bodyPr/>
          <a:lstStyle/>
          <a:p>
            <a:r>
              <a:rPr lang="en-US" dirty="0"/>
              <a:t>7/23/2025</a:t>
            </a:r>
          </a:p>
        </p:txBody>
      </p:sp>
      <p:grpSp>
        <p:nvGrpSpPr>
          <p:cNvPr id="24" name="UTK Centered">
            <a:extLst>
              <a:ext uri="{FF2B5EF4-FFF2-40B4-BE49-F238E27FC236}">
                <a16:creationId xmlns:a16="http://schemas.microsoft.com/office/drawing/2014/main" id="{35E43330-8E96-42B0-BB08-BA9C9A3DBBF7}"/>
              </a:ext>
            </a:extLst>
          </p:cNvPr>
          <p:cNvGrpSpPr>
            <a:grpSpLocks noChangeAspect="1"/>
          </p:cNvGrpSpPr>
          <p:nvPr userDrawn="1"/>
        </p:nvGrpSpPr>
        <p:grpSpPr bwMode="auto">
          <a:xfrm>
            <a:off x="4632281" y="4099815"/>
            <a:ext cx="2927438" cy="1977390"/>
            <a:chOff x="-2931" y="-4852"/>
            <a:chExt cx="17157" cy="11589"/>
          </a:xfrm>
        </p:grpSpPr>
        <p:sp>
          <p:nvSpPr>
            <p:cNvPr id="26" name="T fill" hidden="1">
              <a:extLst>
                <a:ext uri="{FF2B5EF4-FFF2-40B4-BE49-F238E27FC236}">
                  <a16:creationId xmlns:a16="http://schemas.microsoft.com/office/drawing/2014/main" id="{3EF03099-02BF-464A-8EFE-7ADBE06B2EAD}"/>
                </a:ext>
              </a:extLst>
            </p:cNvPr>
            <p:cNvSpPr>
              <a:spLocks noChangeArrowheads="1"/>
            </p:cNvSpPr>
            <p:nvPr userDrawn="1"/>
          </p:nvSpPr>
          <p:spPr bwMode="auto">
            <a:xfrm>
              <a:off x="3516" y="-4567"/>
              <a:ext cx="4245" cy="45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Type">
              <a:extLst>
                <a:ext uri="{FF2B5EF4-FFF2-40B4-BE49-F238E27FC236}">
                  <a16:creationId xmlns:a16="http://schemas.microsoft.com/office/drawing/2014/main" id="{B3E4BA06-671E-4557-9506-A7F689446343}"/>
                </a:ext>
              </a:extLst>
            </p:cNvPr>
            <p:cNvSpPr>
              <a:spLocks noEditPoints="1"/>
            </p:cNvSpPr>
            <p:nvPr userDrawn="1"/>
          </p:nvSpPr>
          <p:spPr bwMode="auto">
            <a:xfrm>
              <a:off x="-2931" y="1653"/>
              <a:ext cx="17157" cy="5084"/>
            </a:xfrm>
            <a:custGeom>
              <a:avLst/>
              <a:gdLst>
                <a:gd name="T0" fmla="*/ 43 w 974"/>
                <a:gd name="T1" fmla="*/ 203 h 286"/>
                <a:gd name="T2" fmla="*/ 206 w 974"/>
                <a:gd name="T3" fmla="*/ 82 h 286"/>
                <a:gd name="T4" fmla="*/ 153 w 974"/>
                <a:gd name="T5" fmla="*/ 194 h 286"/>
                <a:gd name="T6" fmla="*/ 333 w 974"/>
                <a:gd name="T7" fmla="*/ 99 h 286"/>
                <a:gd name="T8" fmla="*/ 235 w 974"/>
                <a:gd name="T9" fmla="*/ 93 h 286"/>
                <a:gd name="T10" fmla="*/ 333 w 974"/>
                <a:gd name="T11" fmla="*/ 190 h 286"/>
                <a:gd name="T12" fmla="*/ 351 w 974"/>
                <a:gd name="T13" fmla="*/ 80 h 286"/>
                <a:gd name="T14" fmla="*/ 456 w 974"/>
                <a:gd name="T15" fmla="*/ 201 h 286"/>
                <a:gd name="T16" fmla="*/ 480 w 974"/>
                <a:gd name="T17" fmla="*/ 82 h 286"/>
                <a:gd name="T18" fmla="*/ 552 w 974"/>
                <a:gd name="T19" fmla="*/ 154 h 286"/>
                <a:gd name="T20" fmla="*/ 595 w 974"/>
                <a:gd name="T21" fmla="*/ 172 h 286"/>
                <a:gd name="T22" fmla="*/ 655 w 974"/>
                <a:gd name="T23" fmla="*/ 84 h 286"/>
                <a:gd name="T24" fmla="*/ 703 w 974"/>
                <a:gd name="T25" fmla="*/ 117 h 286"/>
                <a:gd name="T26" fmla="*/ 860 w 974"/>
                <a:gd name="T27" fmla="*/ 103 h 286"/>
                <a:gd name="T28" fmla="*/ 872 w 974"/>
                <a:gd name="T29" fmla="*/ 181 h 286"/>
                <a:gd name="T30" fmla="*/ 807 w 974"/>
                <a:gd name="T31" fmla="*/ 131 h 286"/>
                <a:gd name="T32" fmla="*/ 895 w 974"/>
                <a:gd name="T33" fmla="*/ 180 h 286"/>
                <a:gd name="T34" fmla="*/ 955 w 974"/>
                <a:gd name="T35" fmla="*/ 154 h 286"/>
                <a:gd name="T36" fmla="*/ 9 w 974"/>
                <a:gd name="T37" fmla="*/ 1 h 286"/>
                <a:gd name="T38" fmla="*/ 38 w 974"/>
                <a:gd name="T39" fmla="*/ 54 h 286"/>
                <a:gd name="T40" fmla="*/ 122 w 974"/>
                <a:gd name="T41" fmla="*/ 1 h 286"/>
                <a:gd name="T42" fmla="*/ 73 w 974"/>
                <a:gd name="T43" fmla="*/ 42 h 286"/>
                <a:gd name="T44" fmla="*/ 180 w 974"/>
                <a:gd name="T45" fmla="*/ 5 h 286"/>
                <a:gd name="T46" fmla="*/ 184 w 974"/>
                <a:gd name="T47" fmla="*/ 41 h 286"/>
                <a:gd name="T48" fmla="*/ 163 w 974"/>
                <a:gd name="T49" fmla="*/ 24 h 286"/>
                <a:gd name="T50" fmla="*/ 238 w 974"/>
                <a:gd name="T51" fmla="*/ 1 h 286"/>
                <a:gd name="T52" fmla="*/ 270 w 974"/>
                <a:gd name="T53" fmla="*/ 2 h 286"/>
                <a:gd name="T54" fmla="*/ 317 w 974"/>
                <a:gd name="T55" fmla="*/ 16 h 286"/>
                <a:gd name="T56" fmla="*/ 348 w 974"/>
                <a:gd name="T57" fmla="*/ 33 h 286"/>
                <a:gd name="T58" fmla="*/ 385 w 974"/>
                <a:gd name="T59" fmla="*/ 54 h 286"/>
                <a:gd name="T60" fmla="*/ 445 w 974"/>
                <a:gd name="T61" fmla="*/ 55 h 286"/>
                <a:gd name="T62" fmla="*/ 507 w 974"/>
                <a:gd name="T63" fmla="*/ 4 h 286"/>
                <a:gd name="T64" fmla="*/ 502 w 974"/>
                <a:gd name="T65" fmla="*/ 54 h 286"/>
                <a:gd name="T66" fmla="*/ 523 w 974"/>
                <a:gd name="T67" fmla="*/ 21 h 286"/>
                <a:gd name="T68" fmla="*/ 593 w 974"/>
                <a:gd name="T69" fmla="*/ 48 h 286"/>
                <a:gd name="T70" fmla="*/ 554 w 974"/>
                <a:gd name="T71" fmla="*/ 54 h 286"/>
                <a:gd name="T72" fmla="*/ 642 w 974"/>
                <a:gd name="T73" fmla="*/ 42 h 286"/>
                <a:gd name="T74" fmla="*/ 645 w 974"/>
                <a:gd name="T75" fmla="*/ 8 h 286"/>
                <a:gd name="T76" fmla="*/ 671 w 974"/>
                <a:gd name="T77" fmla="*/ 42 h 286"/>
                <a:gd name="T78" fmla="*/ 746 w 974"/>
                <a:gd name="T79" fmla="*/ 1 h 286"/>
                <a:gd name="T80" fmla="*/ 729 w 974"/>
                <a:gd name="T81" fmla="*/ 54 h 286"/>
                <a:gd name="T82" fmla="*/ 803 w 974"/>
                <a:gd name="T83" fmla="*/ 7 h 286"/>
                <a:gd name="T84" fmla="*/ 790 w 974"/>
                <a:gd name="T85" fmla="*/ 54 h 286"/>
                <a:gd name="T86" fmla="*/ 869 w 974"/>
                <a:gd name="T87" fmla="*/ 25 h 286"/>
                <a:gd name="T88" fmla="*/ 935 w 974"/>
                <a:gd name="T89" fmla="*/ 5 h 286"/>
                <a:gd name="T90" fmla="*/ 964 w 974"/>
                <a:gd name="T91" fmla="*/ 19 h 286"/>
                <a:gd name="T92" fmla="*/ 250 w 974"/>
                <a:gd name="T93" fmla="*/ 274 h 286"/>
                <a:gd name="T94" fmla="*/ 300 w 974"/>
                <a:gd name="T95" fmla="*/ 285 h 286"/>
                <a:gd name="T96" fmla="*/ 259 w 974"/>
                <a:gd name="T97" fmla="*/ 243 h 286"/>
                <a:gd name="T98" fmla="*/ 320 w 974"/>
                <a:gd name="T99" fmla="*/ 247 h 286"/>
                <a:gd name="T100" fmla="*/ 350 w 974"/>
                <a:gd name="T101" fmla="*/ 264 h 286"/>
                <a:gd name="T102" fmla="*/ 472 w 974"/>
                <a:gd name="T103" fmla="*/ 234 h 286"/>
                <a:gd name="T104" fmla="*/ 456 w 974"/>
                <a:gd name="T105" fmla="*/ 264 h 286"/>
                <a:gd name="T106" fmla="*/ 480 w 974"/>
                <a:gd name="T107" fmla="*/ 285 h 286"/>
                <a:gd name="T108" fmla="*/ 517 w 974"/>
                <a:gd name="T109" fmla="*/ 232 h 286"/>
                <a:gd name="T110" fmla="*/ 538 w 974"/>
                <a:gd name="T111" fmla="*/ 232 h 286"/>
                <a:gd name="T112" fmla="*/ 574 w 974"/>
                <a:gd name="T113" fmla="*/ 242 h 286"/>
                <a:gd name="T114" fmla="*/ 600 w 974"/>
                <a:gd name="T115" fmla="*/ 232 h 286"/>
                <a:gd name="T116" fmla="*/ 669 w 974"/>
                <a:gd name="T117" fmla="*/ 232 h 286"/>
                <a:gd name="T118" fmla="*/ 668 w 974"/>
                <a:gd name="T119" fmla="*/ 281 h 286"/>
                <a:gd name="T120" fmla="*/ 702 w 974"/>
                <a:gd name="T121" fmla="*/ 283 h 286"/>
                <a:gd name="T122" fmla="*/ 734 w 974"/>
                <a:gd name="T123" fmla="*/ 2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286">
                  <a:moveTo>
                    <a:pt x="104" y="92"/>
                  </a:moveTo>
                  <a:cubicBezTo>
                    <a:pt x="106" y="93"/>
                    <a:pt x="107" y="96"/>
                    <a:pt x="108" y="100"/>
                  </a:cubicBezTo>
                  <a:cubicBezTo>
                    <a:pt x="108" y="102"/>
                    <a:pt x="109" y="103"/>
                    <a:pt x="110" y="103"/>
                  </a:cubicBezTo>
                  <a:cubicBezTo>
                    <a:pt x="111" y="103"/>
                    <a:pt x="112" y="102"/>
                    <a:pt x="112" y="100"/>
                  </a:cubicBezTo>
                  <a:cubicBezTo>
                    <a:pt x="112" y="99"/>
                    <a:pt x="111" y="98"/>
                    <a:pt x="111" y="96"/>
                  </a:cubicBezTo>
                  <a:cubicBezTo>
                    <a:pt x="111" y="94"/>
                    <a:pt x="111" y="91"/>
                    <a:pt x="111" y="88"/>
                  </a:cubicBezTo>
                  <a:cubicBezTo>
                    <a:pt x="111" y="84"/>
                    <a:pt x="110" y="82"/>
                    <a:pt x="110" y="82"/>
                  </a:cubicBezTo>
                  <a:cubicBezTo>
                    <a:pt x="109" y="81"/>
                    <a:pt x="107" y="81"/>
                    <a:pt x="104" y="81"/>
                  </a:cubicBezTo>
                  <a:cubicBezTo>
                    <a:pt x="7" y="81"/>
                    <a:pt x="7" y="81"/>
                    <a:pt x="7" y="81"/>
                  </a:cubicBezTo>
                  <a:cubicBezTo>
                    <a:pt x="5" y="81"/>
                    <a:pt x="4" y="81"/>
                    <a:pt x="4" y="82"/>
                  </a:cubicBezTo>
                  <a:cubicBezTo>
                    <a:pt x="3" y="83"/>
                    <a:pt x="3" y="85"/>
                    <a:pt x="3" y="87"/>
                  </a:cubicBezTo>
                  <a:cubicBezTo>
                    <a:pt x="3" y="90"/>
                    <a:pt x="2" y="94"/>
                    <a:pt x="1" y="98"/>
                  </a:cubicBezTo>
                  <a:cubicBezTo>
                    <a:pt x="1" y="101"/>
                    <a:pt x="0" y="103"/>
                    <a:pt x="0" y="105"/>
                  </a:cubicBezTo>
                  <a:cubicBezTo>
                    <a:pt x="0" y="106"/>
                    <a:pt x="1" y="107"/>
                    <a:pt x="2" y="107"/>
                  </a:cubicBezTo>
                  <a:cubicBezTo>
                    <a:pt x="3" y="107"/>
                    <a:pt x="4" y="106"/>
                    <a:pt x="4" y="104"/>
                  </a:cubicBezTo>
                  <a:cubicBezTo>
                    <a:pt x="5" y="98"/>
                    <a:pt x="7" y="95"/>
                    <a:pt x="9" y="93"/>
                  </a:cubicBezTo>
                  <a:cubicBezTo>
                    <a:pt x="11" y="91"/>
                    <a:pt x="15" y="90"/>
                    <a:pt x="20" y="90"/>
                  </a:cubicBezTo>
                  <a:cubicBezTo>
                    <a:pt x="43" y="90"/>
                    <a:pt x="43" y="90"/>
                    <a:pt x="43" y="90"/>
                  </a:cubicBezTo>
                  <a:cubicBezTo>
                    <a:pt x="46" y="90"/>
                    <a:pt x="47" y="90"/>
                    <a:pt x="48" y="91"/>
                  </a:cubicBezTo>
                  <a:cubicBezTo>
                    <a:pt x="48" y="91"/>
                    <a:pt x="49" y="93"/>
                    <a:pt x="49" y="95"/>
                  </a:cubicBezTo>
                  <a:cubicBezTo>
                    <a:pt x="49" y="97"/>
                    <a:pt x="49" y="97"/>
                    <a:pt x="49" y="97"/>
                  </a:cubicBezTo>
                  <a:cubicBezTo>
                    <a:pt x="49" y="186"/>
                    <a:pt x="49" y="186"/>
                    <a:pt x="49" y="186"/>
                  </a:cubicBezTo>
                  <a:cubicBezTo>
                    <a:pt x="49" y="191"/>
                    <a:pt x="48" y="194"/>
                    <a:pt x="46" y="196"/>
                  </a:cubicBezTo>
                  <a:cubicBezTo>
                    <a:pt x="45" y="198"/>
                    <a:pt x="42" y="199"/>
                    <a:pt x="37" y="200"/>
                  </a:cubicBezTo>
                  <a:cubicBezTo>
                    <a:pt x="35" y="200"/>
                    <a:pt x="34" y="201"/>
                    <a:pt x="34" y="202"/>
                  </a:cubicBezTo>
                  <a:cubicBezTo>
                    <a:pt x="34" y="203"/>
                    <a:pt x="35" y="204"/>
                    <a:pt x="37" y="204"/>
                  </a:cubicBezTo>
                  <a:cubicBezTo>
                    <a:pt x="37" y="204"/>
                    <a:pt x="39" y="204"/>
                    <a:pt x="43" y="203"/>
                  </a:cubicBezTo>
                  <a:cubicBezTo>
                    <a:pt x="44" y="203"/>
                    <a:pt x="47" y="203"/>
                    <a:pt x="49" y="203"/>
                  </a:cubicBezTo>
                  <a:cubicBezTo>
                    <a:pt x="56" y="203"/>
                    <a:pt x="56" y="203"/>
                    <a:pt x="56" y="203"/>
                  </a:cubicBezTo>
                  <a:cubicBezTo>
                    <a:pt x="63" y="203"/>
                    <a:pt x="63" y="203"/>
                    <a:pt x="63" y="203"/>
                  </a:cubicBezTo>
                  <a:cubicBezTo>
                    <a:pt x="67" y="203"/>
                    <a:pt x="70" y="203"/>
                    <a:pt x="71" y="203"/>
                  </a:cubicBezTo>
                  <a:cubicBezTo>
                    <a:pt x="73" y="204"/>
                    <a:pt x="74" y="204"/>
                    <a:pt x="75" y="204"/>
                  </a:cubicBezTo>
                  <a:cubicBezTo>
                    <a:pt x="77" y="204"/>
                    <a:pt x="78" y="203"/>
                    <a:pt x="78" y="202"/>
                  </a:cubicBezTo>
                  <a:cubicBezTo>
                    <a:pt x="78" y="201"/>
                    <a:pt x="77" y="200"/>
                    <a:pt x="74" y="200"/>
                  </a:cubicBezTo>
                  <a:cubicBezTo>
                    <a:pt x="67" y="198"/>
                    <a:pt x="63" y="194"/>
                    <a:pt x="63" y="187"/>
                  </a:cubicBezTo>
                  <a:cubicBezTo>
                    <a:pt x="63" y="184"/>
                    <a:pt x="63" y="184"/>
                    <a:pt x="63" y="184"/>
                  </a:cubicBezTo>
                  <a:cubicBezTo>
                    <a:pt x="63" y="96"/>
                    <a:pt x="63" y="96"/>
                    <a:pt x="63" y="96"/>
                  </a:cubicBezTo>
                  <a:cubicBezTo>
                    <a:pt x="63" y="93"/>
                    <a:pt x="63" y="92"/>
                    <a:pt x="64" y="91"/>
                  </a:cubicBezTo>
                  <a:cubicBezTo>
                    <a:pt x="64" y="90"/>
                    <a:pt x="66" y="90"/>
                    <a:pt x="69" y="90"/>
                  </a:cubicBezTo>
                  <a:cubicBezTo>
                    <a:pt x="94" y="90"/>
                    <a:pt x="94" y="90"/>
                    <a:pt x="94" y="90"/>
                  </a:cubicBezTo>
                  <a:cubicBezTo>
                    <a:pt x="99" y="90"/>
                    <a:pt x="102" y="90"/>
                    <a:pt x="104" y="92"/>
                  </a:cubicBezTo>
                  <a:close/>
                  <a:moveTo>
                    <a:pt x="152" y="88"/>
                  </a:moveTo>
                  <a:cubicBezTo>
                    <a:pt x="153" y="87"/>
                    <a:pt x="156" y="87"/>
                    <a:pt x="159" y="87"/>
                  </a:cubicBezTo>
                  <a:cubicBezTo>
                    <a:pt x="173" y="87"/>
                    <a:pt x="173" y="87"/>
                    <a:pt x="173" y="87"/>
                  </a:cubicBezTo>
                  <a:cubicBezTo>
                    <a:pt x="183" y="87"/>
                    <a:pt x="189" y="87"/>
                    <a:pt x="192" y="88"/>
                  </a:cubicBezTo>
                  <a:cubicBezTo>
                    <a:pt x="196" y="89"/>
                    <a:pt x="198" y="91"/>
                    <a:pt x="199" y="94"/>
                  </a:cubicBezTo>
                  <a:cubicBezTo>
                    <a:pt x="200" y="95"/>
                    <a:pt x="200" y="97"/>
                    <a:pt x="200" y="99"/>
                  </a:cubicBezTo>
                  <a:cubicBezTo>
                    <a:pt x="200" y="101"/>
                    <a:pt x="200" y="101"/>
                    <a:pt x="200" y="101"/>
                  </a:cubicBezTo>
                  <a:cubicBezTo>
                    <a:pt x="200" y="103"/>
                    <a:pt x="201" y="104"/>
                    <a:pt x="202" y="104"/>
                  </a:cubicBezTo>
                  <a:cubicBezTo>
                    <a:pt x="203" y="104"/>
                    <a:pt x="204" y="104"/>
                    <a:pt x="204" y="103"/>
                  </a:cubicBezTo>
                  <a:cubicBezTo>
                    <a:pt x="204" y="102"/>
                    <a:pt x="205" y="100"/>
                    <a:pt x="205" y="96"/>
                  </a:cubicBezTo>
                  <a:cubicBezTo>
                    <a:pt x="205" y="91"/>
                    <a:pt x="205" y="91"/>
                    <a:pt x="205" y="91"/>
                  </a:cubicBezTo>
                  <a:cubicBezTo>
                    <a:pt x="206" y="87"/>
                    <a:pt x="206" y="85"/>
                    <a:pt x="206" y="84"/>
                  </a:cubicBezTo>
                  <a:cubicBezTo>
                    <a:pt x="206" y="83"/>
                    <a:pt x="206" y="82"/>
                    <a:pt x="206" y="82"/>
                  </a:cubicBezTo>
                  <a:cubicBezTo>
                    <a:pt x="206" y="80"/>
                    <a:pt x="205" y="79"/>
                    <a:pt x="203" y="79"/>
                  </a:cubicBezTo>
                  <a:cubicBezTo>
                    <a:pt x="203" y="79"/>
                    <a:pt x="201" y="79"/>
                    <a:pt x="200" y="80"/>
                  </a:cubicBezTo>
                  <a:cubicBezTo>
                    <a:pt x="199" y="80"/>
                    <a:pt x="197" y="80"/>
                    <a:pt x="193" y="80"/>
                  </a:cubicBezTo>
                  <a:cubicBezTo>
                    <a:pt x="181" y="81"/>
                    <a:pt x="181" y="81"/>
                    <a:pt x="181" y="81"/>
                  </a:cubicBezTo>
                  <a:cubicBezTo>
                    <a:pt x="175" y="81"/>
                    <a:pt x="169" y="81"/>
                    <a:pt x="161" y="81"/>
                  </a:cubicBezTo>
                  <a:cubicBezTo>
                    <a:pt x="149" y="81"/>
                    <a:pt x="139" y="81"/>
                    <a:pt x="131" y="80"/>
                  </a:cubicBezTo>
                  <a:cubicBezTo>
                    <a:pt x="128" y="79"/>
                    <a:pt x="126" y="79"/>
                    <a:pt x="125" y="79"/>
                  </a:cubicBezTo>
                  <a:cubicBezTo>
                    <a:pt x="122" y="79"/>
                    <a:pt x="121" y="80"/>
                    <a:pt x="121" y="82"/>
                  </a:cubicBezTo>
                  <a:cubicBezTo>
                    <a:pt x="121" y="83"/>
                    <a:pt x="121" y="83"/>
                    <a:pt x="123" y="83"/>
                  </a:cubicBezTo>
                  <a:cubicBezTo>
                    <a:pt x="129" y="83"/>
                    <a:pt x="132" y="85"/>
                    <a:pt x="134" y="88"/>
                  </a:cubicBezTo>
                  <a:cubicBezTo>
                    <a:pt x="136" y="91"/>
                    <a:pt x="137" y="96"/>
                    <a:pt x="137" y="105"/>
                  </a:cubicBezTo>
                  <a:cubicBezTo>
                    <a:pt x="137" y="180"/>
                    <a:pt x="137" y="180"/>
                    <a:pt x="137" y="180"/>
                  </a:cubicBezTo>
                  <a:cubicBezTo>
                    <a:pt x="137" y="186"/>
                    <a:pt x="137" y="186"/>
                    <a:pt x="137" y="186"/>
                  </a:cubicBezTo>
                  <a:cubicBezTo>
                    <a:pt x="137" y="193"/>
                    <a:pt x="135" y="198"/>
                    <a:pt x="130" y="199"/>
                  </a:cubicBezTo>
                  <a:cubicBezTo>
                    <a:pt x="127" y="200"/>
                    <a:pt x="127" y="200"/>
                    <a:pt x="127" y="200"/>
                  </a:cubicBezTo>
                  <a:cubicBezTo>
                    <a:pt x="126" y="200"/>
                    <a:pt x="125" y="201"/>
                    <a:pt x="125" y="202"/>
                  </a:cubicBezTo>
                  <a:cubicBezTo>
                    <a:pt x="125" y="203"/>
                    <a:pt x="126" y="204"/>
                    <a:pt x="128" y="204"/>
                  </a:cubicBezTo>
                  <a:cubicBezTo>
                    <a:pt x="128" y="204"/>
                    <a:pt x="130" y="204"/>
                    <a:pt x="132" y="203"/>
                  </a:cubicBezTo>
                  <a:cubicBezTo>
                    <a:pt x="137" y="202"/>
                    <a:pt x="144" y="202"/>
                    <a:pt x="154" y="202"/>
                  </a:cubicBezTo>
                  <a:cubicBezTo>
                    <a:pt x="162" y="202"/>
                    <a:pt x="171" y="203"/>
                    <a:pt x="183" y="204"/>
                  </a:cubicBezTo>
                  <a:cubicBezTo>
                    <a:pt x="185" y="204"/>
                    <a:pt x="188" y="204"/>
                    <a:pt x="189" y="204"/>
                  </a:cubicBezTo>
                  <a:cubicBezTo>
                    <a:pt x="197" y="204"/>
                    <a:pt x="204" y="201"/>
                    <a:pt x="209" y="194"/>
                  </a:cubicBezTo>
                  <a:cubicBezTo>
                    <a:pt x="214" y="189"/>
                    <a:pt x="216" y="185"/>
                    <a:pt x="216" y="181"/>
                  </a:cubicBezTo>
                  <a:cubicBezTo>
                    <a:pt x="216" y="179"/>
                    <a:pt x="215" y="178"/>
                    <a:pt x="214" y="178"/>
                  </a:cubicBezTo>
                  <a:cubicBezTo>
                    <a:pt x="214" y="178"/>
                    <a:pt x="213" y="179"/>
                    <a:pt x="212" y="180"/>
                  </a:cubicBezTo>
                  <a:cubicBezTo>
                    <a:pt x="206" y="190"/>
                    <a:pt x="190" y="196"/>
                    <a:pt x="167" y="196"/>
                  </a:cubicBezTo>
                  <a:cubicBezTo>
                    <a:pt x="160" y="196"/>
                    <a:pt x="155" y="195"/>
                    <a:pt x="153" y="194"/>
                  </a:cubicBezTo>
                  <a:cubicBezTo>
                    <a:pt x="152" y="193"/>
                    <a:pt x="151" y="189"/>
                    <a:pt x="151" y="184"/>
                  </a:cubicBezTo>
                  <a:cubicBezTo>
                    <a:pt x="151" y="151"/>
                    <a:pt x="151" y="151"/>
                    <a:pt x="151" y="151"/>
                  </a:cubicBezTo>
                  <a:cubicBezTo>
                    <a:pt x="151" y="149"/>
                    <a:pt x="151" y="149"/>
                    <a:pt x="151" y="149"/>
                  </a:cubicBezTo>
                  <a:cubicBezTo>
                    <a:pt x="151" y="147"/>
                    <a:pt x="151" y="146"/>
                    <a:pt x="152" y="145"/>
                  </a:cubicBezTo>
                  <a:cubicBezTo>
                    <a:pt x="153" y="144"/>
                    <a:pt x="155" y="144"/>
                    <a:pt x="158" y="144"/>
                  </a:cubicBezTo>
                  <a:cubicBezTo>
                    <a:pt x="178" y="144"/>
                    <a:pt x="178" y="144"/>
                    <a:pt x="178" y="144"/>
                  </a:cubicBezTo>
                  <a:cubicBezTo>
                    <a:pt x="183" y="144"/>
                    <a:pt x="186" y="145"/>
                    <a:pt x="188" y="146"/>
                  </a:cubicBezTo>
                  <a:cubicBezTo>
                    <a:pt x="191" y="148"/>
                    <a:pt x="192" y="150"/>
                    <a:pt x="193" y="154"/>
                  </a:cubicBezTo>
                  <a:cubicBezTo>
                    <a:pt x="193" y="157"/>
                    <a:pt x="193" y="157"/>
                    <a:pt x="193" y="157"/>
                  </a:cubicBezTo>
                  <a:cubicBezTo>
                    <a:pt x="193" y="158"/>
                    <a:pt x="194" y="159"/>
                    <a:pt x="196" y="159"/>
                  </a:cubicBezTo>
                  <a:cubicBezTo>
                    <a:pt x="197" y="159"/>
                    <a:pt x="197" y="158"/>
                    <a:pt x="197" y="157"/>
                  </a:cubicBezTo>
                  <a:cubicBezTo>
                    <a:pt x="197" y="156"/>
                    <a:pt x="197" y="155"/>
                    <a:pt x="197" y="154"/>
                  </a:cubicBezTo>
                  <a:cubicBezTo>
                    <a:pt x="197" y="150"/>
                    <a:pt x="197" y="147"/>
                    <a:pt x="197" y="143"/>
                  </a:cubicBezTo>
                  <a:cubicBezTo>
                    <a:pt x="197" y="138"/>
                    <a:pt x="197" y="133"/>
                    <a:pt x="197" y="127"/>
                  </a:cubicBezTo>
                  <a:cubicBezTo>
                    <a:pt x="197" y="127"/>
                    <a:pt x="197" y="126"/>
                    <a:pt x="197" y="125"/>
                  </a:cubicBezTo>
                  <a:cubicBezTo>
                    <a:pt x="197" y="124"/>
                    <a:pt x="197" y="123"/>
                    <a:pt x="196" y="123"/>
                  </a:cubicBezTo>
                  <a:cubicBezTo>
                    <a:pt x="194" y="123"/>
                    <a:pt x="194" y="124"/>
                    <a:pt x="193" y="125"/>
                  </a:cubicBezTo>
                  <a:cubicBezTo>
                    <a:pt x="193" y="129"/>
                    <a:pt x="192" y="132"/>
                    <a:pt x="191" y="133"/>
                  </a:cubicBezTo>
                  <a:cubicBezTo>
                    <a:pt x="190" y="134"/>
                    <a:pt x="188" y="135"/>
                    <a:pt x="185" y="135"/>
                  </a:cubicBezTo>
                  <a:cubicBezTo>
                    <a:pt x="181" y="136"/>
                    <a:pt x="176" y="136"/>
                    <a:pt x="170" y="136"/>
                  </a:cubicBezTo>
                  <a:cubicBezTo>
                    <a:pt x="156" y="136"/>
                    <a:pt x="156" y="136"/>
                    <a:pt x="156" y="136"/>
                  </a:cubicBezTo>
                  <a:cubicBezTo>
                    <a:pt x="153" y="136"/>
                    <a:pt x="152" y="136"/>
                    <a:pt x="151" y="136"/>
                  </a:cubicBezTo>
                  <a:cubicBezTo>
                    <a:pt x="151" y="135"/>
                    <a:pt x="151" y="133"/>
                    <a:pt x="151" y="131"/>
                  </a:cubicBezTo>
                  <a:cubicBezTo>
                    <a:pt x="151" y="95"/>
                    <a:pt x="151" y="95"/>
                    <a:pt x="151" y="95"/>
                  </a:cubicBezTo>
                  <a:cubicBezTo>
                    <a:pt x="151" y="91"/>
                    <a:pt x="151" y="89"/>
                    <a:pt x="152" y="88"/>
                  </a:cubicBezTo>
                  <a:close/>
                  <a:moveTo>
                    <a:pt x="333" y="109"/>
                  </a:moveTo>
                  <a:cubicBezTo>
                    <a:pt x="333" y="99"/>
                    <a:pt x="333" y="99"/>
                    <a:pt x="333" y="99"/>
                  </a:cubicBezTo>
                  <a:cubicBezTo>
                    <a:pt x="333" y="94"/>
                    <a:pt x="334" y="90"/>
                    <a:pt x="335" y="88"/>
                  </a:cubicBezTo>
                  <a:cubicBezTo>
                    <a:pt x="336" y="85"/>
                    <a:pt x="339" y="84"/>
                    <a:pt x="342" y="83"/>
                  </a:cubicBezTo>
                  <a:cubicBezTo>
                    <a:pt x="344" y="83"/>
                    <a:pt x="344" y="82"/>
                    <a:pt x="344" y="81"/>
                  </a:cubicBezTo>
                  <a:cubicBezTo>
                    <a:pt x="344" y="80"/>
                    <a:pt x="343" y="80"/>
                    <a:pt x="342" y="80"/>
                  </a:cubicBezTo>
                  <a:cubicBezTo>
                    <a:pt x="341" y="80"/>
                    <a:pt x="339" y="80"/>
                    <a:pt x="337" y="80"/>
                  </a:cubicBezTo>
                  <a:cubicBezTo>
                    <a:pt x="335" y="80"/>
                    <a:pt x="332" y="81"/>
                    <a:pt x="328" y="81"/>
                  </a:cubicBezTo>
                  <a:cubicBezTo>
                    <a:pt x="321" y="81"/>
                    <a:pt x="316" y="80"/>
                    <a:pt x="312" y="80"/>
                  </a:cubicBezTo>
                  <a:cubicBezTo>
                    <a:pt x="310" y="80"/>
                    <a:pt x="309" y="80"/>
                    <a:pt x="308" y="80"/>
                  </a:cubicBezTo>
                  <a:cubicBezTo>
                    <a:pt x="306" y="80"/>
                    <a:pt x="306" y="80"/>
                    <a:pt x="306" y="81"/>
                  </a:cubicBezTo>
                  <a:cubicBezTo>
                    <a:pt x="306" y="83"/>
                    <a:pt x="306" y="83"/>
                    <a:pt x="308" y="84"/>
                  </a:cubicBezTo>
                  <a:cubicBezTo>
                    <a:pt x="314" y="85"/>
                    <a:pt x="318" y="86"/>
                    <a:pt x="321" y="88"/>
                  </a:cubicBezTo>
                  <a:cubicBezTo>
                    <a:pt x="323" y="90"/>
                    <a:pt x="325" y="94"/>
                    <a:pt x="325" y="99"/>
                  </a:cubicBezTo>
                  <a:cubicBezTo>
                    <a:pt x="326" y="120"/>
                    <a:pt x="326" y="120"/>
                    <a:pt x="326" y="120"/>
                  </a:cubicBezTo>
                  <a:cubicBezTo>
                    <a:pt x="326" y="132"/>
                    <a:pt x="326" y="132"/>
                    <a:pt x="326" y="132"/>
                  </a:cubicBezTo>
                  <a:cubicBezTo>
                    <a:pt x="326" y="176"/>
                    <a:pt x="326" y="176"/>
                    <a:pt x="326" y="176"/>
                  </a:cubicBezTo>
                  <a:cubicBezTo>
                    <a:pt x="326" y="177"/>
                    <a:pt x="326" y="177"/>
                    <a:pt x="325" y="177"/>
                  </a:cubicBezTo>
                  <a:cubicBezTo>
                    <a:pt x="325" y="178"/>
                    <a:pt x="324" y="177"/>
                    <a:pt x="323" y="175"/>
                  </a:cubicBezTo>
                  <a:cubicBezTo>
                    <a:pt x="241" y="82"/>
                    <a:pt x="241" y="82"/>
                    <a:pt x="241" y="82"/>
                  </a:cubicBezTo>
                  <a:cubicBezTo>
                    <a:pt x="239" y="81"/>
                    <a:pt x="238" y="80"/>
                    <a:pt x="236" y="80"/>
                  </a:cubicBezTo>
                  <a:cubicBezTo>
                    <a:pt x="235" y="80"/>
                    <a:pt x="234" y="80"/>
                    <a:pt x="233" y="80"/>
                  </a:cubicBezTo>
                  <a:cubicBezTo>
                    <a:pt x="231" y="80"/>
                    <a:pt x="231" y="80"/>
                    <a:pt x="231" y="80"/>
                  </a:cubicBezTo>
                  <a:cubicBezTo>
                    <a:pt x="225" y="80"/>
                    <a:pt x="225" y="80"/>
                    <a:pt x="225" y="80"/>
                  </a:cubicBezTo>
                  <a:cubicBezTo>
                    <a:pt x="222" y="80"/>
                    <a:pt x="222" y="80"/>
                    <a:pt x="222" y="80"/>
                  </a:cubicBezTo>
                  <a:cubicBezTo>
                    <a:pt x="221" y="80"/>
                    <a:pt x="221" y="80"/>
                    <a:pt x="220" y="80"/>
                  </a:cubicBezTo>
                  <a:cubicBezTo>
                    <a:pt x="219" y="80"/>
                    <a:pt x="218" y="80"/>
                    <a:pt x="218" y="81"/>
                  </a:cubicBezTo>
                  <a:cubicBezTo>
                    <a:pt x="218" y="82"/>
                    <a:pt x="219" y="83"/>
                    <a:pt x="221" y="83"/>
                  </a:cubicBezTo>
                  <a:cubicBezTo>
                    <a:pt x="227" y="84"/>
                    <a:pt x="232" y="87"/>
                    <a:pt x="235" y="93"/>
                  </a:cubicBezTo>
                  <a:cubicBezTo>
                    <a:pt x="238" y="99"/>
                    <a:pt x="240" y="107"/>
                    <a:pt x="240" y="118"/>
                  </a:cubicBezTo>
                  <a:cubicBezTo>
                    <a:pt x="240" y="178"/>
                    <a:pt x="240" y="178"/>
                    <a:pt x="240" y="178"/>
                  </a:cubicBezTo>
                  <a:cubicBezTo>
                    <a:pt x="240" y="185"/>
                    <a:pt x="239" y="190"/>
                    <a:pt x="237" y="192"/>
                  </a:cubicBezTo>
                  <a:cubicBezTo>
                    <a:pt x="236" y="195"/>
                    <a:pt x="232" y="198"/>
                    <a:pt x="227" y="199"/>
                  </a:cubicBezTo>
                  <a:cubicBezTo>
                    <a:pt x="225" y="200"/>
                    <a:pt x="225" y="201"/>
                    <a:pt x="225" y="202"/>
                  </a:cubicBezTo>
                  <a:cubicBezTo>
                    <a:pt x="225" y="203"/>
                    <a:pt x="226" y="203"/>
                    <a:pt x="227" y="203"/>
                  </a:cubicBezTo>
                  <a:cubicBezTo>
                    <a:pt x="228" y="203"/>
                    <a:pt x="229" y="203"/>
                    <a:pt x="230" y="203"/>
                  </a:cubicBezTo>
                  <a:cubicBezTo>
                    <a:pt x="233" y="203"/>
                    <a:pt x="235" y="202"/>
                    <a:pt x="237" y="202"/>
                  </a:cubicBezTo>
                  <a:cubicBezTo>
                    <a:pt x="241" y="202"/>
                    <a:pt x="241" y="202"/>
                    <a:pt x="241" y="202"/>
                  </a:cubicBezTo>
                  <a:cubicBezTo>
                    <a:pt x="250" y="203"/>
                    <a:pt x="250" y="203"/>
                    <a:pt x="250" y="203"/>
                  </a:cubicBezTo>
                  <a:cubicBezTo>
                    <a:pt x="255" y="203"/>
                    <a:pt x="258" y="203"/>
                    <a:pt x="258" y="203"/>
                  </a:cubicBezTo>
                  <a:cubicBezTo>
                    <a:pt x="259" y="203"/>
                    <a:pt x="260" y="203"/>
                    <a:pt x="261" y="203"/>
                  </a:cubicBezTo>
                  <a:cubicBezTo>
                    <a:pt x="262" y="203"/>
                    <a:pt x="263" y="203"/>
                    <a:pt x="263" y="202"/>
                  </a:cubicBezTo>
                  <a:cubicBezTo>
                    <a:pt x="263" y="200"/>
                    <a:pt x="262" y="200"/>
                    <a:pt x="260" y="199"/>
                  </a:cubicBezTo>
                  <a:cubicBezTo>
                    <a:pt x="255" y="199"/>
                    <a:pt x="252" y="198"/>
                    <a:pt x="250" y="196"/>
                  </a:cubicBezTo>
                  <a:cubicBezTo>
                    <a:pt x="249" y="195"/>
                    <a:pt x="248" y="192"/>
                    <a:pt x="247" y="188"/>
                  </a:cubicBezTo>
                  <a:cubicBezTo>
                    <a:pt x="247" y="182"/>
                    <a:pt x="247" y="182"/>
                    <a:pt x="247" y="182"/>
                  </a:cubicBezTo>
                  <a:cubicBezTo>
                    <a:pt x="247" y="178"/>
                    <a:pt x="247" y="178"/>
                    <a:pt x="247" y="178"/>
                  </a:cubicBezTo>
                  <a:cubicBezTo>
                    <a:pt x="247" y="117"/>
                    <a:pt x="247" y="117"/>
                    <a:pt x="247" y="117"/>
                  </a:cubicBezTo>
                  <a:cubicBezTo>
                    <a:pt x="247" y="115"/>
                    <a:pt x="248" y="113"/>
                    <a:pt x="249" y="113"/>
                  </a:cubicBezTo>
                  <a:cubicBezTo>
                    <a:pt x="249" y="113"/>
                    <a:pt x="250" y="113"/>
                    <a:pt x="250" y="114"/>
                  </a:cubicBezTo>
                  <a:cubicBezTo>
                    <a:pt x="251" y="115"/>
                    <a:pt x="251" y="115"/>
                    <a:pt x="251" y="115"/>
                  </a:cubicBezTo>
                  <a:cubicBezTo>
                    <a:pt x="326" y="201"/>
                    <a:pt x="326" y="201"/>
                    <a:pt x="326" y="201"/>
                  </a:cubicBezTo>
                  <a:cubicBezTo>
                    <a:pt x="328" y="203"/>
                    <a:pt x="328" y="203"/>
                    <a:pt x="328" y="203"/>
                  </a:cubicBezTo>
                  <a:cubicBezTo>
                    <a:pt x="329" y="204"/>
                    <a:pt x="329" y="204"/>
                    <a:pt x="330" y="204"/>
                  </a:cubicBezTo>
                  <a:cubicBezTo>
                    <a:pt x="332" y="204"/>
                    <a:pt x="332" y="203"/>
                    <a:pt x="333" y="202"/>
                  </a:cubicBezTo>
                  <a:cubicBezTo>
                    <a:pt x="333" y="200"/>
                    <a:pt x="333" y="196"/>
                    <a:pt x="333" y="190"/>
                  </a:cubicBezTo>
                  <a:cubicBezTo>
                    <a:pt x="333" y="115"/>
                    <a:pt x="333" y="115"/>
                    <a:pt x="333" y="115"/>
                  </a:cubicBezTo>
                  <a:cubicBezTo>
                    <a:pt x="333" y="109"/>
                    <a:pt x="333" y="109"/>
                    <a:pt x="333" y="109"/>
                  </a:cubicBezTo>
                  <a:close/>
                  <a:moveTo>
                    <a:pt x="463" y="109"/>
                  </a:moveTo>
                  <a:cubicBezTo>
                    <a:pt x="463" y="99"/>
                    <a:pt x="463" y="99"/>
                    <a:pt x="463" y="99"/>
                  </a:cubicBezTo>
                  <a:cubicBezTo>
                    <a:pt x="463" y="94"/>
                    <a:pt x="463" y="90"/>
                    <a:pt x="465" y="88"/>
                  </a:cubicBezTo>
                  <a:cubicBezTo>
                    <a:pt x="466" y="85"/>
                    <a:pt x="468" y="84"/>
                    <a:pt x="472" y="83"/>
                  </a:cubicBezTo>
                  <a:cubicBezTo>
                    <a:pt x="473" y="83"/>
                    <a:pt x="474" y="82"/>
                    <a:pt x="474" y="81"/>
                  </a:cubicBezTo>
                  <a:cubicBezTo>
                    <a:pt x="474" y="80"/>
                    <a:pt x="473" y="80"/>
                    <a:pt x="471" y="80"/>
                  </a:cubicBezTo>
                  <a:cubicBezTo>
                    <a:pt x="470" y="80"/>
                    <a:pt x="469" y="80"/>
                    <a:pt x="467" y="80"/>
                  </a:cubicBezTo>
                  <a:cubicBezTo>
                    <a:pt x="465" y="80"/>
                    <a:pt x="462" y="81"/>
                    <a:pt x="458" y="81"/>
                  </a:cubicBezTo>
                  <a:cubicBezTo>
                    <a:pt x="451" y="81"/>
                    <a:pt x="445" y="80"/>
                    <a:pt x="441" y="80"/>
                  </a:cubicBezTo>
                  <a:cubicBezTo>
                    <a:pt x="440" y="80"/>
                    <a:pt x="438" y="80"/>
                    <a:pt x="438" y="80"/>
                  </a:cubicBezTo>
                  <a:cubicBezTo>
                    <a:pt x="436" y="80"/>
                    <a:pt x="435" y="80"/>
                    <a:pt x="435" y="81"/>
                  </a:cubicBezTo>
                  <a:cubicBezTo>
                    <a:pt x="435" y="83"/>
                    <a:pt x="436" y="83"/>
                    <a:pt x="438" y="84"/>
                  </a:cubicBezTo>
                  <a:cubicBezTo>
                    <a:pt x="444" y="85"/>
                    <a:pt x="448" y="86"/>
                    <a:pt x="450" y="88"/>
                  </a:cubicBezTo>
                  <a:cubicBezTo>
                    <a:pt x="453" y="90"/>
                    <a:pt x="454" y="94"/>
                    <a:pt x="455" y="99"/>
                  </a:cubicBezTo>
                  <a:cubicBezTo>
                    <a:pt x="456" y="120"/>
                    <a:pt x="456" y="120"/>
                    <a:pt x="456" y="120"/>
                  </a:cubicBezTo>
                  <a:cubicBezTo>
                    <a:pt x="456" y="132"/>
                    <a:pt x="456" y="132"/>
                    <a:pt x="456" y="132"/>
                  </a:cubicBezTo>
                  <a:cubicBezTo>
                    <a:pt x="456" y="176"/>
                    <a:pt x="456" y="176"/>
                    <a:pt x="456" y="176"/>
                  </a:cubicBezTo>
                  <a:cubicBezTo>
                    <a:pt x="456" y="177"/>
                    <a:pt x="455" y="177"/>
                    <a:pt x="455" y="177"/>
                  </a:cubicBezTo>
                  <a:cubicBezTo>
                    <a:pt x="454" y="178"/>
                    <a:pt x="454" y="177"/>
                    <a:pt x="452" y="175"/>
                  </a:cubicBezTo>
                  <a:cubicBezTo>
                    <a:pt x="370" y="82"/>
                    <a:pt x="370" y="82"/>
                    <a:pt x="370" y="82"/>
                  </a:cubicBezTo>
                  <a:cubicBezTo>
                    <a:pt x="369" y="81"/>
                    <a:pt x="367" y="80"/>
                    <a:pt x="366" y="80"/>
                  </a:cubicBezTo>
                  <a:cubicBezTo>
                    <a:pt x="365" y="80"/>
                    <a:pt x="364" y="80"/>
                    <a:pt x="362" y="80"/>
                  </a:cubicBezTo>
                  <a:cubicBezTo>
                    <a:pt x="361" y="80"/>
                    <a:pt x="361" y="80"/>
                    <a:pt x="361" y="80"/>
                  </a:cubicBezTo>
                  <a:cubicBezTo>
                    <a:pt x="355" y="80"/>
                    <a:pt x="355" y="80"/>
                    <a:pt x="355" y="80"/>
                  </a:cubicBezTo>
                  <a:cubicBezTo>
                    <a:pt x="351" y="80"/>
                    <a:pt x="351" y="80"/>
                    <a:pt x="351" y="80"/>
                  </a:cubicBezTo>
                  <a:cubicBezTo>
                    <a:pt x="351" y="80"/>
                    <a:pt x="350" y="80"/>
                    <a:pt x="350" y="80"/>
                  </a:cubicBezTo>
                  <a:cubicBezTo>
                    <a:pt x="349" y="80"/>
                    <a:pt x="348" y="80"/>
                    <a:pt x="348" y="81"/>
                  </a:cubicBezTo>
                  <a:cubicBezTo>
                    <a:pt x="348" y="82"/>
                    <a:pt x="349" y="83"/>
                    <a:pt x="350" y="83"/>
                  </a:cubicBezTo>
                  <a:cubicBezTo>
                    <a:pt x="357" y="84"/>
                    <a:pt x="361" y="87"/>
                    <a:pt x="365" y="93"/>
                  </a:cubicBezTo>
                  <a:cubicBezTo>
                    <a:pt x="368" y="99"/>
                    <a:pt x="369" y="107"/>
                    <a:pt x="369" y="118"/>
                  </a:cubicBezTo>
                  <a:cubicBezTo>
                    <a:pt x="369" y="178"/>
                    <a:pt x="369" y="178"/>
                    <a:pt x="369" y="178"/>
                  </a:cubicBezTo>
                  <a:cubicBezTo>
                    <a:pt x="369" y="185"/>
                    <a:pt x="369" y="190"/>
                    <a:pt x="367" y="192"/>
                  </a:cubicBezTo>
                  <a:cubicBezTo>
                    <a:pt x="365" y="195"/>
                    <a:pt x="362" y="198"/>
                    <a:pt x="357" y="199"/>
                  </a:cubicBezTo>
                  <a:cubicBezTo>
                    <a:pt x="355" y="200"/>
                    <a:pt x="354" y="201"/>
                    <a:pt x="354" y="202"/>
                  </a:cubicBezTo>
                  <a:cubicBezTo>
                    <a:pt x="354" y="203"/>
                    <a:pt x="355" y="203"/>
                    <a:pt x="357" y="203"/>
                  </a:cubicBezTo>
                  <a:cubicBezTo>
                    <a:pt x="357" y="203"/>
                    <a:pt x="358" y="203"/>
                    <a:pt x="360" y="203"/>
                  </a:cubicBezTo>
                  <a:cubicBezTo>
                    <a:pt x="362" y="203"/>
                    <a:pt x="364" y="202"/>
                    <a:pt x="367" y="202"/>
                  </a:cubicBezTo>
                  <a:cubicBezTo>
                    <a:pt x="371" y="202"/>
                    <a:pt x="371" y="202"/>
                    <a:pt x="371" y="202"/>
                  </a:cubicBezTo>
                  <a:cubicBezTo>
                    <a:pt x="380" y="203"/>
                    <a:pt x="380" y="203"/>
                    <a:pt x="380" y="203"/>
                  </a:cubicBezTo>
                  <a:cubicBezTo>
                    <a:pt x="384" y="203"/>
                    <a:pt x="387" y="203"/>
                    <a:pt x="388" y="203"/>
                  </a:cubicBezTo>
                  <a:cubicBezTo>
                    <a:pt x="389" y="203"/>
                    <a:pt x="390" y="203"/>
                    <a:pt x="390" y="203"/>
                  </a:cubicBezTo>
                  <a:cubicBezTo>
                    <a:pt x="392" y="203"/>
                    <a:pt x="392" y="203"/>
                    <a:pt x="392" y="202"/>
                  </a:cubicBezTo>
                  <a:cubicBezTo>
                    <a:pt x="392" y="200"/>
                    <a:pt x="391" y="200"/>
                    <a:pt x="389" y="199"/>
                  </a:cubicBezTo>
                  <a:cubicBezTo>
                    <a:pt x="385" y="199"/>
                    <a:pt x="381" y="198"/>
                    <a:pt x="380" y="196"/>
                  </a:cubicBezTo>
                  <a:cubicBezTo>
                    <a:pt x="378" y="195"/>
                    <a:pt x="377" y="192"/>
                    <a:pt x="377" y="188"/>
                  </a:cubicBezTo>
                  <a:cubicBezTo>
                    <a:pt x="377" y="182"/>
                    <a:pt x="377" y="182"/>
                    <a:pt x="377" y="182"/>
                  </a:cubicBezTo>
                  <a:cubicBezTo>
                    <a:pt x="377" y="178"/>
                    <a:pt x="377" y="178"/>
                    <a:pt x="377" y="178"/>
                  </a:cubicBezTo>
                  <a:cubicBezTo>
                    <a:pt x="377" y="117"/>
                    <a:pt x="377" y="117"/>
                    <a:pt x="377" y="117"/>
                  </a:cubicBezTo>
                  <a:cubicBezTo>
                    <a:pt x="377" y="115"/>
                    <a:pt x="377" y="113"/>
                    <a:pt x="378" y="113"/>
                  </a:cubicBezTo>
                  <a:cubicBezTo>
                    <a:pt x="379" y="113"/>
                    <a:pt x="379" y="113"/>
                    <a:pt x="380" y="114"/>
                  </a:cubicBezTo>
                  <a:cubicBezTo>
                    <a:pt x="380" y="115"/>
                    <a:pt x="380" y="115"/>
                    <a:pt x="380" y="115"/>
                  </a:cubicBezTo>
                  <a:cubicBezTo>
                    <a:pt x="456" y="201"/>
                    <a:pt x="456" y="201"/>
                    <a:pt x="456" y="201"/>
                  </a:cubicBezTo>
                  <a:cubicBezTo>
                    <a:pt x="458" y="203"/>
                    <a:pt x="458" y="203"/>
                    <a:pt x="458" y="203"/>
                  </a:cubicBezTo>
                  <a:cubicBezTo>
                    <a:pt x="458" y="204"/>
                    <a:pt x="459" y="204"/>
                    <a:pt x="460" y="204"/>
                  </a:cubicBezTo>
                  <a:cubicBezTo>
                    <a:pt x="461" y="204"/>
                    <a:pt x="462" y="203"/>
                    <a:pt x="462" y="202"/>
                  </a:cubicBezTo>
                  <a:cubicBezTo>
                    <a:pt x="463" y="200"/>
                    <a:pt x="463" y="196"/>
                    <a:pt x="463" y="190"/>
                  </a:cubicBezTo>
                  <a:cubicBezTo>
                    <a:pt x="463" y="115"/>
                    <a:pt x="463" y="115"/>
                    <a:pt x="463" y="115"/>
                  </a:cubicBezTo>
                  <a:cubicBezTo>
                    <a:pt x="463" y="109"/>
                    <a:pt x="463" y="109"/>
                    <a:pt x="463" y="109"/>
                  </a:cubicBezTo>
                  <a:close/>
                  <a:moveTo>
                    <a:pt x="512" y="88"/>
                  </a:moveTo>
                  <a:cubicBezTo>
                    <a:pt x="513" y="87"/>
                    <a:pt x="515" y="87"/>
                    <a:pt x="519" y="87"/>
                  </a:cubicBezTo>
                  <a:cubicBezTo>
                    <a:pt x="533" y="87"/>
                    <a:pt x="533" y="87"/>
                    <a:pt x="533" y="87"/>
                  </a:cubicBezTo>
                  <a:cubicBezTo>
                    <a:pt x="542" y="87"/>
                    <a:pt x="548" y="87"/>
                    <a:pt x="552" y="88"/>
                  </a:cubicBezTo>
                  <a:cubicBezTo>
                    <a:pt x="555" y="89"/>
                    <a:pt x="558" y="91"/>
                    <a:pt x="559" y="94"/>
                  </a:cubicBezTo>
                  <a:cubicBezTo>
                    <a:pt x="559" y="95"/>
                    <a:pt x="560" y="97"/>
                    <a:pt x="560" y="99"/>
                  </a:cubicBezTo>
                  <a:cubicBezTo>
                    <a:pt x="560" y="101"/>
                    <a:pt x="560" y="101"/>
                    <a:pt x="560" y="101"/>
                  </a:cubicBezTo>
                  <a:cubicBezTo>
                    <a:pt x="560" y="103"/>
                    <a:pt x="560" y="104"/>
                    <a:pt x="562" y="104"/>
                  </a:cubicBezTo>
                  <a:cubicBezTo>
                    <a:pt x="563" y="104"/>
                    <a:pt x="563" y="104"/>
                    <a:pt x="564" y="103"/>
                  </a:cubicBezTo>
                  <a:cubicBezTo>
                    <a:pt x="564" y="102"/>
                    <a:pt x="564" y="100"/>
                    <a:pt x="564" y="96"/>
                  </a:cubicBezTo>
                  <a:cubicBezTo>
                    <a:pt x="565" y="91"/>
                    <a:pt x="565" y="91"/>
                    <a:pt x="565" y="91"/>
                  </a:cubicBezTo>
                  <a:cubicBezTo>
                    <a:pt x="565" y="87"/>
                    <a:pt x="565" y="85"/>
                    <a:pt x="566" y="84"/>
                  </a:cubicBezTo>
                  <a:cubicBezTo>
                    <a:pt x="566" y="83"/>
                    <a:pt x="566" y="82"/>
                    <a:pt x="566" y="82"/>
                  </a:cubicBezTo>
                  <a:cubicBezTo>
                    <a:pt x="566" y="80"/>
                    <a:pt x="565" y="79"/>
                    <a:pt x="563" y="79"/>
                  </a:cubicBezTo>
                  <a:cubicBezTo>
                    <a:pt x="562" y="79"/>
                    <a:pt x="561" y="79"/>
                    <a:pt x="559" y="80"/>
                  </a:cubicBezTo>
                  <a:cubicBezTo>
                    <a:pt x="559" y="80"/>
                    <a:pt x="556" y="80"/>
                    <a:pt x="553" y="80"/>
                  </a:cubicBezTo>
                  <a:cubicBezTo>
                    <a:pt x="540" y="81"/>
                    <a:pt x="540" y="81"/>
                    <a:pt x="540" y="81"/>
                  </a:cubicBezTo>
                  <a:cubicBezTo>
                    <a:pt x="535" y="81"/>
                    <a:pt x="528" y="81"/>
                    <a:pt x="521" y="81"/>
                  </a:cubicBezTo>
                  <a:cubicBezTo>
                    <a:pt x="509" y="81"/>
                    <a:pt x="499" y="81"/>
                    <a:pt x="490" y="80"/>
                  </a:cubicBezTo>
                  <a:cubicBezTo>
                    <a:pt x="488" y="79"/>
                    <a:pt x="486" y="79"/>
                    <a:pt x="484" y="79"/>
                  </a:cubicBezTo>
                  <a:cubicBezTo>
                    <a:pt x="482" y="79"/>
                    <a:pt x="480" y="80"/>
                    <a:pt x="480" y="82"/>
                  </a:cubicBezTo>
                  <a:cubicBezTo>
                    <a:pt x="480" y="83"/>
                    <a:pt x="481" y="83"/>
                    <a:pt x="483" y="83"/>
                  </a:cubicBezTo>
                  <a:cubicBezTo>
                    <a:pt x="488" y="83"/>
                    <a:pt x="492" y="85"/>
                    <a:pt x="494" y="88"/>
                  </a:cubicBezTo>
                  <a:cubicBezTo>
                    <a:pt x="496" y="91"/>
                    <a:pt x="497" y="96"/>
                    <a:pt x="497" y="105"/>
                  </a:cubicBezTo>
                  <a:cubicBezTo>
                    <a:pt x="497" y="180"/>
                    <a:pt x="497" y="180"/>
                    <a:pt x="497" y="180"/>
                  </a:cubicBezTo>
                  <a:cubicBezTo>
                    <a:pt x="496" y="186"/>
                    <a:pt x="496" y="186"/>
                    <a:pt x="496" y="186"/>
                  </a:cubicBezTo>
                  <a:cubicBezTo>
                    <a:pt x="496" y="193"/>
                    <a:pt x="494" y="198"/>
                    <a:pt x="490" y="199"/>
                  </a:cubicBezTo>
                  <a:cubicBezTo>
                    <a:pt x="487" y="200"/>
                    <a:pt x="487" y="200"/>
                    <a:pt x="487" y="200"/>
                  </a:cubicBezTo>
                  <a:cubicBezTo>
                    <a:pt x="485" y="200"/>
                    <a:pt x="484" y="201"/>
                    <a:pt x="484" y="202"/>
                  </a:cubicBezTo>
                  <a:cubicBezTo>
                    <a:pt x="484" y="203"/>
                    <a:pt x="485" y="204"/>
                    <a:pt x="487" y="204"/>
                  </a:cubicBezTo>
                  <a:cubicBezTo>
                    <a:pt x="488" y="204"/>
                    <a:pt x="490" y="204"/>
                    <a:pt x="492" y="203"/>
                  </a:cubicBezTo>
                  <a:cubicBezTo>
                    <a:pt x="496" y="202"/>
                    <a:pt x="503" y="202"/>
                    <a:pt x="514" y="202"/>
                  </a:cubicBezTo>
                  <a:cubicBezTo>
                    <a:pt x="521" y="202"/>
                    <a:pt x="531" y="203"/>
                    <a:pt x="542" y="204"/>
                  </a:cubicBezTo>
                  <a:cubicBezTo>
                    <a:pt x="545" y="204"/>
                    <a:pt x="547" y="204"/>
                    <a:pt x="549" y="204"/>
                  </a:cubicBezTo>
                  <a:cubicBezTo>
                    <a:pt x="557" y="204"/>
                    <a:pt x="564" y="201"/>
                    <a:pt x="569" y="194"/>
                  </a:cubicBezTo>
                  <a:cubicBezTo>
                    <a:pt x="573" y="189"/>
                    <a:pt x="575" y="185"/>
                    <a:pt x="575" y="181"/>
                  </a:cubicBezTo>
                  <a:cubicBezTo>
                    <a:pt x="575" y="179"/>
                    <a:pt x="575" y="178"/>
                    <a:pt x="574" y="178"/>
                  </a:cubicBezTo>
                  <a:cubicBezTo>
                    <a:pt x="573" y="178"/>
                    <a:pt x="572" y="179"/>
                    <a:pt x="572" y="180"/>
                  </a:cubicBezTo>
                  <a:cubicBezTo>
                    <a:pt x="565" y="190"/>
                    <a:pt x="550" y="196"/>
                    <a:pt x="527" y="196"/>
                  </a:cubicBezTo>
                  <a:cubicBezTo>
                    <a:pt x="519" y="196"/>
                    <a:pt x="515" y="195"/>
                    <a:pt x="513" y="194"/>
                  </a:cubicBezTo>
                  <a:cubicBezTo>
                    <a:pt x="511" y="193"/>
                    <a:pt x="510" y="189"/>
                    <a:pt x="510" y="184"/>
                  </a:cubicBezTo>
                  <a:cubicBezTo>
                    <a:pt x="510" y="151"/>
                    <a:pt x="510" y="151"/>
                    <a:pt x="510" y="151"/>
                  </a:cubicBezTo>
                  <a:cubicBezTo>
                    <a:pt x="510" y="149"/>
                    <a:pt x="510" y="149"/>
                    <a:pt x="510" y="149"/>
                  </a:cubicBezTo>
                  <a:cubicBezTo>
                    <a:pt x="510" y="147"/>
                    <a:pt x="511" y="146"/>
                    <a:pt x="512" y="145"/>
                  </a:cubicBezTo>
                  <a:cubicBezTo>
                    <a:pt x="513" y="144"/>
                    <a:pt x="514" y="144"/>
                    <a:pt x="517" y="144"/>
                  </a:cubicBezTo>
                  <a:cubicBezTo>
                    <a:pt x="537" y="144"/>
                    <a:pt x="537" y="144"/>
                    <a:pt x="537" y="144"/>
                  </a:cubicBezTo>
                  <a:cubicBezTo>
                    <a:pt x="542" y="144"/>
                    <a:pt x="546" y="145"/>
                    <a:pt x="548" y="146"/>
                  </a:cubicBezTo>
                  <a:cubicBezTo>
                    <a:pt x="550" y="148"/>
                    <a:pt x="552" y="150"/>
                    <a:pt x="552" y="154"/>
                  </a:cubicBezTo>
                  <a:cubicBezTo>
                    <a:pt x="553" y="157"/>
                    <a:pt x="553" y="157"/>
                    <a:pt x="553" y="157"/>
                  </a:cubicBezTo>
                  <a:cubicBezTo>
                    <a:pt x="553" y="158"/>
                    <a:pt x="554" y="159"/>
                    <a:pt x="555" y="159"/>
                  </a:cubicBezTo>
                  <a:cubicBezTo>
                    <a:pt x="556" y="159"/>
                    <a:pt x="557" y="158"/>
                    <a:pt x="557" y="157"/>
                  </a:cubicBezTo>
                  <a:cubicBezTo>
                    <a:pt x="557" y="156"/>
                    <a:pt x="557" y="155"/>
                    <a:pt x="557" y="154"/>
                  </a:cubicBezTo>
                  <a:cubicBezTo>
                    <a:pt x="556" y="150"/>
                    <a:pt x="556" y="147"/>
                    <a:pt x="556" y="143"/>
                  </a:cubicBezTo>
                  <a:cubicBezTo>
                    <a:pt x="556" y="138"/>
                    <a:pt x="556" y="133"/>
                    <a:pt x="557" y="127"/>
                  </a:cubicBezTo>
                  <a:cubicBezTo>
                    <a:pt x="557" y="127"/>
                    <a:pt x="557" y="126"/>
                    <a:pt x="557" y="125"/>
                  </a:cubicBezTo>
                  <a:cubicBezTo>
                    <a:pt x="557" y="124"/>
                    <a:pt x="556" y="123"/>
                    <a:pt x="555" y="123"/>
                  </a:cubicBezTo>
                  <a:cubicBezTo>
                    <a:pt x="554" y="123"/>
                    <a:pt x="553" y="124"/>
                    <a:pt x="553" y="125"/>
                  </a:cubicBezTo>
                  <a:cubicBezTo>
                    <a:pt x="552" y="129"/>
                    <a:pt x="551" y="132"/>
                    <a:pt x="550" y="133"/>
                  </a:cubicBezTo>
                  <a:cubicBezTo>
                    <a:pt x="549" y="134"/>
                    <a:pt x="547" y="135"/>
                    <a:pt x="544" y="135"/>
                  </a:cubicBezTo>
                  <a:cubicBezTo>
                    <a:pt x="540" y="136"/>
                    <a:pt x="536" y="136"/>
                    <a:pt x="529" y="136"/>
                  </a:cubicBezTo>
                  <a:cubicBezTo>
                    <a:pt x="516" y="136"/>
                    <a:pt x="516" y="136"/>
                    <a:pt x="516" y="136"/>
                  </a:cubicBezTo>
                  <a:cubicBezTo>
                    <a:pt x="513" y="136"/>
                    <a:pt x="511" y="136"/>
                    <a:pt x="511" y="136"/>
                  </a:cubicBezTo>
                  <a:cubicBezTo>
                    <a:pt x="510" y="135"/>
                    <a:pt x="510" y="133"/>
                    <a:pt x="510" y="131"/>
                  </a:cubicBezTo>
                  <a:cubicBezTo>
                    <a:pt x="510" y="95"/>
                    <a:pt x="510" y="95"/>
                    <a:pt x="510" y="95"/>
                  </a:cubicBezTo>
                  <a:cubicBezTo>
                    <a:pt x="510" y="91"/>
                    <a:pt x="511" y="89"/>
                    <a:pt x="512" y="88"/>
                  </a:cubicBezTo>
                  <a:close/>
                  <a:moveTo>
                    <a:pt x="603" y="87"/>
                  </a:moveTo>
                  <a:cubicBezTo>
                    <a:pt x="596" y="93"/>
                    <a:pt x="593" y="101"/>
                    <a:pt x="593" y="111"/>
                  </a:cubicBezTo>
                  <a:cubicBezTo>
                    <a:pt x="593" y="119"/>
                    <a:pt x="595" y="126"/>
                    <a:pt x="601" y="132"/>
                  </a:cubicBezTo>
                  <a:cubicBezTo>
                    <a:pt x="606" y="137"/>
                    <a:pt x="616" y="142"/>
                    <a:pt x="629" y="147"/>
                  </a:cubicBezTo>
                  <a:cubicBezTo>
                    <a:pt x="642" y="151"/>
                    <a:pt x="649" y="154"/>
                    <a:pt x="652" y="157"/>
                  </a:cubicBezTo>
                  <a:cubicBezTo>
                    <a:pt x="657" y="161"/>
                    <a:pt x="660" y="167"/>
                    <a:pt x="660" y="173"/>
                  </a:cubicBezTo>
                  <a:cubicBezTo>
                    <a:pt x="660" y="180"/>
                    <a:pt x="657" y="186"/>
                    <a:pt x="651" y="191"/>
                  </a:cubicBezTo>
                  <a:cubicBezTo>
                    <a:pt x="646" y="196"/>
                    <a:pt x="639" y="198"/>
                    <a:pt x="631" y="198"/>
                  </a:cubicBezTo>
                  <a:cubicBezTo>
                    <a:pt x="623" y="198"/>
                    <a:pt x="615" y="196"/>
                    <a:pt x="608" y="191"/>
                  </a:cubicBezTo>
                  <a:cubicBezTo>
                    <a:pt x="601" y="186"/>
                    <a:pt x="597" y="179"/>
                    <a:pt x="595" y="172"/>
                  </a:cubicBezTo>
                  <a:cubicBezTo>
                    <a:pt x="594" y="169"/>
                    <a:pt x="593" y="168"/>
                    <a:pt x="592" y="168"/>
                  </a:cubicBezTo>
                  <a:cubicBezTo>
                    <a:pt x="591" y="168"/>
                    <a:pt x="590" y="168"/>
                    <a:pt x="590" y="170"/>
                  </a:cubicBezTo>
                  <a:cubicBezTo>
                    <a:pt x="590" y="172"/>
                    <a:pt x="591" y="176"/>
                    <a:pt x="592" y="182"/>
                  </a:cubicBezTo>
                  <a:cubicBezTo>
                    <a:pt x="594" y="187"/>
                    <a:pt x="594" y="189"/>
                    <a:pt x="595" y="190"/>
                  </a:cubicBezTo>
                  <a:cubicBezTo>
                    <a:pt x="595" y="193"/>
                    <a:pt x="596" y="195"/>
                    <a:pt x="596" y="196"/>
                  </a:cubicBezTo>
                  <a:cubicBezTo>
                    <a:pt x="596" y="197"/>
                    <a:pt x="597" y="198"/>
                    <a:pt x="598" y="198"/>
                  </a:cubicBezTo>
                  <a:cubicBezTo>
                    <a:pt x="601" y="200"/>
                    <a:pt x="605" y="202"/>
                    <a:pt x="610" y="203"/>
                  </a:cubicBezTo>
                  <a:cubicBezTo>
                    <a:pt x="616" y="204"/>
                    <a:pt x="621" y="205"/>
                    <a:pt x="626" y="205"/>
                  </a:cubicBezTo>
                  <a:cubicBezTo>
                    <a:pt x="638" y="205"/>
                    <a:pt x="649" y="201"/>
                    <a:pt x="657" y="194"/>
                  </a:cubicBezTo>
                  <a:cubicBezTo>
                    <a:pt x="665" y="187"/>
                    <a:pt x="669" y="178"/>
                    <a:pt x="669" y="167"/>
                  </a:cubicBezTo>
                  <a:cubicBezTo>
                    <a:pt x="669" y="150"/>
                    <a:pt x="658" y="139"/>
                    <a:pt x="636" y="131"/>
                  </a:cubicBezTo>
                  <a:cubicBezTo>
                    <a:pt x="625" y="128"/>
                    <a:pt x="617" y="125"/>
                    <a:pt x="615" y="124"/>
                  </a:cubicBezTo>
                  <a:cubicBezTo>
                    <a:pt x="612" y="122"/>
                    <a:pt x="609" y="120"/>
                    <a:pt x="607" y="117"/>
                  </a:cubicBezTo>
                  <a:cubicBezTo>
                    <a:pt x="604" y="113"/>
                    <a:pt x="602" y="109"/>
                    <a:pt x="602" y="104"/>
                  </a:cubicBezTo>
                  <a:cubicBezTo>
                    <a:pt x="602" y="98"/>
                    <a:pt x="605" y="94"/>
                    <a:pt x="609" y="90"/>
                  </a:cubicBezTo>
                  <a:cubicBezTo>
                    <a:pt x="613" y="86"/>
                    <a:pt x="618" y="84"/>
                    <a:pt x="625" y="84"/>
                  </a:cubicBezTo>
                  <a:cubicBezTo>
                    <a:pt x="633" y="84"/>
                    <a:pt x="640" y="86"/>
                    <a:pt x="647" y="90"/>
                  </a:cubicBezTo>
                  <a:cubicBezTo>
                    <a:pt x="653" y="95"/>
                    <a:pt x="658" y="100"/>
                    <a:pt x="660" y="106"/>
                  </a:cubicBezTo>
                  <a:cubicBezTo>
                    <a:pt x="661" y="109"/>
                    <a:pt x="662" y="111"/>
                    <a:pt x="663" y="111"/>
                  </a:cubicBezTo>
                  <a:cubicBezTo>
                    <a:pt x="664" y="111"/>
                    <a:pt x="665" y="110"/>
                    <a:pt x="665" y="108"/>
                  </a:cubicBezTo>
                  <a:cubicBezTo>
                    <a:pt x="665" y="107"/>
                    <a:pt x="665" y="106"/>
                    <a:pt x="664" y="104"/>
                  </a:cubicBezTo>
                  <a:cubicBezTo>
                    <a:pt x="663" y="95"/>
                    <a:pt x="663" y="95"/>
                    <a:pt x="663" y="95"/>
                  </a:cubicBezTo>
                  <a:cubicBezTo>
                    <a:pt x="662" y="90"/>
                    <a:pt x="662" y="87"/>
                    <a:pt x="662" y="86"/>
                  </a:cubicBezTo>
                  <a:cubicBezTo>
                    <a:pt x="662" y="83"/>
                    <a:pt x="661" y="81"/>
                    <a:pt x="659" y="82"/>
                  </a:cubicBezTo>
                  <a:cubicBezTo>
                    <a:pt x="659" y="82"/>
                    <a:pt x="659" y="82"/>
                    <a:pt x="658" y="82"/>
                  </a:cubicBezTo>
                  <a:cubicBezTo>
                    <a:pt x="657" y="83"/>
                    <a:pt x="657" y="83"/>
                    <a:pt x="657" y="83"/>
                  </a:cubicBezTo>
                  <a:cubicBezTo>
                    <a:pt x="656" y="84"/>
                    <a:pt x="656" y="84"/>
                    <a:pt x="655" y="84"/>
                  </a:cubicBezTo>
                  <a:cubicBezTo>
                    <a:pt x="655" y="84"/>
                    <a:pt x="654" y="84"/>
                    <a:pt x="653" y="84"/>
                  </a:cubicBezTo>
                  <a:cubicBezTo>
                    <a:pt x="647" y="81"/>
                    <a:pt x="647" y="81"/>
                    <a:pt x="647" y="81"/>
                  </a:cubicBezTo>
                  <a:cubicBezTo>
                    <a:pt x="643" y="79"/>
                    <a:pt x="638" y="78"/>
                    <a:pt x="631" y="78"/>
                  </a:cubicBezTo>
                  <a:cubicBezTo>
                    <a:pt x="620" y="78"/>
                    <a:pt x="611" y="81"/>
                    <a:pt x="603" y="87"/>
                  </a:cubicBezTo>
                  <a:close/>
                  <a:moveTo>
                    <a:pt x="700" y="87"/>
                  </a:moveTo>
                  <a:cubicBezTo>
                    <a:pt x="692" y="93"/>
                    <a:pt x="689" y="101"/>
                    <a:pt x="689" y="111"/>
                  </a:cubicBezTo>
                  <a:cubicBezTo>
                    <a:pt x="689" y="119"/>
                    <a:pt x="692" y="126"/>
                    <a:pt x="697" y="132"/>
                  </a:cubicBezTo>
                  <a:cubicBezTo>
                    <a:pt x="703" y="137"/>
                    <a:pt x="712" y="142"/>
                    <a:pt x="725" y="147"/>
                  </a:cubicBezTo>
                  <a:cubicBezTo>
                    <a:pt x="738" y="151"/>
                    <a:pt x="746" y="154"/>
                    <a:pt x="748" y="157"/>
                  </a:cubicBezTo>
                  <a:cubicBezTo>
                    <a:pt x="754" y="161"/>
                    <a:pt x="756" y="167"/>
                    <a:pt x="756" y="173"/>
                  </a:cubicBezTo>
                  <a:cubicBezTo>
                    <a:pt x="756" y="180"/>
                    <a:pt x="753" y="186"/>
                    <a:pt x="748" y="191"/>
                  </a:cubicBezTo>
                  <a:cubicBezTo>
                    <a:pt x="742" y="196"/>
                    <a:pt x="735" y="198"/>
                    <a:pt x="727" y="198"/>
                  </a:cubicBezTo>
                  <a:cubicBezTo>
                    <a:pt x="719" y="198"/>
                    <a:pt x="711" y="196"/>
                    <a:pt x="704" y="191"/>
                  </a:cubicBezTo>
                  <a:cubicBezTo>
                    <a:pt x="698" y="186"/>
                    <a:pt x="693" y="179"/>
                    <a:pt x="691" y="172"/>
                  </a:cubicBezTo>
                  <a:cubicBezTo>
                    <a:pt x="690" y="169"/>
                    <a:pt x="689" y="168"/>
                    <a:pt x="688" y="168"/>
                  </a:cubicBezTo>
                  <a:cubicBezTo>
                    <a:pt x="687" y="168"/>
                    <a:pt x="686" y="168"/>
                    <a:pt x="686" y="170"/>
                  </a:cubicBezTo>
                  <a:cubicBezTo>
                    <a:pt x="686" y="172"/>
                    <a:pt x="687" y="176"/>
                    <a:pt x="688" y="182"/>
                  </a:cubicBezTo>
                  <a:cubicBezTo>
                    <a:pt x="690" y="187"/>
                    <a:pt x="691" y="189"/>
                    <a:pt x="691" y="190"/>
                  </a:cubicBezTo>
                  <a:cubicBezTo>
                    <a:pt x="691" y="193"/>
                    <a:pt x="692" y="195"/>
                    <a:pt x="692" y="196"/>
                  </a:cubicBezTo>
                  <a:cubicBezTo>
                    <a:pt x="693" y="197"/>
                    <a:pt x="693" y="198"/>
                    <a:pt x="694" y="198"/>
                  </a:cubicBezTo>
                  <a:cubicBezTo>
                    <a:pt x="697" y="200"/>
                    <a:pt x="701" y="202"/>
                    <a:pt x="707" y="203"/>
                  </a:cubicBezTo>
                  <a:cubicBezTo>
                    <a:pt x="712" y="204"/>
                    <a:pt x="717" y="205"/>
                    <a:pt x="722" y="205"/>
                  </a:cubicBezTo>
                  <a:cubicBezTo>
                    <a:pt x="734" y="205"/>
                    <a:pt x="745" y="201"/>
                    <a:pt x="753" y="194"/>
                  </a:cubicBezTo>
                  <a:cubicBezTo>
                    <a:pt x="761" y="187"/>
                    <a:pt x="765" y="178"/>
                    <a:pt x="765" y="167"/>
                  </a:cubicBezTo>
                  <a:cubicBezTo>
                    <a:pt x="765" y="150"/>
                    <a:pt x="754" y="139"/>
                    <a:pt x="732" y="131"/>
                  </a:cubicBezTo>
                  <a:cubicBezTo>
                    <a:pt x="721" y="128"/>
                    <a:pt x="714" y="125"/>
                    <a:pt x="711" y="124"/>
                  </a:cubicBezTo>
                  <a:cubicBezTo>
                    <a:pt x="708" y="122"/>
                    <a:pt x="705" y="120"/>
                    <a:pt x="703" y="117"/>
                  </a:cubicBezTo>
                  <a:cubicBezTo>
                    <a:pt x="700" y="113"/>
                    <a:pt x="699" y="109"/>
                    <a:pt x="699" y="104"/>
                  </a:cubicBezTo>
                  <a:cubicBezTo>
                    <a:pt x="699" y="98"/>
                    <a:pt x="701" y="94"/>
                    <a:pt x="705" y="90"/>
                  </a:cubicBezTo>
                  <a:cubicBezTo>
                    <a:pt x="709" y="86"/>
                    <a:pt x="715" y="84"/>
                    <a:pt x="721" y="84"/>
                  </a:cubicBezTo>
                  <a:cubicBezTo>
                    <a:pt x="729" y="84"/>
                    <a:pt x="736" y="86"/>
                    <a:pt x="743" y="90"/>
                  </a:cubicBezTo>
                  <a:cubicBezTo>
                    <a:pt x="750" y="95"/>
                    <a:pt x="754" y="100"/>
                    <a:pt x="756" y="106"/>
                  </a:cubicBezTo>
                  <a:cubicBezTo>
                    <a:pt x="757" y="109"/>
                    <a:pt x="758" y="111"/>
                    <a:pt x="759" y="111"/>
                  </a:cubicBezTo>
                  <a:cubicBezTo>
                    <a:pt x="760" y="111"/>
                    <a:pt x="761" y="110"/>
                    <a:pt x="761" y="108"/>
                  </a:cubicBezTo>
                  <a:cubicBezTo>
                    <a:pt x="761" y="107"/>
                    <a:pt x="761" y="106"/>
                    <a:pt x="760" y="104"/>
                  </a:cubicBezTo>
                  <a:cubicBezTo>
                    <a:pt x="759" y="95"/>
                    <a:pt x="759" y="95"/>
                    <a:pt x="759" y="95"/>
                  </a:cubicBezTo>
                  <a:cubicBezTo>
                    <a:pt x="758" y="90"/>
                    <a:pt x="758" y="87"/>
                    <a:pt x="758" y="86"/>
                  </a:cubicBezTo>
                  <a:cubicBezTo>
                    <a:pt x="758" y="83"/>
                    <a:pt x="757" y="81"/>
                    <a:pt x="756" y="82"/>
                  </a:cubicBezTo>
                  <a:cubicBezTo>
                    <a:pt x="755" y="82"/>
                    <a:pt x="755" y="82"/>
                    <a:pt x="755" y="82"/>
                  </a:cubicBezTo>
                  <a:cubicBezTo>
                    <a:pt x="753" y="83"/>
                    <a:pt x="753" y="83"/>
                    <a:pt x="753" y="83"/>
                  </a:cubicBezTo>
                  <a:cubicBezTo>
                    <a:pt x="753" y="84"/>
                    <a:pt x="752" y="84"/>
                    <a:pt x="751" y="84"/>
                  </a:cubicBezTo>
                  <a:cubicBezTo>
                    <a:pt x="751" y="84"/>
                    <a:pt x="750" y="84"/>
                    <a:pt x="750" y="84"/>
                  </a:cubicBezTo>
                  <a:cubicBezTo>
                    <a:pt x="743" y="81"/>
                    <a:pt x="743" y="81"/>
                    <a:pt x="743" y="81"/>
                  </a:cubicBezTo>
                  <a:cubicBezTo>
                    <a:pt x="739" y="79"/>
                    <a:pt x="734" y="78"/>
                    <a:pt x="727" y="78"/>
                  </a:cubicBezTo>
                  <a:cubicBezTo>
                    <a:pt x="716" y="78"/>
                    <a:pt x="707" y="81"/>
                    <a:pt x="700" y="87"/>
                  </a:cubicBezTo>
                  <a:close/>
                  <a:moveTo>
                    <a:pt x="808" y="88"/>
                  </a:moveTo>
                  <a:cubicBezTo>
                    <a:pt x="809" y="87"/>
                    <a:pt x="812" y="87"/>
                    <a:pt x="815" y="87"/>
                  </a:cubicBezTo>
                  <a:cubicBezTo>
                    <a:pt x="829" y="87"/>
                    <a:pt x="829" y="87"/>
                    <a:pt x="829" y="87"/>
                  </a:cubicBezTo>
                  <a:cubicBezTo>
                    <a:pt x="838" y="87"/>
                    <a:pt x="845" y="87"/>
                    <a:pt x="848" y="88"/>
                  </a:cubicBezTo>
                  <a:cubicBezTo>
                    <a:pt x="852" y="89"/>
                    <a:pt x="854" y="91"/>
                    <a:pt x="855" y="94"/>
                  </a:cubicBezTo>
                  <a:cubicBezTo>
                    <a:pt x="856" y="95"/>
                    <a:pt x="856" y="97"/>
                    <a:pt x="856" y="99"/>
                  </a:cubicBezTo>
                  <a:cubicBezTo>
                    <a:pt x="856" y="101"/>
                    <a:pt x="856" y="101"/>
                    <a:pt x="856" y="101"/>
                  </a:cubicBezTo>
                  <a:cubicBezTo>
                    <a:pt x="856" y="103"/>
                    <a:pt x="857" y="104"/>
                    <a:pt x="858" y="104"/>
                  </a:cubicBezTo>
                  <a:cubicBezTo>
                    <a:pt x="859" y="104"/>
                    <a:pt x="860" y="104"/>
                    <a:pt x="860" y="103"/>
                  </a:cubicBezTo>
                  <a:cubicBezTo>
                    <a:pt x="860" y="102"/>
                    <a:pt x="860" y="100"/>
                    <a:pt x="861" y="96"/>
                  </a:cubicBezTo>
                  <a:cubicBezTo>
                    <a:pt x="861" y="91"/>
                    <a:pt x="861" y="91"/>
                    <a:pt x="861" y="91"/>
                  </a:cubicBezTo>
                  <a:cubicBezTo>
                    <a:pt x="861" y="87"/>
                    <a:pt x="862" y="85"/>
                    <a:pt x="862" y="84"/>
                  </a:cubicBezTo>
                  <a:cubicBezTo>
                    <a:pt x="862" y="83"/>
                    <a:pt x="862" y="82"/>
                    <a:pt x="862" y="82"/>
                  </a:cubicBezTo>
                  <a:cubicBezTo>
                    <a:pt x="862" y="80"/>
                    <a:pt x="861" y="79"/>
                    <a:pt x="859" y="79"/>
                  </a:cubicBezTo>
                  <a:cubicBezTo>
                    <a:pt x="858" y="79"/>
                    <a:pt x="857" y="79"/>
                    <a:pt x="856" y="80"/>
                  </a:cubicBezTo>
                  <a:cubicBezTo>
                    <a:pt x="855" y="80"/>
                    <a:pt x="853" y="80"/>
                    <a:pt x="849" y="80"/>
                  </a:cubicBezTo>
                  <a:cubicBezTo>
                    <a:pt x="837" y="81"/>
                    <a:pt x="837" y="81"/>
                    <a:pt x="837" y="81"/>
                  </a:cubicBezTo>
                  <a:cubicBezTo>
                    <a:pt x="831" y="81"/>
                    <a:pt x="824" y="81"/>
                    <a:pt x="817" y="81"/>
                  </a:cubicBezTo>
                  <a:cubicBezTo>
                    <a:pt x="805" y="81"/>
                    <a:pt x="795" y="81"/>
                    <a:pt x="787" y="80"/>
                  </a:cubicBezTo>
                  <a:cubicBezTo>
                    <a:pt x="784" y="79"/>
                    <a:pt x="782" y="79"/>
                    <a:pt x="781" y="79"/>
                  </a:cubicBezTo>
                  <a:cubicBezTo>
                    <a:pt x="778" y="79"/>
                    <a:pt x="777" y="80"/>
                    <a:pt x="777" y="82"/>
                  </a:cubicBezTo>
                  <a:cubicBezTo>
                    <a:pt x="777" y="83"/>
                    <a:pt x="777" y="83"/>
                    <a:pt x="779" y="83"/>
                  </a:cubicBezTo>
                  <a:cubicBezTo>
                    <a:pt x="785" y="83"/>
                    <a:pt x="788" y="85"/>
                    <a:pt x="790" y="88"/>
                  </a:cubicBezTo>
                  <a:cubicBezTo>
                    <a:pt x="792" y="91"/>
                    <a:pt x="793" y="96"/>
                    <a:pt x="793" y="105"/>
                  </a:cubicBezTo>
                  <a:cubicBezTo>
                    <a:pt x="793" y="180"/>
                    <a:pt x="793" y="180"/>
                    <a:pt x="793" y="180"/>
                  </a:cubicBezTo>
                  <a:cubicBezTo>
                    <a:pt x="793" y="186"/>
                    <a:pt x="793" y="186"/>
                    <a:pt x="793" y="186"/>
                  </a:cubicBezTo>
                  <a:cubicBezTo>
                    <a:pt x="793" y="193"/>
                    <a:pt x="791" y="198"/>
                    <a:pt x="786" y="199"/>
                  </a:cubicBezTo>
                  <a:cubicBezTo>
                    <a:pt x="783" y="200"/>
                    <a:pt x="783" y="200"/>
                    <a:pt x="783" y="200"/>
                  </a:cubicBezTo>
                  <a:cubicBezTo>
                    <a:pt x="781" y="200"/>
                    <a:pt x="781" y="201"/>
                    <a:pt x="781" y="202"/>
                  </a:cubicBezTo>
                  <a:cubicBezTo>
                    <a:pt x="781" y="203"/>
                    <a:pt x="782" y="204"/>
                    <a:pt x="783" y="204"/>
                  </a:cubicBezTo>
                  <a:cubicBezTo>
                    <a:pt x="784" y="204"/>
                    <a:pt x="786" y="204"/>
                    <a:pt x="788" y="203"/>
                  </a:cubicBezTo>
                  <a:cubicBezTo>
                    <a:pt x="792" y="202"/>
                    <a:pt x="800" y="202"/>
                    <a:pt x="810" y="202"/>
                  </a:cubicBezTo>
                  <a:cubicBezTo>
                    <a:pt x="818" y="202"/>
                    <a:pt x="827" y="203"/>
                    <a:pt x="838" y="204"/>
                  </a:cubicBezTo>
                  <a:cubicBezTo>
                    <a:pt x="841" y="204"/>
                    <a:pt x="844" y="204"/>
                    <a:pt x="845" y="204"/>
                  </a:cubicBezTo>
                  <a:cubicBezTo>
                    <a:pt x="853" y="204"/>
                    <a:pt x="860" y="201"/>
                    <a:pt x="865" y="194"/>
                  </a:cubicBezTo>
                  <a:cubicBezTo>
                    <a:pt x="870" y="189"/>
                    <a:pt x="872" y="185"/>
                    <a:pt x="872" y="181"/>
                  </a:cubicBezTo>
                  <a:cubicBezTo>
                    <a:pt x="872" y="179"/>
                    <a:pt x="871" y="178"/>
                    <a:pt x="870" y="178"/>
                  </a:cubicBezTo>
                  <a:cubicBezTo>
                    <a:pt x="869" y="178"/>
                    <a:pt x="869" y="179"/>
                    <a:pt x="868" y="180"/>
                  </a:cubicBezTo>
                  <a:cubicBezTo>
                    <a:pt x="861" y="190"/>
                    <a:pt x="846" y="196"/>
                    <a:pt x="823" y="196"/>
                  </a:cubicBezTo>
                  <a:cubicBezTo>
                    <a:pt x="816" y="196"/>
                    <a:pt x="811" y="195"/>
                    <a:pt x="809" y="194"/>
                  </a:cubicBezTo>
                  <a:cubicBezTo>
                    <a:pt x="807" y="193"/>
                    <a:pt x="807" y="189"/>
                    <a:pt x="807" y="184"/>
                  </a:cubicBezTo>
                  <a:cubicBezTo>
                    <a:pt x="807" y="151"/>
                    <a:pt x="807" y="151"/>
                    <a:pt x="807" y="151"/>
                  </a:cubicBezTo>
                  <a:cubicBezTo>
                    <a:pt x="806" y="149"/>
                    <a:pt x="806" y="149"/>
                    <a:pt x="806" y="149"/>
                  </a:cubicBezTo>
                  <a:cubicBezTo>
                    <a:pt x="806" y="147"/>
                    <a:pt x="807" y="146"/>
                    <a:pt x="808" y="145"/>
                  </a:cubicBezTo>
                  <a:cubicBezTo>
                    <a:pt x="809" y="144"/>
                    <a:pt x="811" y="144"/>
                    <a:pt x="814" y="144"/>
                  </a:cubicBezTo>
                  <a:cubicBezTo>
                    <a:pt x="833" y="144"/>
                    <a:pt x="833" y="144"/>
                    <a:pt x="833" y="144"/>
                  </a:cubicBezTo>
                  <a:cubicBezTo>
                    <a:pt x="839" y="144"/>
                    <a:pt x="842" y="145"/>
                    <a:pt x="844" y="146"/>
                  </a:cubicBezTo>
                  <a:cubicBezTo>
                    <a:pt x="846" y="148"/>
                    <a:pt x="848" y="150"/>
                    <a:pt x="849" y="154"/>
                  </a:cubicBezTo>
                  <a:cubicBezTo>
                    <a:pt x="849" y="157"/>
                    <a:pt x="849" y="157"/>
                    <a:pt x="849" y="157"/>
                  </a:cubicBezTo>
                  <a:cubicBezTo>
                    <a:pt x="849" y="158"/>
                    <a:pt x="850" y="159"/>
                    <a:pt x="851" y="159"/>
                  </a:cubicBezTo>
                  <a:cubicBezTo>
                    <a:pt x="853" y="159"/>
                    <a:pt x="853" y="158"/>
                    <a:pt x="853" y="157"/>
                  </a:cubicBezTo>
                  <a:cubicBezTo>
                    <a:pt x="853" y="156"/>
                    <a:pt x="853" y="155"/>
                    <a:pt x="853" y="154"/>
                  </a:cubicBezTo>
                  <a:cubicBezTo>
                    <a:pt x="853" y="150"/>
                    <a:pt x="852" y="147"/>
                    <a:pt x="852" y="143"/>
                  </a:cubicBezTo>
                  <a:cubicBezTo>
                    <a:pt x="852" y="138"/>
                    <a:pt x="853" y="133"/>
                    <a:pt x="853" y="127"/>
                  </a:cubicBezTo>
                  <a:cubicBezTo>
                    <a:pt x="853" y="127"/>
                    <a:pt x="853" y="126"/>
                    <a:pt x="853" y="125"/>
                  </a:cubicBezTo>
                  <a:cubicBezTo>
                    <a:pt x="853" y="124"/>
                    <a:pt x="853" y="123"/>
                    <a:pt x="852" y="123"/>
                  </a:cubicBezTo>
                  <a:cubicBezTo>
                    <a:pt x="850" y="123"/>
                    <a:pt x="850" y="124"/>
                    <a:pt x="849" y="125"/>
                  </a:cubicBezTo>
                  <a:cubicBezTo>
                    <a:pt x="849" y="129"/>
                    <a:pt x="848" y="132"/>
                    <a:pt x="847" y="133"/>
                  </a:cubicBezTo>
                  <a:cubicBezTo>
                    <a:pt x="846" y="134"/>
                    <a:pt x="844" y="135"/>
                    <a:pt x="840" y="135"/>
                  </a:cubicBezTo>
                  <a:cubicBezTo>
                    <a:pt x="837" y="136"/>
                    <a:pt x="832" y="136"/>
                    <a:pt x="826" y="136"/>
                  </a:cubicBezTo>
                  <a:cubicBezTo>
                    <a:pt x="812" y="136"/>
                    <a:pt x="812" y="136"/>
                    <a:pt x="812" y="136"/>
                  </a:cubicBezTo>
                  <a:cubicBezTo>
                    <a:pt x="809" y="136"/>
                    <a:pt x="808" y="136"/>
                    <a:pt x="807" y="136"/>
                  </a:cubicBezTo>
                  <a:cubicBezTo>
                    <a:pt x="807" y="135"/>
                    <a:pt x="807" y="133"/>
                    <a:pt x="807" y="131"/>
                  </a:cubicBezTo>
                  <a:cubicBezTo>
                    <a:pt x="807" y="95"/>
                    <a:pt x="807" y="95"/>
                    <a:pt x="807" y="95"/>
                  </a:cubicBezTo>
                  <a:cubicBezTo>
                    <a:pt x="807" y="91"/>
                    <a:pt x="807" y="89"/>
                    <a:pt x="808" y="88"/>
                  </a:cubicBezTo>
                  <a:close/>
                  <a:moveTo>
                    <a:pt x="910" y="88"/>
                  </a:moveTo>
                  <a:cubicBezTo>
                    <a:pt x="912" y="87"/>
                    <a:pt x="914" y="87"/>
                    <a:pt x="918" y="87"/>
                  </a:cubicBezTo>
                  <a:cubicBezTo>
                    <a:pt x="932" y="87"/>
                    <a:pt x="932" y="87"/>
                    <a:pt x="932" y="87"/>
                  </a:cubicBezTo>
                  <a:cubicBezTo>
                    <a:pt x="941" y="87"/>
                    <a:pt x="947" y="87"/>
                    <a:pt x="951" y="88"/>
                  </a:cubicBezTo>
                  <a:cubicBezTo>
                    <a:pt x="954" y="89"/>
                    <a:pt x="956" y="91"/>
                    <a:pt x="957" y="94"/>
                  </a:cubicBezTo>
                  <a:cubicBezTo>
                    <a:pt x="958" y="95"/>
                    <a:pt x="959" y="97"/>
                    <a:pt x="959" y="99"/>
                  </a:cubicBezTo>
                  <a:cubicBezTo>
                    <a:pt x="959" y="101"/>
                    <a:pt x="959" y="101"/>
                    <a:pt x="959" y="101"/>
                  </a:cubicBezTo>
                  <a:cubicBezTo>
                    <a:pt x="959" y="103"/>
                    <a:pt x="959" y="104"/>
                    <a:pt x="960" y="104"/>
                  </a:cubicBezTo>
                  <a:cubicBezTo>
                    <a:pt x="961" y="104"/>
                    <a:pt x="962" y="104"/>
                    <a:pt x="962" y="103"/>
                  </a:cubicBezTo>
                  <a:cubicBezTo>
                    <a:pt x="963" y="102"/>
                    <a:pt x="963" y="100"/>
                    <a:pt x="963" y="96"/>
                  </a:cubicBezTo>
                  <a:cubicBezTo>
                    <a:pt x="964" y="91"/>
                    <a:pt x="964" y="91"/>
                    <a:pt x="964" y="91"/>
                  </a:cubicBezTo>
                  <a:cubicBezTo>
                    <a:pt x="964" y="87"/>
                    <a:pt x="964" y="85"/>
                    <a:pt x="964" y="84"/>
                  </a:cubicBezTo>
                  <a:cubicBezTo>
                    <a:pt x="964" y="83"/>
                    <a:pt x="965" y="82"/>
                    <a:pt x="965" y="82"/>
                  </a:cubicBezTo>
                  <a:cubicBezTo>
                    <a:pt x="965" y="80"/>
                    <a:pt x="964" y="79"/>
                    <a:pt x="962" y="79"/>
                  </a:cubicBezTo>
                  <a:cubicBezTo>
                    <a:pt x="961" y="79"/>
                    <a:pt x="960" y="79"/>
                    <a:pt x="958" y="80"/>
                  </a:cubicBezTo>
                  <a:cubicBezTo>
                    <a:pt x="957" y="80"/>
                    <a:pt x="955" y="80"/>
                    <a:pt x="952" y="80"/>
                  </a:cubicBezTo>
                  <a:cubicBezTo>
                    <a:pt x="939" y="81"/>
                    <a:pt x="939" y="81"/>
                    <a:pt x="939" y="81"/>
                  </a:cubicBezTo>
                  <a:cubicBezTo>
                    <a:pt x="933" y="81"/>
                    <a:pt x="927" y="81"/>
                    <a:pt x="920" y="81"/>
                  </a:cubicBezTo>
                  <a:cubicBezTo>
                    <a:pt x="908" y="81"/>
                    <a:pt x="897" y="81"/>
                    <a:pt x="889" y="80"/>
                  </a:cubicBezTo>
                  <a:cubicBezTo>
                    <a:pt x="886" y="79"/>
                    <a:pt x="884" y="79"/>
                    <a:pt x="883" y="79"/>
                  </a:cubicBezTo>
                  <a:cubicBezTo>
                    <a:pt x="880" y="79"/>
                    <a:pt x="879" y="80"/>
                    <a:pt x="879" y="82"/>
                  </a:cubicBezTo>
                  <a:cubicBezTo>
                    <a:pt x="879" y="83"/>
                    <a:pt x="880" y="83"/>
                    <a:pt x="881" y="83"/>
                  </a:cubicBezTo>
                  <a:cubicBezTo>
                    <a:pt x="887" y="83"/>
                    <a:pt x="891" y="85"/>
                    <a:pt x="892" y="88"/>
                  </a:cubicBezTo>
                  <a:cubicBezTo>
                    <a:pt x="894" y="91"/>
                    <a:pt x="895" y="96"/>
                    <a:pt x="895" y="105"/>
                  </a:cubicBezTo>
                  <a:cubicBezTo>
                    <a:pt x="895" y="180"/>
                    <a:pt x="895" y="180"/>
                    <a:pt x="895" y="180"/>
                  </a:cubicBezTo>
                  <a:cubicBezTo>
                    <a:pt x="895" y="186"/>
                    <a:pt x="895" y="186"/>
                    <a:pt x="895" y="186"/>
                  </a:cubicBezTo>
                  <a:cubicBezTo>
                    <a:pt x="895" y="193"/>
                    <a:pt x="893" y="198"/>
                    <a:pt x="889" y="199"/>
                  </a:cubicBezTo>
                  <a:cubicBezTo>
                    <a:pt x="885" y="200"/>
                    <a:pt x="885" y="200"/>
                    <a:pt x="885" y="200"/>
                  </a:cubicBezTo>
                  <a:cubicBezTo>
                    <a:pt x="884" y="200"/>
                    <a:pt x="883" y="201"/>
                    <a:pt x="883" y="202"/>
                  </a:cubicBezTo>
                  <a:cubicBezTo>
                    <a:pt x="883" y="203"/>
                    <a:pt x="884" y="204"/>
                    <a:pt x="886" y="204"/>
                  </a:cubicBezTo>
                  <a:cubicBezTo>
                    <a:pt x="887" y="204"/>
                    <a:pt x="888" y="204"/>
                    <a:pt x="890" y="203"/>
                  </a:cubicBezTo>
                  <a:cubicBezTo>
                    <a:pt x="895" y="202"/>
                    <a:pt x="902" y="202"/>
                    <a:pt x="913" y="202"/>
                  </a:cubicBezTo>
                  <a:cubicBezTo>
                    <a:pt x="920" y="202"/>
                    <a:pt x="929" y="203"/>
                    <a:pt x="941" y="204"/>
                  </a:cubicBezTo>
                  <a:cubicBezTo>
                    <a:pt x="944" y="204"/>
                    <a:pt x="946" y="204"/>
                    <a:pt x="948" y="204"/>
                  </a:cubicBezTo>
                  <a:cubicBezTo>
                    <a:pt x="956" y="204"/>
                    <a:pt x="962" y="201"/>
                    <a:pt x="968" y="194"/>
                  </a:cubicBezTo>
                  <a:cubicBezTo>
                    <a:pt x="972" y="189"/>
                    <a:pt x="974" y="185"/>
                    <a:pt x="974" y="181"/>
                  </a:cubicBezTo>
                  <a:cubicBezTo>
                    <a:pt x="974" y="179"/>
                    <a:pt x="974" y="178"/>
                    <a:pt x="972" y="178"/>
                  </a:cubicBezTo>
                  <a:cubicBezTo>
                    <a:pt x="972" y="178"/>
                    <a:pt x="971" y="179"/>
                    <a:pt x="970" y="180"/>
                  </a:cubicBezTo>
                  <a:cubicBezTo>
                    <a:pt x="964" y="190"/>
                    <a:pt x="949" y="196"/>
                    <a:pt x="925" y="196"/>
                  </a:cubicBezTo>
                  <a:cubicBezTo>
                    <a:pt x="918" y="196"/>
                    <a:pt x="913" y="195"/>
                    <a:pt x="912" y="194"/>
                  </a:cubicBezTo>
                  <a:cubicBezTo>
                    <a:pt x="910" y="193"/>
                    <a:pt x="909" y="189"/>
                    <a:pt x="909" y="184"/>
                  </a:cubicBezTo>
                  <a:cubicBezTo>
                    <a:pt x="909" y="151"/>
                    <a:pt x="909" y="151"/>
                    <a:pt x="909" y="151"/>
                  </a:cubicBezTo>
                  <a:cubicBezTo>
                    <a:pt x="909" y="149"/>
                    <a:pt x="909" y="149"/>
                    <a:pt x="909" y="149"/>
                  </a:cubicBezTo>
                  <a:cubicBezTo>
                    <a:pt x="909" y="147"/>
                    <a:pt x="909" y="146"/>
                    <a:pt x="910" y="145"/>
                  </a:cubicBezTo>
                  <a:cubicBezTo>
                    <a:pt x="911" y="144"/>
                    <a:pt x="913" y="144"/>
                    <a:pt x="916" y="144"/>
                  </a:cubicBezTo>
                  <a:cubicBezTo>
                    <a:pt x="936" y="144"/>
                    <a:pt x="936" y="144"/>
                    <a:pt x="936" y="144"/>
                  </a:cubicBezTo>
                  <a:cubicBezTo>
                    <a:pt x="941" y="144"/>
                    <a:pt x="945" y="145"/>
                    <a:pt x="947" y="146"/>
                  </a:cubicBezTo>
                  <a:cubicBezTo>
                    <a:pt x="949" y="148"/>
                    <a:pt x="950" y="150"/>
                    <a:pt x="951" y="154"/>
                  </a:cubicBezTo>
                  <a:cubicBezTo>
                    <a:pt x="951" y="157"/>
                    <a:pt x="951" y="157"/>
                    <a:pt x="951" y="157"/>
                  </a:cubicBezTo>
                  <a:cubicBezTo>
                    <a:pt x="952" y="158"/>
                    <a:pt x="952" y="159"/>
                    <a:pt x="954" y="159"/>
                  </a:cubicBezTo>
                  <a:cubicBezTo>
                    <a:pt x="955" y="159"/>
                    <a:pt x="955" y="158"/>
                    <a:pt x="955" y="157"/>
                  </a:cubicBezTo>
                  <a:cubicBezTo>
                    <a:pt x="955" y="156"/>
                    <a:pt x="955" y="155"/>
                    <a:pt x="955" y="154"/>
                  </a:cubicBezTo>
                  <a:cubicBezTo>
                    <a:pt x="955" y="150"/>
                    <a:pt x="955" y="147"/>
                    <a:pt x="955" y="143"/>
                  </a:cubicBezTo>
                  <a:cubicBezTo>
                    <a:pt x="955" y="138"/>
                    <a:pt x="955" y="133"/>
                    <a:pt x="956" y="127"/>
                  </a:cubicBezTo>
                  <a:cubicBezTo>
                    <a:pt x="956" y="127"/>
                    <a:pt x="956" y="126"/>
                    <a:pt x="956" y="125"/>
                  </a:cubicBezTo>
                  <a:cubicBezTo>
                    <a:pt x="956" y="124"/>
                    <a:pt x="955" y="123"/>
                    <a:pt x="954" y="123"/>
                  </a:cubicBezTo>
                  <a:cubicBezTo>
                    <a:pt x="953" y="123"/>
                    <a:pt x="952" y="124"/>
                    <a:pt x="952" y="125"/>
                  </a:cubicBezTo>
                  <a:cubicBezTo>
                    <a:pt x="951" y="129"/>
                    <a:pt x="950" y="132"/>
                    <a:pt x="949" y="133"/>
                  </a:cubicBezTo>
                  <a:cubicBezTo>
                    <a:pt x="948" y="134"/>
                    <a:pt x="946" y="135"/>
                    <a:pt x="943" y="135"/>
                  </a:cubicBezTo>
                  <a:cubicBezTo>
                    <a:pt x="939" y="136"/>
                    <a:pt x="934" y="136"/>
                    <a:pt x="928" y="136"/>
                  </a:cubicBezTo>
                  <a:cubicBezTo>
                    <a:pt x="914" y="136"/>
                    <a:pt x="914" y="136"/>
                    <a:pt x="914" y="136"/>
                  </a:cubicBezTo>
                  <a:cubicBezTo>
                    <a:pt x="912" y="136"/>
                    <a:pt x="910" y="136"/>
                    <a:pt x="910" y="136"/>
                  </a:cubicBezTo>
                  <a:cubicBezTo>
                    <a:pt x="909" y="135"/>
                    <a:pt x="909" y="133"/>
                    <a:pt x="909" y="131"/>
                  </a:cubicBezTo>
                  <a:cubicBezTo>
                    <a:pt x="909" y="95"/>
                    <a:pt x="909" y="95"/>
                    <a:pt x="909" y="95"/>
                  </a:cubicBezTo>
                  <a:cubicBezTo>
                    <a:pt x="909" y="91"/>
                    <a:pt x="909" y="89"/>
                    <a:pt x="910" y="88"/>
                  </a:cubicBezTo>
                  <a:close/>
                  <a:moveTo>
                    <a:pt x="32" y="6"/>
                  </a:moveTo>
                  <a:cubicBezTo>
                    <a:pt x="33" y="5"/>
                    <a:pt x="35" y="5"/>
                    <a:pt x="39" y="5"/>
                  </a:cubicBezTo>
                  <a:cubicBezTo>
                    <a:pt x="42" y="5"/>
                    <a:pt x="44" y="5"/>
                    <a:pt x="46" y="7"/>
                  </a:cubicBezTo>
                  <a:cubicBezTo>
                    <a:pt x="47" y="8"/>
                    <a:pt x="48" y="9"/>
                    <a:pt x="49" y="12"/>
                  </a:cubicBezTo>
                  <a:cubicBezTo>
                    <a:pt x="49" y="13"/>
                    <a:pt x="50" y="13"/>
                    <a:pt x="50" y="13"/>
                  </a:cubicBezTo>
                  <a:cubicBezTo>
                    <a:pt x="51" y="13"/>
                    <a:pt x="51" y="13"/>
                    <a:pt x="51" y="12"/>
                  </a:cubicBezTo>
                  <a:cubicBezTo>
                    <a:pt x="51" y="11"/>
                    <a:pt x="51" y="10"/>
                    <a:pt x="51" y="9"/>
                  </a:cubicBezTo>
                  <a:cubicBezTo>
                    <a:pt x="51" y="7"/>
                    <a:pt x="51" y="6"/>
                    <a:pt x="51" y="6"/>
                  </a:cubicBezTo>
                  <a:cubicBezTo>
                    <a:pt x="50" y="3"/>
                    <a:pt x="50" y="3"/>
                    <a:pt x="50" y="3"/>
                  </a:cubicBezTo>
                  <a:cubicBezTo>
                    <a:pt x="50" y="2"/>
                    <a:pt x="50" y="1"/>
                    <a:pt x="48" y="1"/>
                  </a:cubicBezTo>
                  <a:cubicBezTo>
                    <a:pt x="48" y="1"/>
                    <a:pt x="47" y="1"/>
                    <a:pt x="46" y="1"/>
                  </a:cubicBezTo>
                  <a:cubicBezTo>
                    <a:pt x="39" y="1"/>
                    <a:pt x="32" y="2"/>
                    <a:pt x="26" y="2"/>
                  </a:cubicBezTo>
                  <a:cubicBezTo>
                    <a:pt x="17" y="1"/>
                    <a:pt x="17" y="1"/>
                    <a:pt x="17" y="1"/>
                  </a:cubicBezTo>
                  <a:cubicBezTo>
                    <a:pt x="9" y="1"/>
                    <a:pt x="9" y="1"/>
                    <a:pt x="9" y="1"/>
                  </a:cubicBezTo>
                  <a:cubicBezTo>
                    <a:pt x="7" y="1"/>
                    <a:pt x="5" y="1"/>
                    <a:pt x="4" y="1"/>
                  </a:cubicBezTo>
                  <a:cubicBezTo>
                    <a:pt x="4" y="1"/>
                    <a:pt x="3" y="1"/>
                    <a:pt x="3" y="1"/>
                  </a:cubicBezTo>
                  <a:cubicBezTo>
                    <a:pt x="2" y="1"/>
                    <a:pt x="2" y="2"/>
                    <a:pt x="2" y="3"/>
                  </a:cubicBezTo>
                  <a:cubicBezTo>
                    <a:pt x="1" y="5"/>
                    <a:pt x="1" y="5"/>
                    <a:pt x="1" y="5"/>
                  </a:cubicBezTo>
                  <a:cubicBezTo>
                    <a:pt x="1" y="8"/>
                    <a:pt x="1" y="8"/>
                    <a:pt x="1" y="8"/>
                  </a:cubicBezTo>
                  <a:cubicBezTo>
                    <a:pt x="0" y="12"/>
                    <a:pt x="0" y="12"/>
                    <a:pt x="0" y="12"/>
                  </a:cubicBezTo>
                  <a:cubicBezTo>
                    <a:pt x="0" y="13"/>
                    <a:pt x="0" y="14"/>
                    <a:pt x="0" y="15"/>
                  </a:cubicBezTo>
                  <a:cubicBezTo>
                    <a:pt x="0" y="16"/>
                    <a:pt x="0" y="16"/>
                    <a:pt x="1" y="16"/>
                  </a:cubicBezTo>
                  <a:cubicBezTo>
                    <a:pt x="2" y="16"/>
                    <a:pt x="2" y="16"/>
                    <a:pt x="3" y="14"/>
                  </a:cubicBezTo>
                  <a:cubicBezTo>
                    <a:pt x="3" y="13"/>
                    <a:pt x="3" y="13"/>
                    <a:pt x="3" y="13"/>
                  </a:cubicBezTo>
                  <a:cubicBezTo>
                    <a:pt x="4" y="11"/>
                    <a:pt x="4" y="9"/>
                    <a:pt x="5" y="8"/>
                  </a:cubicBezTo>
                  <a:cubicBezTo>
                    <a:pt x="5" y="7"/>
                    <a:pt x="6" y="7"/>
                    <a:pt x="7" y="6"/>
                  </a:cubicBezTo>
                  <a:cubicBezTo>
                    <a:pt x="9" y="5"/>
                    <a:pt x="13" y="5"/>
                    <a:pt x="18" y="5"/>
                  </a:cubicBezTo>
                  <a:cubicBezTo>
                    <a:pt x="20" y="5"/>
                    <a:pt x="21" y="6"/>
                    <a:pt x="21" y="8"/>
                  </a:cubicBezTo>
                  <a:cubicBezTo>
                    <a:pt x="21" y="43"/>
                    <a:pt x="21" y="43"/>
                    <a:pt x="21" y="43"/>
                  </a:cubicBezTo>
                  <a:cubicBezTo>
                    <a:pt x="21" y="44"/>
                    <a:pt x="21" y="44"/>
                    <a:pt x="21" y="44"/>
                  </a:cubicBezTo>
                  <a:cubicBezTo>
                    <a:pt x="21" y="47"/>
                    <a:pt x="21" y="49"/>
                    <a:pt x="20" y="50"/>
                  </a:cubicBezTo>
                  <a:cubicBezTo>
                    <a:pt x="19" y="51"/>
                    <a:pt x="17" y="52"/>
                    <a:pt x="15" y="52"/>
                  </a:cubicBezTo>
                  <a:cubicBezTo>
                    <a:pt x="14" y="52"/>
                    <a:pt x="14" y="52"/>
                    <a:pt x="14" y="52"/>
                  </a:cubicBezTo>
                  <a:cubicBezTo>
                    <a:pt x="13" y="53"/>
                    <a:pt x="13" y="53"/>
                    <a:pt x="13" y="54"/>
                  </a:cubicBezTo>
                  <a:cubicBezTo>
                    <a:pt x="13" y="54"/>
                    <a:pt x="14" y="55"/>
                    <a:pt x="14" y="55"/>
                  </a:cubicBezTo>
                  <a:cubicBezTo>
                    <a:pt x="15" y="55"/>
                    <a:pt x="15" y="55"/>
                    <a:pt x="16" y="54"/>
                  </a:cubicBezTo>
                  <a:cubicBezTo>
                    <a:pt x="25" y="54"/>
                    <a:pt x="25" y="54"/>
                    <a:pt x="25" y="54"/>
                  </a:cubicBezTo>
                  <a:cubicBezTo>
                    <a:pt x="26" y="54"/>
                    <a:pt x="27" y="54"/>
                    <a:pt x="29" y="54"/>
                  </a:cubicBezTo>
                  <a:cubicBezTo>
                    <a:pt x="29" y="54"/>
                    <a:pt x="30" y="54"/>
                    <a:pt x="30" y="54"/>
                  </a:cubicBezTo>
                  <a:cubicBezTo>
                    <a:pt x="35" y="54"/>
                    <a:pt x="35" y="54"/>
                    <a:pt x="35" y="54"/>
                  </a:cubicBezTo>
                  <a:cubicBezTo>
                    <a:pt x="38" y="54"/>
                    <a:pt x="38" y="54"/>
                    <a:pt x="38" y="54"/>
                  </a:cubicBezTo>
                  <a:cubicBezTo>
                    <a:pt x="39" y="54"/>
                    <a:pt x="39" y="54"/>
                    <a:pt x="39" y="54"/>
                  </a:cubicBezTo>
                  <a:cubicBezTo>
                    <a:pt x="40" y="54"/>
                    <a:pt x="40" y="54"/>
                    <a:pt x="40" y="53"/>
                  </a:cubicBezTo>
                  <a:cubicBezTo>
                    <a:pt x="40" y="53"/>
                    <a:pt x="40" y="52"/>
                    <a:pt x="39" y="52"/>
                  </a:cubicBezTo>
                  <a:cubicBezTo>
                    <a:pt x="36" y="52"/>
                    <a:pt x="33" y="51"/>
                    <a:pt x="32" y="49"/>
                  </a:cubicBezTo>
                  <a:cubicBezTo>
                    <a:pt x="31" y="47"/>
                    <a:pt x="30" y="44"/>
                    <a:pt x="30" y="40"/>
                  </a:cubicBezTo>
                  <a:cubicBezTo>
                    <a:pt x="30" y="10"/>
                    <a:pt x="30" y="10"/>
                    <a:pt x="30" y="10"/>
                  </a:cubicBezTo>
                  <a:cubicBezTo>
                    <a:pt x="30" y="8"/>
                    <a:pt x="31" y="6"/>
                    <a:pt x="32" y="6"/>
                  </a:cubicBezTo>
                  <a:close/>
                  <a:moveTo>
                    <a:pt x="108" y="28"/>
                  </a:moveTo>
                  <a:cubicBezTo>
                    <a:pt x="108" y="29"/>
                    <a:pt x="108" y="31"/>
                    <a:pt x="108" y="33"/>
                  </a:cubicBezTo>
                  <a:cubicBezTo>
                    <a:pt x="108" y="42"/>
                    <a:pt x="108" y="42"/>
                    <a:pt x="108" y="42"/>
                  </a:cubicBezTo>
                  <a:cubicBezTo>
                    <a:pt x="108" y="44"/>
                    <a:pt x="108" y="44"/>
                    <a:pt x="108" y="44"/>
                  </a:cubicBezTo>
                  <a:cubicBezTo>
                    <a:pt x="108" y="46"/>
                    <a:pt x="108" y="48"/>
                    <a:pt x="107" y="50"/>
                  </a:cubicBezTo>
                  <a:cubicBezTo>
                    <a:pt x="106" y="51"/>
                    <a:pt x="105" y="52"/>
                    <a:pt x="103" y="52"/>
                  </a:cubicBezTo>
                  <a:cubicBezTo>
                    <a:pt x="103" y="52"/>
                    <a:pt x="102" y="53"/>
                    <a:pt x="102" y="53"/>
                  </a:cubicBezTo>
                  <a:cubicBezTo>
                    <a:pt x="102" y="54"/>
                    <a:pt x="103" y="54"/>
                    <a:pt x="104" y="54"/>
                  </a:cubicBezTo>
                  <a:cubicBezTo>
                    <a:pt x="104" y="54"/>
                    <a:pt x="105" y="54"/>
                    <a:pt x="107" y="54"/>
                  </a:cubicBezTo>
                  <a:cubicBezTo>
                    <a:pt x="109" y="54"/>
                    <a:pt x="111" y="54"/>
                    <a:pt x="113" y="54"/>
                  </a:cubicBezTo>
                  <a:cubicBezTo>
                    <a:pt x="116" y="54"/>
                    <a:pt x="118" y="54"/>
                    <a:pt x="121" y="54"/>
                  </a:cubicBezTo>
                  <a:cubicBezTo>
                    <a:pt x="123" y="54"/>
                    <a:pt x="124" y="54"/>
                    <a:pt x="124" y="54"/>
                  </a:cubicBezTo>
                  <a:cubicBezTo>
                    <a:pt x="126" y="54"/>
                    <a:pt x="126" y="54"/>
                    <a:pt x="126" y="53"/>
                  </a:cubicBezTo>
                  <a:cubicBezTo>
                    <a:pt x="126" y="53"/>
                    <a:pt x="126" y="52"/>
                    <a:pt x="125" y="52"/>
                  </a:cubicBezTo>
                  <a:cubicBezTo>
                    <a:pt x="122" y="52"/>
                    <a:pt x="120" y="51"/>
                    <a:pt x="119" y="50"/>
                  </a:cubicBezTo>
                  <a:cubicBezTo>
                    <a:pt x="118" y="48"/>
                    <a:pt x="117" y="46"/>
                    <a:pt x="117" y="42"/>
                  </a:cubicBezTo>
                  <a:cubicBezTo>
                    <a:pt x="117" y="9"/>
                    <a:pt x="117" y="9"/>
                    <a:pt x="117" y="9"/>
                  </a:cubicBezTo>
                  <a:cubicBezTo>
                    <a:pt x="117" y="5"/>
                    <a:pt x="119" y="3"/>
                    <a:pt x="122" y="3"/>
                  </a:cubicBezTo>
                  <a:cubicBezTo>
                    <a:pt x="123" y="3"/>
                    <a:pt x="123" y="2"/>
                    <a:pt x="123" y="2"/>
                  </a:cubicBezTo>
                  <a:cubicBezTo>
                    <a:pt x="123" y="1"/>
                    <a:pt x="122" y="1"/>
                    <a:pt x="122" y="1"/>
                  </a:cubicBezTo>
                  <a:cubicBezTo>
                    <a:pt x="121" y="1"/>
                    <a:pt x="119" y="1"/>
                    <a:pt x="117" y="1"/>
                  </a:cubicBezTo>
                  <a:cubicBezTo>
                    <a:pt x="114" y="1"/>
                    <a:pt x="112" y="1"/>
                    <a:pt x="111" y="1"/>
                  </a:cubicBezTo>
                  <a:cubicBezTo>
                    <a:pt x="108" y="1"/>
                    <a:pt x="106" y="1"/>
                    <a:pt x="104" y="1"/>
                  </a:cubicBezTo>
                  <a:cubicBezTo>
                    <a:pt x="103" y="1"/>
                    <a:pt x="102" y="1"/>
                    <a:pt x="101" y="1"/>
                  </a:cubicBezTo>
                  <a:cubicBezTo>
                    <a:pt x="100" y="1"/>
                    <a:pt x="100" y="1"/>
                    <a:pt x="100" y="2"/>
                  </a:cubicBezTo>
                  <a:cubicBezTo>
                    <a:pt x="100" y="2"/>
                    <a:pt x="100" y="3"/>
                    <a:pt x="101" y="3"/>
                  </a:cubicBezTo>
                  <a:cubicBezTo>
                    <a:pt x="103" y="3"/>
                    <a:pt x="103" y="3"/>
                    <a:pt x="103" y="3"/>
                  </a:cubicBezTo>
                  <a:cubicBezTo>
                    <a:pt x="106" y="4"/>
                    <a:pt x="108" y="6"/>
                    <a:pt x="108" y="9"/>
                  </a:cubicBezTo>
                  <a:cubicBezTo>
                    <a:pt x="108" y="18"/>
                    <a:pt x="108" y="18"/>
                    <a:pt x="108" y="18"/>
                  </a:cubicBezTo>
                  <a:cubicBezTo>
                    <a:pt x="108" y="20"/>
                    <a:pt x="108" y="22"/>
                    <a:pt x="108" y="23"/>
                  </a:cubicBezTo>
                  <a:cubicBezTo>
                    <a:pt x="107" y="23"/>
                    <a:pt x="106" y="24"/>
                    <a:pt x="105" y="24"/>
                  </a:cubicBezTo>
                  <a:cubicBezTo>
                    <a:pt x="87" y="24"/>
                    <a:pt x="87" y="24"/>
                    <a:pt x="87" y="24"/>
                  </a:cubicBezTo>
                  <a:cubicBezTo>
                    <a:pt x="85" y="24"/>
                    <a:pt x="83" y="24"/>
                    <a:pt x="83" y="23"/>
                  </a:cubicBezTo>
                  <a:cubicBezTo>
                    <a:pt x="83" y="23"/>
                    <a:pt x="82" y="21"/>
                    <a:pt x="82" y="18"/>
                  </a:cubicBezTo>
                  <a:cubicBezTo>
                    <a:pt x="82" y="9"/>
                    <a:pt x="82" y="9"/>
                    <a:pt x="82" y="9"/>
                  </a:cubicBezTo>
                  <a:cubicBezTo>
                    <a:pt x="82" y="5"/>
                    <a:pt x="84" y="3"/>
                    <a:pt x="87" y="3"/>
                  </a:cubicBezTo>
                  <a:cubicBezTo>
                    <a:pt x="88" y="3"/>
                    <a:pt x="88" y="2"/>
                    <a:pt x="88" y="2"/>
                  </a:cubicBezTo>
                  <a:cubicBezTo>
                    <a:pt x="88" y="1"/>
                    <a:pt x="88" y="1"/>
                    <a:pt x="87" y="1"/>
                  </a:cubicBezTo>
                  <a:cubicBezTo>
                    <a:pt x="86" y="1"/>
                    <a:pt x="84" y="1"/>
                    <a:pt x="82" y="1"/>
                  </a:cubicBezTo>
                  <a:cubicBezTo>
                    <a:pt x="79" y="1"/>
                    <a:pt x="77" y="1"/>
                    <a:pt x="76" y="1"/>
                  </a:cubicBezTo>
                  <a:cubicBezTo>
                    <a:pt x="74" y="1"/>
                    <a:pt x="71" y="1"/>
                    <a:pt x="69" y="1"/>
                  </a:cubicBezTo>
                  <a:cubicBezTo>
                    <a:pt x="68" y="1"/>
                    <a:pt x="67" y="1"/>
                    <a:pt x="66" y="1"/>
                  </a:cubicBezTo>
                  <a:cubicBezTo>
                    <a:pt x="66" y="1"/>
                    <a:pt x="65" y="1"/>
                    <a:pt x="65" y="2"/>
                  </a:cubicBezTo>
                  <a:cubicBezTo>
                    <a:pt x="65" y="2"/>
                    <a:pt x="66" y="3"/>
                    <a:pt x="66" y="3"/>
                  </a:cubicBezTo>
                  <a:cubicBezTo>
                    <a:pt x="69" y="3"/>
                    <a:pt x="71" y="4"/>
                    <a:pt x="72" y="5"/>
                  </a:cubicBezTo>
                  <a:cubicBezTo>
                    <a:pt x="73" y="6"/>
                    <a:pt x="73" y="7"/>
                    <a:pt x="73" y="9"/>
                  </a:cubicBezTo>
                  <a:cubicBezTo>
                    <a:pt x="73" y="42"/>
                    <a:pt x="73" y="42"/>
                    <a:pt x="73" y="42"/>
                  </a:cubicBezTo>
                  <a:cubicBezTo>
                    <a:pt x="73" y="44"/>
                    <a:pt x="73" y="44"/>
                    <a:pt x="73" y="44"/>
                  </a:cubicBezTo>
                  <a:cubicBezTo>
                    <a:pt x="73" y="46"/>
                    <a:pt x="73" y="48"/>
                    <a:pt x="72" y="50"/>
                  </a:cubicBezTo>
                  <a:cubicBezTo>
                    <a:pt x="72" y="51"/>
                    <a:pt x="70" y="52"/>
                    <a:pt x="69" y="52"/>
                  </a:cubicBezTo>
                  <a:cubicBezTo>
                    <a:pt x="68" y="52"/>
                    <a:pt x="68" y="53"/>
                    <a:pt x="68" y="53"/>
                  </a:cubicBezTo>
                  <a:cubicBezTo>
                    <a:pt x="68" y="54"/>
                    <a:pt x="68" y="54"/>
                    <a:pt x="69" y="54"/>
                  </a:cubicBezTo>
                  <a:cubicBezTo>
                    <a:pt x="69" y="54"/>
                    <a:pt x="70" y="54"/>
                    <a:pt x="72" y="54"/>
                  </a:cubicBezTo>
                  <a:cubicBezTo>
                    <a:pt x="74" y="54"/>
                    <a:pt x="77" y="54"/>
                    <a:pt x="78" y="54"/>
                  </a:cubicBezTo>
                  <a:cubicBezTo>
                    <a:pt x="81" y="54"/>
                    <a:pt x="84" y="54"/>
                    <a:pt x="87" y="54"/>
                  </a:cubicBezTo>
                  <a:cubicBezTo>
                    <a:pt x="88" y="54"/>
                    <a:pt x="89" y="54"/>
                    <a:pt x="89" y="54"/>
                  </a:cubicBezTo>
                  <a:cubicBezTo>
                    <a:pt x="91" y="54"/>
                    <a:pt x="91" y="54"/>
                    <a:pt x="91" y="53"/>
                  </a:cubicBezTo>
                  <a:cubicBezTo>
                    <a:pt x="91" y="53"/>
                    <a:pt x="91" y="52"/>
                    <a:pt x="90" y="52"/>
                  </a:cubicBezTo>
                  <a:cubicBezTo>
                    <a:pt x="87" y="52"/>
                    <a:pt x="85" y="51"/>
                    <a:pt x="84" y="50"/>
                  </a:cubicBezTo>
                  <a:cubicBezTo>
                    <a:pt x="83" y="48"/>
                    <a:pt x="82" y="46"/>
                    <a:pt x="82" y="42"/>
                  </a:cubicBezTo>
                  <a:cubicBezTo>
                    <a:pt x="82" y="32"/>
                    <a:pt x="82" y="32"/>
                    <a:pt x="82" y="32"/>
                  </a:cubicBezTo>
                  <a:cubicBezTo>
                    <a:pt x="82" y="30"/>
                    <a:pt x="83" y="29"/>
                    <a:pt x="83" y="28"/>
                  </a:cubicBezTo>
                  <a:cubicBezTo>
                    <a:pt x="83" y="28"/>
                    <a:pt x="85" y="28"/>
                    <a:pt x="86" y="28"/>
                  </a:cubicBezTo>
                  <a:cubicBezTo>
                    <a:pt x="105" y="28"/>
                    <a:pt x="105" y="28"/>
                    <a:pt x="105" y="28"/>
                  </a:cubicBezTo>
                  <a:cubicBezTo>
                    <a:pt x="106" y="28"/>
                    <a:pt x="107" y="28"/>
                    <a:pt x="108" y="28"/>
                  </a:cubicBezTo>
                  <a:close/>
                  <a:moveTo>
                    <a:pt x="157" y="8"/>
                  </a:moveTo>
                  <a:cubicBezTo>
                    <a:pt x="157" y="6"/>
                    <a:pt x="157" y="5"/>
                    <a:pt x="159" y="4"/>
                  </a:cubicBezTo>
                  <a:cubicBezTo>
                    <a:pt x="161" y="4"/>
                    <a:pt x="161" y="4"/>
                    <a:pt x="161" y="4"/>
                  </a:cubicBezTo>
                  <a:cubicBezTo>
                    <a:pt x="166" y="4"/>
                    <a:pt x="166" y="4"/>
                    <a:pt x="166" y="4"/>
                  </a:cubicBezTo>
                  <a:cubicBezTo>
                    <a:pt x="170" y="4"/>
                    <a:pt x="173" y="5"/>
                    <a:pt x="175" y="6"/>
                  </a:cubicBezTo>
                  <a:cubicBezTo>
                    <a:pt x="177" y="7"/>
                    <a:pt x="178" y="9"/>
                    <a:pt x="178" y="11"/>
                  </a:cubicBezTo>
                  <a:cubicBezTo>
                    <a:pt x="178" y="13"/>
                    <a:pt x="178" y="13"/>
                    <a:pt x="179" y="13"/>
                  </a:cubicBezTo>
                  <a:cubicBezTo>
                    <a:pt x="180" y="13"/>
                    <a:pt x="180" y="12"/>
                    <a:pt x="180" y="10"/>
                  </a:cubicBezTo>
                  <a:cubicBezTo>
                    <a:pt x="180" y="9"/>
                    <a:pt x="180" y="8"/>
                    <a:pt x="180" y="5"/>
                  </a:cubicBezTo>
                  <a:cubicBezTo>
                    <a:pt x="180" y="4"/>
                    <a:pt x="180" y="3"/>
                    <a:pt x="180" y="2"/>
                  </a:cubicBezTo>
                  <a:cubicBezTo>
                    <a:pt x="180" y="1"/>
                    <a:pt x="179" y="1"/>
                    <a:pt x="179" y="1"/>
                  </a:cubicBezTo>
                  <a:cubicBezTo>
                    <a:pt x="179" y="1"/>
                    <a:pt x="178" y="1"/>
                    <a:pt x="178" y="1"/>
                  </a:cubicBezTo>
                  <a:cubicBezTo>
                    <a:pt x="176" y="1"/>
                    <a:pt x="171" y="1"/>
                    <a:pt x="163" y="1"/>
                  </a:cubicBezTo>
                  <a:cubicBezTo>
                    <a:pt x="148" y="1"/>
                    <a:pt x="148" y="1"/>
                    <a:pt x="148" y="1"/>
                  </a:cubicBezTo>
                  <a:cubicBezTo>
                    <a:pt x="144" y="1"/>
                    <a:pt x="144" y="1"/>
                    <a:pt x="144" y="1"/>
                  </a:cubicBezTo>
                  <a:cubicBezTo>
                    <a:pt x="143" y="1"/>
                    <a:pt x="142" y="1"/>
                    <a:pt x="142" y="1"/>
                  </a:cubicBezTo>
                  <a:cubicBezTo>
                    <a:pt x="141" y="1"/>
                    <a:pt x="141" y="1"/>
                    <a:pt x="141" y="1"/>
                  </a:cubicBezTo>
                  <a:cubicBezTo>
                    <a:pt x="140" y="1"/>
                    <a:pt x="140" y="1"/>
                    <a:pt x="140" y="2"/>
                  </a:cubicBezTo>
                  <a:cubicBezTo>
                    <a:pt x="140" y="2"/>
                    <a:pt x="140" y="3"/>
                    <a:pt x="141" y="3"/>
                  </a:cubicBezTo>
                  <a:cubicBezTo>
                    <a:pt x="144" y="3"/>
                    <a:pt x="145" y="4"/>
                    <a:pt x="146" y="5"/>
                  </a:cubicBezTo>
                  <a:cubicBezTo>
                    <a:pt x="147" y="6"/>
                    <a:pt x="148" y="8"/>
                    <a:pt x="148" y="11"/>
                  </a:cubicBezTo>
                  <a:cubicBezTo>
                    <a:pt x="148" y="42"/>
                    <a:pt x="148" y="42"/>
                    <a:pt x="148" y="42"/>
                  </a:cubicBezTo>
                  <a:cubicBezTo>
                    <a:pt x="148" y="44"/>
                    <a:pt x="148" y="46"/>
                    <a:pt x="147" y="47"/>
                  </a:cubicBezTo>
                  <a:cubicBezTo>
                    <a:pt x="147" y="49"/>
                    <a:pt x="147" y="50"/>
                    <a:pt x="146" y="51"/>
                  </a:cubicBezTo>
                  <a:cubicBezTo>
                    <a:pt x="146" y="51"/>
                    <a:pt x="145" y="52"/>
                    <a:pt x="143" y="52"/>
                  </a:cubicBezTo>
                  <a:cubicBezTo>
                    <a:pt x="143" y="53"/>
                    <a:pt x="142" y="53"/>
                    <a:pt x="142" y="54"/>
                  </a:cubicBezTo>
                  <a:cubicBezTo>
                    <a:pt x="142" y="54"/>
                    <a:pt x="143" y="54"/>
                    <a:pt x="143" y="54"/>
                  </a:cubicBezTo>
                  <a:cubicBezTo>
                    <a:pt x="144" y="54"/>
                    <a:pt x="145" y="54"/>
                    <a:pt x="146" y="54"/>
                  </a:cubicBezTo>
                  <a:cubicBezTo>
                    <a:pt x="149" y="54"/>
                    <a:pt x="152" y="54"/>
                    <a:pt x="154" y="54"/>
                  </a:cubicBezTo>
                  <a:cubicBezTo>
                    <a:pt x="157" y="54"/>
                    <a:pt x="159" y="54"/>
                    <a:pt x="161" y="54"/>
                  </a:cubicBezTo>
                  <a:cubicBezTo>
                    <a:pt x="165" y="55"/>
                    <a:pt x="165" y="55"/>
                    <a:pt x="165" y="55"/>
                  </a:cubicBezTo>
                  <a:cubicBezTo>
                    <a:pt x="167" y="55"/>
                    <a:pt x="169" y="55"/>
                    <a:pt x="171" y="55"/>
                  </a:cubicBezTo>
                  <a:cubicBezTo>
                    <a:pt x="174" y="55"/>
                    <a:pt x="176" y="54"/>
                    <a:pt x="178" y="54"/>
                  </a:cubicBezTo>
                  <a:cubicBezTo>
                    <a:pt x="179" y="53"/>
                    <a:pt x="181" y="51"/>
                    <a:pt x="182" y="49"/>
                  </a:cubicBezTo>
                  <a:cubicBezTo>
                    <a:pt x="183" y="47"/>
                    <a:pt x="184" y="44"/>
                    <a:pt x="184" y="42"/>
                  </a:cubicBezTo>
                  <a:cubicBezTo>
                    <a:pt x="184" y="42"/>
                    <a:pt x="184" y="41"/>
                    <a:pt x="184" y="41"/>
                  </a:cubicBezTo>
                  <a:cubicBezTo>
                    <a:pt x="184" y="41"/>
                    <a:pt x="183" y="41"/>
                    <a:pt x="183" y="41"/>
                  </a:cubicBezTo>
                  <a:cubicBezTo>
                    <a:pt x="183" y="41"/>
                    <a:pt x="183" y="41"/>
                    <a:pt x="183" y="41"/>
                  </a:cubicBezTo>
                  <a:cubicBezTo>
                    <a:pt x="179" y="48"/>
                    <a:pt x="172" y="51"/>
                    <a:pt x="162" y="51"/>
                  </a:cubicBezTo>
                  <a:cubicBezTo>
                    <a:pt x="161" y="51"/>
                    <a:pt x="160" y="51"/>
                    <a:pt x="159" y="50"/>
                  </a:cubicBezTo>
                  <a:cubicBezTo>
                    <a:pt x="159" y="50"/>
                    <a:pt x="158" y="49"/>
                    <a:pt x="158" y="48"/>
                  </a:cubicBezTo>
                  <a:cubicBezTo>
                    <a:pt x="157" y="46"/>
                    <a:pt x="157" y="44"/>
                    <a:pt x="157" y="40"/>
                  </a:cubicBezTo>
                  <a:cubicBezTo>
                    <a:pt x="157" y="37"/>
                    <a:pt x="157" y="37"/>
                    <a:pt x="157" y="37"/>
                  </a:cubicBezTo>
                  <a:cubicBezTo>
                    <a:pt x="157" y="34"/>
                    <a:pt x="157" y="32"/>
                    <a:pt x="157" y="30"/>
                  </a:cubicBezTo>
                  <a:cubicBezTo>
                    <a:pt x="157" y="29"/>
                    <a:pt x="157" y="28"/>
                    <a:pt x="158" y="28"/>
                  </a:cubicBezTo>
                  <a:cubicBezTo>
                    <a:pt x="158" y="28"/>
                    <a:pt x="159" y="28"/>
                    <a:pt x="160" y="28"/>
                  </a:cubicBezTo>
                  <a:cubicBezTo>
                    <a:pt x="163" y="28"/>
                    <a:pt x="163" y="28"/>
                    <a:pt x="163" y="28"/>
                  </a:cubicBezTo>
                  <a:cubicBezTo>
                    <a:pt x="166" y="28"/>
                    <a:pt x="168" y="28"/>
                    <a:pt x="169" y="28"/>
                  </a:cubicBezTo>
                  <a:cubicBezTo>
                    <a:pt x="170" y="28"/>
                    <a:pt x="170" y="28"/>
                    <a:pt x="171" y="29"/>
                  </a:cubicBezTo>
                  <a:cubicBezTo>
                    <a:pt x="172" y="30"/>
                    <a:pt x="173" y="32"/>
                    <a:pt x="173" y="34"/>
                  </a:cubicBezTo>
                  <a:cubicBezTo>
                    <a:pt x="174" y="35"/>
                    <a:pt x="174" y="36"/>
                    <a:pt x="175" y="36"/>
                  </a:cubicBezTo>
                  <a:cubicBezTo>
                    <a:pt x="175" y="35"/>
                    <a:pt x="175" y="35"/>
                    <a:pt x="175" y="35"/>
                  </a:cubicBezTo>
                  <a:cubicBezTo>
                    <a:pt x="175" y="35"/>
                    <a:pt x="175" y="35"/>
                    <a:pt x="175" y="35"/>
                  </a:cubicBezTo>
                  <a:cubicBezTo>
                    <a:pt x="175" y="33"/>
                    <a:pt x="175" y="33"/>
                    <a:pt x="175" y="33"/>
                  </a:cubicBezTo>
                  <a:cubicBezTo>
                    <a:pt x="175" y="31"/>
                    <a:pt x="175" y="29"/>
                    <a:pt x="175" y="27"/>
                  </a:cubicBezTo>
                  <a:cubicBezTo>
                    <a:pt x="175" y="24"/>
                    <a:pt x="175" y="22"/>
                    <a:pt x="175" y="21"/>
                  </a:cubicBezTo>
                  <a:cubicBezTo>
                    <a:pt x="175" y="21"/>
                    <a:pt x="175" y="20"/>
                    <a:pt x="175" y="20"/>
                  </a:cubicBezTo>
                  <a:cubicBezTo>
                    <a:pt x="175" y="19"/>
                    <a:pt x="175" y="18"/>
                    <a:pt x="175" y="18"/>
                  </a:cubicBezTo>
                  <a:cubicBezTo>
                    <a:pt x="175" y="17"/>
                    <a:pt x="175" y="17"/>
                    <a:pt x="174" y="17"/>
                  </a:cubicBezTo>
                  <a:cubicBezTo>
                    <a:pt x="174" y="17"/>
                    <a:pt x="173" y="17"/>
                    <a:pt x="173" y="18"/>
                  </a:cubicBezTo>
                  <a:cubicBezTo>
                    <a:pt x="172" y="20"/>
                    <a:pt x="172" y="20"/>
                    <a:pt x="172" y="20"/>
                  </a:cubicBezTo>
                  <a:cubicBezTo>
                    <a:pt x="171" y="22"/>
                    <a:pt x="169" y="24"/>
                    <a:pt x="166" y="24"/>
                  </a:cubicBezTo>
                  <a:cubicBezTo>
                    <a:pt x="163" y="24"/>
                    <a:pt x="163" y="24"/>
                    <a:pt x="163" y="24"/>
                  </a:cubicBezTo>
                  <a:cubicBezTo>
                    <a:pt x="161" y="24"/>
                    <a:pt x="161" y="24"/>
                    <a:pt x="161" y="24"/>
                  </a:cubicBezTo>
                  <a:cubicBezTo>
                    <a:pt x="160" y="24"/>
                    <a:pt x="160" y="24"/>
                    <a:pt x="160" y="24"/>
                  </a:cubicBezTo>
                  <a:cubicBezTo>
                    <a:pt x="159" y="24"/>
                    <a:pt x="158" y="24"/>
                    <a:pt x="157" y="23"/>
                  </a:cubicBezTo>
                  <a:cubicBezTo>
                    <a:pt x="157" y="22"/>
                    <a:pt x="157" y="21"/>
                    <a:pt x="157" y="18"/>
                  </a:cubicBezTo>
                  <a:cubicBezTo>
                    <a:pt x="157" y="10"/>
                    <a:pt x="157" y="10"/>
                    <a:pt x="157" y="10"/>
                  </a:cubicBezTo>
                  <a:cubicBezTo>
                    <a:pt x="157" y="8"/>
                    <a:pt x="157" y="8"/>
                    <a:pt x="157" y="8"/>
                  </a:cubicBezTo>
                  <a:close/>
                  <a:moveTo>
                    <a:pt x="270" y="2"/>
                  </a:moveTo>
                  <a:cubicBezTo>
                    <a:pt x="270" y="2"/>
                    <a:pt x="271" y="3"/>
                    <a:pt x="272" y="3"/>
                  </a:cubicBezTo>
                  <a:cubicBezTo>
                    <a:pt x="274" y="3"/>
                    <a:pt x="276" y="3"/>
                    <a:pt x="277" y="5"/>
                  </a:cubicBezTo>
                  <a:cubicBezTo>
                    <a:pt x="279" y="6"/>
                    <a:pt x="279" y="8"/>
                    <a:pt x="280" y="10"/>
                  </a:cubicBezTo>
                  <a:cubicBezTo>
                    <a:pt x="280" y="18"/>
                    <a:pt x="280" y="18"/>
                    <a:pt x="280" y="18"/>
                  </a:cubicBezTo>
                  <a:cubicBezTo>
                    <a:pt x="280" y="21"/>
                    <a:pt x="280" y="21"/>
                    <a:pt x="280" y="21"/>
                  </a:cubicBezTo>
                  <a:cubicBezTo>
                    <a:pt x="280" y="29"/>
                    <a:pt x="279" y="34"/>
                    <a:pt x="278" y="38"/>
                  </a:cubicBezTo>
                  <a:cubicBezTo>
                    <a:pt x="278" y="42"/>
                    <a:pt x="276" y="45"/>
                    <a:pt x="274" y="47"/>
                  </a:cubicBezTo>
                  <a:cubicBezTo>
                    <a:pt x="271" y="50"/>
                    <a:pt x="267" y="51"/>
                    <a:pt x="262" y="51"/>
                  </a:cubicBezTo>
                  <a:cubicBezTo>
                    <a:pt x="257" y="51"/>
                    <a:pt x="253" y="50"/>
                    <a:pt x="250" y="47"/>
                  </a:cubicBezTo>
                  <a:cubicBezTo>
                    <a:pt x="248" y="45"/>
                    <a:pt x="246" y="43"/>
                    <a:pt x="246" y="40"/>
                  </a:cubicBezTo>
                  <a:cubicBezTo>
                    <a:pt x="245" y="37"/>
                    <a:pt x="245" y="33"/>
                    <a:pt x="245" y="27"/>
                  </a:cubicBezTo>
                  <a:cubicBezTo>
                    <a:pt x="245" y="20"/>
                    <a:pt x="245" y="20"/>
                    <a:pt x="245" y="20"/>
                  </a:cubicBezTo>
                  <a:cubicBezTo>
                    <a:pt x="245" y="10"/>
                    <a:pt x="245" y="10"/>
                    <a:pt x="245" y="10"/>
                  </a:cubicBezTo>
                  <a:cubicBezTo>
                    <a:pt x="245" y="7"/>
                    <a:pt x="246" y="6"/>
                    <a:pt x="246" y="5"/>
                  </a:cubicBezTo>
                  <a:cubicBezTo>
                    <a:pt x="247" y="4"/>
                    <a:pt x="248" y="3"/>
                    <a:pt x="249" y="3"/>
                  </a:cubicBezTo>
                  <a:cubicBezTo>
                    <a:pt x="250" y="3"/>
                    <a:pt x="251" y="3"/>
                    <a:pt x="251" y="3"/>
                  </a:cubicBezTo>
                  <a:cubicBezTo>
                    <a:pt x="251" y="2"/>
                    <a:pt x="251" y="2"/>
                    <a:pt x="251" y="2"/>
                  </a:cubicBezTo>
                  <a:cubicBezTo>
                    <a:pt x="251" y="1"/>
                    <a:pt x="251" y="1"/>
                    <a:pt x="249" y="1"/>
                  </a:cubicBezTo>
                  <a:cubicBezTo>
                    <a:pt x="249" y="1"/>
                    <a:pt x="248" y="1"/>
                    <a:pt x="247" y="1"/>
                  </a:cubicBezTo>
                  <a:cubicBezTo>
                    <a:pt x="244" y="1"/>
                    <a:pt x="241" y="1"/>
                    <a:pt x="238" y="1"/>
                  </a:cubicBezTo>
                  <a:cubicBezTo>
                    <a:pt x="236" y="1"/>
                    <a:pt x="234" y="1"/>
                    <a:pt x="231" y="1"/>
                  </a:cubicBezTo>
                  <a:cubicBezTo>
                    <a:pt x="230" y="1"/>
                    <a:pt x="229" y="1"/>
                    <a:pt x="229" y="1"/>
                  </a:cubicBezTo>
                  <a:cubicBezTo>
                    <a:pt x="228" y="1"/>
                    <a:pt x="228" y="1"/>
                    <a:pt x="228" y="2"/>
                  </a:cubicBezTo>
                  <a:cubicBezTo>
                    <a:pt x="228" y="2"/>
                    <a:pt x="228" y="3"/>
                    <a:pt x="229" y="3"/>
                  </a:cubicBezTo>
                  <a:cubicBezTo>
                    <a:pt x="231" y="3"/>
                    <a:pt x="232" y="3"/>
                    <a:pt x="233" y="4"/>
                  </a:cubicBezTo>
                  <a:cubicBezTo>
                    <a:pt x="235" y="5"/>
                    <a:pt x="235" y="5"/>
                    <a:pt x="236" y="6"/>
                  </a:cubicBezTo>
                  <a:cubicBezTo>
                    <a:pt x="236" y="7"/>
                    <a:pt x="236" y="8"/>
                    <a:pt x="236" y="10"/>
                  </a:cubicBezTo>
                  <a:cubicBezTo>
                    <a:pt x="236" y="17"/>
                    <a:pt x="236" y="17"/>
                    <a:pt x="236" y="17"/>
                  </a:cubicBezTo>
                  <a:cubicBezTo>
                    <a:pt x="236" y="32"/>
                    <a:pt x="236" y="32"/>
                    <a:pt x="236" y="32"/>
                  </a:cubicBezTo>
                  <a:cubicBezTo>
                    <a:pt x="236" y="41"/>
                    <a:pt x="238" y="48"/>
                    <a:pt x="243" y="51"/>
                  </a:cubicBezTo>
                  <a:cubicBezTo>
                    <a:pt x="247" y="54"/>
                    <a:pt x="252" y="55"/>
                    <a:pt x="259" y="55"/>
                  </a:cubicBezTo>
                  <a:cubicBezTo>
                    <a:pt x="268" y="55"/>
                    <a:pt x="275" y="52"/>
                    <a:pt x="279" y="46"/>
                  </a:cubicBezTo>
                  <a:cubicBezTo>
                    <a:pt x="280" y="44"/>
                    <a:pt x="281" y="40"/>
                    <a:pt x="282" y="36"/>
                  </a:cubicBezTo>
                  <a:cubicBezTo>
                    <a:pt x="283" y="31"/>
                    <a:pt x="283" y="25"/>
                    <a:pt x="283" y="17"/>
                  </a:cubicBezTo>
                  <a:cubicBezTo>
                    <a:pt x="283" y="13"/>
                    <a:pt x="283" y="13"/>
                    <a:pt x="283" y="13"/>
                  </a:cubicBezTo>
                  <a:cubicBezTo>
                    <a:pt x="283" y="9"/>
                    <a:pt x="283" y="9"/>
                    <a:pt x="283" y="9"/>
                  </a:cubicBezTo>
                  <a:cubicBezTo>
                    <a:pt x="283" y="5"/>
                    <a:pt x="284" y="3"/>
                    <a:pt x="286" y="3"/>
                  </a:cubicBezTo>
                  <a:cubicBezTo>
                    <a:pt x="288" y="3"/>
                    <a:pt x="288" y="3"/>
                    <a:pt x="288" y="3"/>
                  </a:cubicBezTo>
                  <a:cubicBezTo>
                    <a:pt x="288" y="2"/>
                    <a:pt x="289" y="2"/>
                    <a:pt x="289" y="2"/>
                  </a:cubicBezTo>
                  <a:cubicBezTo>
                    <a:pt x="289" y="1"/>
                    <a:pt x="288" y="1"/>
                    <a:pt x="288" y="1"/>
                  </a:cubicBezTo>
                  <a:cubicBezTo>
                    <a:pt x="287" y="1"/>
                    <a:pt x="287" y="1"/>
                    <a:pt x="286" y="1"/>
                  </a:cubicBezTo>
                  <a:cubicBezTo>
                    <a:pt x="285" y="1"/>
                    <a:pt x="284" y="1"/>
                    <a:pt x="283" y="1"/>
                  </a:cubicBezTo>
                  <a:cubicBezTo>
                    <a:pt x="279" y="1"/>
                    <a:pt x="279" y="1"/>
                    <a:pt x="279" y="1"/>
                  </a:cubicBezTo>
                  <a:cubicBezTo>
                    <a:pt x="275" y="1"/>
                    <a:pt x="275" y="1"/>
                    <a:pt x="275" y="1"/>
                  </a:cubicBezTo>
                  <a:cubicBezTo>
                    <a:pt x="273" y="1"/>
                    <a:pt x="272" y="1"/>
                    <a:pt x="272" y="1"/>
                  </a:cubicBezTo>
                  <a:cubicBezTo>
                    <a:pt x="272" y="1"/>
                    <a:pt x="271" y="1"/>
                    <a:pt x="271" y="1"/>
                  </a:cubicBezTo>
                  <a:cubicBezTo>
                    <a:pt x="271" y="1"/>
                    <a:pt x="270" y="1"/>
                    <a:pt x="270" y="2"/>
                  </a:cubicBezTo>
                  <a:cubicBezTo>
                    <a:pt x="270" y="2"/>
                    <a:pt x="270" y="2"/>
                    <a:pt x="270" y="2"/>
                  </a:cubicBezTo>
                  <a:close/>
                  <a:moveTo>
                    <a:pt x="325" y="8"/>
                  </a:moveTo>
                  <a:cubicBezTo>
                    <a:pt x="322" y="4"/>
                    <a:pt x="322" y="4"/>
                    <a:pt x="322" y="4"/>
                  </a:cubicBezTo>
                  <a:cubicBezTo>
                    <a:pt x="321" y="3"/>
                    <a:pt x="320" y="2"/>
                    <a:pt x="320" y="1"/>
                  </a:cubicBezTo>
                  <a:cubicBezTo>
                    <a:pt x="319" y="1"/>
                    <a:pt x="318" y="1"/>
                    <a:pt x="318" y="1"/>
                  </a:cubicBezTo>
                  <a:cubicBezTo>
                    <a:pt x="317" y="1"/>
                    <a:pt x="316" y="1"/>
                    <a:pt x="315" y="1"/>
                  </a:cubicBezTo>
                  <a:cubicBezTo>
                    <a:pt x="313" y="1"/>
                    <a:pt x="311" y="1"/>
                    <a:pt x="309" y="1"/>
                  </a:cubicBezTo>
                  <a:cubicBezTo>
                    <a:pt x="307" y="1"/>
                    <a:pt x="307" y="1"/>
                    <a:pt x="307" y="1"/>
                  </a:cubicBezTo>
                  <a:cubicBezTo>
                    <a:pt x="305" y="1"/>
                    <a:pt x="305" y="1"/>
                    <a:pt x="305" y="1"/>
                  </a:cubicBezTo>
                  <a:cubicBezTo>
                    <a:pt x="304" y="1"/>
                    <a:pt x="303" y="1"/>
                    <a:pt x="303" y="2"/>
                  </a:cubicBezTo>
                  <a:cubicBezTo>
                    <a:pt x="303" y="3"/>
                    <a:pt x="304" y="3"/>
                    <a:pt x="305" y="3"/>
                  </a:cubicBezTo>
                  <a:cubicBezTo>
                    <a:pt x="310" y="4"/>
                    <a:pt x="313" y="8"/>
                    <a:pt x="313" y="16"/>
                  </a:cubicBezTo>
                  <a:cubicBezTo>
                    <a:pt x="313" y="33"/>
                    <a:pt x="313" y="33"/>
                    <a:pt x="313" y="33"/>
                  </a:cubicBezTo>
                  <a:cubicBezTo>
                    <a:pt x="313" y="42"/>
                    <a:pt x="313" y="42"/>
                    <a:pt x="313" y="42"/>
                  </a:cubicBezTo>
                  <a:cubicBezTo>
                    <a:pt x="313" y="45"/>
                    <a:pt x="313" y="47"/>
                    <a:pt x="312" y="49"/>
                  </a:cubicBezTo>
                  <a:cubicBezTo>
                    <a:pt x="311" y="51"/>
                    <a:pt x="310" y="52"/>
                    <a:pt x="308" y="52"/>
                  </a:cubicBezTo>
                  <a:cubicBezTo>
                    <a:pt x="307" y="53"/>
                    <a:pt x="307" y="53"/>
                    <a:pt x="307" y="54"/>
                  </a:cubicBezTo>
                  <a:cubicBezTo>
                    <a:pt x="307" y="54"/>
                    <a:pt x="307" y="55"/>
                    <a:pt x="308" y="55"/>
                  </a:cubicBezTo>
                  <a:cubicBezTo>
                    <a:pt x="308" y="55"/>
                    <a:pt x="309" y="54"/>
                    <a:pt x="310" y="54"/>
                  </a:cubicBezTo>
                  <a:cubicBezTo>
                    <a:pt x="312" y="54"/>
                    <a:pt x="314" y="54"/>
                    <a:pt x="317" y="54"/>
                  </a:cubicBezTo>
                  <a:cubicBezTo>
                    <a:pt x="319" y="54"/>
                    <a:pt x="322" y="54"/>
                    <a:pt x="324" y="54"/>
                  </a:cubicBezTo>
                  <a:cubicBezTo>
                    <a:pt x="325" y="54"/>
                    <a:pt x="325" y="54"/>
                    <a:pt x="325" y="54"/>
                  </a:cubicBezTo>
                  <a:cubicBezTo>
                    <a:pt x="326" y="54"/>
                    <a:pt x="327" y="54"/>
                    <a:pt x="327" y="53"/>
                  </a:cubicBezTo>
                  <a:cubicBezTo>
                    <a:pt x="327" y="53"/>
                    <a:pt x="326" y="52"/>
                    <a:pt x="325" y="52"/>
                  </a:cubicBezTo>
                  <a:cubicBezTo>
                    <a:pt x="321" y="52"/>
                    <a:pt x="319" y="50"/>
                    <a:pt x="318" y="47"/>
                  </a:cubicBezTo>
                  <a:cubicBezTo>
                    <a:pt x="317" y="45"/>
                    <a:pt x="317" y="39"/>
                    <a:pt x="317" y="31"/>
                  </a:cubicBezTo>
                  <a:cubicBezTo>
                    <a:pt x="317" y="16"/>
                    <a:pt x="317" y="16"/>
                    <a:pt x="317" y="16"/>
                  </a:cubicBezTo>
                  <a:cubicBezTo>
                    <a:pt x="317" y="15"/>
                    <a:pt x="317" y="15"/>
                    <a:pt x="317" y="15"/>
                  </a:cubicBezTo>
                  <a:cubicBezTo>
                    <a:pt x="317" y="14"/>
                    <a:pt x="317" y="13"/>
                    <a:pt x="318" y="13"/>
                  </a:cubicBezTo>
                  <a:cubicBezTo>
                    <a:pt x="318" y="13"/>
                    <a:pt x="318" y="14"/>
                    <a:pt x="319" y="14"/>
                  </a:cubicBezTo>
                  <a:cubicBezTo>
                    <a:pt x="354" y="54"/>
                    <a:pt x="354" y="54"/>
                    <a:pt x="354" y="54"/>
                  </a:cubicBezTo>
                  <a:cubicBezTo>
                    <a:pt x="355" y="54"/>
                    <a:pt x="355" y="54"/>
                    <a:pt x="356" y="54"/>
                  </a:cubicBezTo>
                  <a:cubicBezTo>
                    <a:pt x="356" y="54"/>
                    <a:pt x="356" y="54"/>
                    <a:pt x="356" y="53"/>
                  </a:cubicBezTo>
                  <a:cubicBezTo>
                    <a:pt x="356" y="49"/>
                    <a:pt x="356" y="49"/>
                    <a:pt x="356" y="49"/>
                  </a:cubicBezTo>
                  <a:cubicBezTo>
                    <a:pt x="356" y="46"/>
                    <a:pt x="356" y="46"/>
                    <a:pt x="356" y="46"/>
                  </a:cubicBezTo>
                  <a:cubicBezTo>
                    <a:pt x="356" y="41"/>
                    <a:pt x="356" y="41"/>
                    <a:pt x="356" y="41"/>
                  </a:cubicBezTo>
                  <a:cubicBezTo>
                    <a:pt x="356" y="38"/>
                    <a:pt x="356" y="38"/>
                    <a:pt x="356" y="38"/>
                  </a:cubicBezTo>
                  <a:cubicBezTo>
                    <a:pt x="357" y="14"/>
                    <a:pt x="357" y="14"/>
                    <a:pt x="357" y="14"/>
                  </a:cubicBezTo>
                  <a:cubicBezTo>
                    <a:pt x="357" y="12"/>
                    <a:pt x="357" y="12"/>
                    <a:pt x="357" y="12"/>
                  </a:cubicBezTo>
                  <a:cubicBezTo>
                    <a:pt x="357" y="6"/>
                    <a:pt x="359" y="3"/>
                    <a:pt x="362" y="3"/>
                  </a:cubicBezTo>
                  <a:cubicBezTo>
                    <a:pt x="363" y="3"/>
                    <a:pt x="363" y="2"/>
                    <a:pt x="363" y="2"/>
                  </a:cubicBezTo>
                  <a:cubicBezTo>
                    <a:pt x="363" y="1"/>
                    <a:pt x="363" y="1"/>
                    <a:pt x="362" y="1"/>
                  </a:cubicBezTo>
                  <a:cubicBezTo>
                    <a:pt x="362" y="1"/>
                    <a:pt x="361" y="1"/>
                    <a:pt x="361" y="1"/>
                  </a:cubicBezTo>
                  <a:cubicBezTo>
                    <a:pt x="357" y="1"/>
                    <a:pt x="354" y="1"/>
                    <a:pt x="352" y="1"/>
                  </a:cubicBezTo>
                  <a:cubicBezTo>
                    <a:pt x="351" y="1"/>
                    <a:pt x="350" y="1"/>
                    <a:pt x="349" y="1"/>
                  </a:cubicBezTo>
                  <a:cubicBezTo>
                    <a:pt x="347" y="1"/>
                    <a:pt x="345" y="1"/>
                    <a:pt x="344" y="1"/>
                  </a:cubicBezTo>
                  <a:cubicBezTo>
                    <a:pt x="344" y="1"/>
                    <a:pt x="343" y="1"/>
                    <a:pt x="343" y="2"/>
                  </a:cubicBezTo>
                  <a:cubicBezTo>
                    <a:pt x="343" y="2"/>
                    <a:pt x="344" y="3"/>
                    <a:pt x="345" y="3"/>
                  </a:cubicBezTo>
                  <a:cubicBezTo>
                    <a:pt x="348" y="3"/>
                    <a:pt x="351" y="4"/>
                    <a:pt x="352" y="6"/>
                  </a:cubicBezTo>
                  <a:cubicBezTo>
                    <a:pt x="353" y="8"/>
                    <a:pt x="354" y="13"/>
                    <a:pt x="354" y="19"/>
                  </a:cubicBezTo>
                  <a:cubicBezTo>
                    <a:pt x="354" y="24"/>
                    <a:pt x="354" y="29"/>
                    <a:pt x="353" y="35"/>
                  </a:cubicBezTo>
                  <a:cubicBezTo>
                    <a:pt x="353" y="37"/>
                    <a:pt x="353" y="37"/>
                    <a:pt x="352" y="37"/>
                  </a:cubicBezTo>
                  <a:cubicBezTo>
                    <a:pt x="352" y="37"/>
                    <a:pt x="351" y="36"/>
                    <a:pt x="349" y="34"/>
                  </a:cubicBezTo>
                  <a:cubicBezTo>
                    <a:pt x="348" y="33"/>
                    <a:pt x="348" y="33"/>
                    <a:pt x="348" y="33"/>
                  </a:cubicBezTo>
                  <a:cubicBezTo>
                    <a:pt x="327" y="10"/>
                    <a:pt x="327" y="10"/>
                    <a:pt x="327" y="10"/>
                  </a:cubicBezTo>
                  <a:cubicBezTo>
                    <a:pt x="327" y="10"/>
                    <a:pt x="326" y="9"/>
                    <a:pt x="325" y="8"/>
                  </a:cubicBezTo>
                  <a:cubicBezTo>
                    <a:pt x="325" y="8"/>
                    <a:pt x="325" y="8"/>
                    <a:pt x="325" y="8"/>
                  </a:cubicBezTo>
                  <a:close/>
                  <a:moveTo>
                    <a:pt x="396" y="9"/>
                  </a:moveTo>
                  <a:cubicBezTo>
                    <a:pt x="396" y="7"/>
                    <a:pt x="396" y="5"/>
                    <a:pt x="397" y="5"/>
                  </a:cubicBezTo>
                  <a:cubicBezTo>
                    <a:pt x="397" y="4"/>
                    <a:pt x="398" y="3"/>
                    <a:pt x="400" y="3"/>
                  </a:cubicBezTo>
                  <a:cubicBezTo>
                    <a:pt x="401" y="3"/>
                    <a:pt x="401" y="3"/>
                    <a:pt x="401" y="3"/>
                  </a:cubicBezTo>
                  <a:cubicBezTo>
                    <a:pt x="401" y="3"/>
                    <a:pt x="401" y="2"/>
                    <a:pt x="401" y="2"/>
                  </a:cubicBezTo>
                  <a:cubicBezTo>
                    <a:pt x="401" y="1"/>
                    <a:pt x="401" y="1"/>
                    <a:pt x="400" y="1"/>
                  </a:cubicBezTo>
                  <a:cubicBezTo>
                    <a:pt x="399" y="1"/>
                    <a:pt x="397" y="1"/>
                    <a:pt x="394" y="1"/>
                  </a:cubicBezTo>
                  <a:cubicBezTo>
                    <a:pt x="391" y="1"/>
                    <a:pt x="391" y="1"/>
                    <a:pt x="391" y="1"/>
                  </a:cubicBezTo>
                  <a:cubicBezTo>
                    <a:pt x="389" y="1"/>
                    <a:pt x="387" y="2"/>
                    <a:pt x="386" y="2"/>
                  </a:cubicBezTo>
                  <a:cubicBezTo>
                    <a:pt x="383" y="2"/>
                    <a:pt x="382" y="1"/>
                    <a:pt x="381" y="1"/>
                  </a:cubicBezTo>
                  <a:cubicBezTo>
                    <a:pt x="380" y="1"/>
                    <a:pt x="379" y="1"/>
                    <a:pt x="379" y="1"/>
                  </a:cubicBezTo>
                  <a:cubicBezTo>
                    <a:pt x="378" y="1"/>
                    <a:pt x="378" y="1"/>
                    <a:pt x="378" y="2"/>
                  </a:cubicBezTo>
                  <a:cubicBezTo>
                    <a:pt x="378" y="2"/>
                    <a:pt x="378" y="3"/>
                    <a:pt x="378" y="3"/>
                  </a:cubicBezTo>
                  <a:cubicBezTo>
                    <a:pt x="379" y="3"/>
                    <a:pt x="380" y="3"/>
                    <a:pt x="381" y="4"/>
                  </a:cubicBezTo>
                  <a:cubicBezTo>
                    <a:pt x="383" y="4"/>
                    <a:pt x="385" y="5"/>
                    <a:pt x="386" y="6"/>
                  </a:cubicBezTo>
                  <a:cubicBezTo>
                    <a:pt x="386" y="7"/>
                    <a:pt x="387" y="8"/>
                    <a:pt x="387" y="11"/>
                  </a:cubicBezTo>
                  <a:cubicBezTo>
                    <a:pt x="387" y="42"/>
                    <a:pt x="387" y="42"/>
                    <a:pt x="387" y="42"/>
                  </a:cubicBezTo>
                  <a:cubicBezTo>
                    <a:pt x="387" y="45"/>
                    <a:pt x="387" y="45"/>
                    <a:pt x="387" y="45"/>
                  </a:cubicBezTo>
                  <a:cubicBezTo>
                    <a:pt x="387" y="47"/>
                    <a:pt x="386" y="49"/>
                    <a:pt x="386" y="50"/>
                  </a:cubicBezTo>
                  <a:cubicBezTo>
                    <a:pt x="385" y="51"/>
                    <a:pt x="384" y="52"/>
                    <a:pt x="382" y="52"/>
                  </a:cubicBezTo>
                  <a:cubicBezTo>
                    <a:pt x="381" y="53"/>
                    <a:pt x="381" y="53"/>
                    <a:pt x="381" y="53"/>
                  </a:cubicBezTo>
                  <a:cubicBezTo>
                    <a:pt x="381" y="54"/>
                    <a:pt x="381" y="54"/>
                    <a:pt x="381" y="54"/>
                  </a:cubicBezTo>
                  <a:cubicBezTo>
                    <a:pt x="381" y="54"/>
                    <a:pt x="382" y="54"/>
                    <a:pt x="382" y="54"/>
                  </a:cubicBezTo>
                  <a:cubicBezTo>
                    <a:pt x="383" y="54"/>
                    <a:pt x="384" y="54"/>
                    <a:pt x="385" y="54"/>
                  </a:cubicBezTo>
                  <a:cubicBezTo>
                    <a:pt x="386" y="54"/>
                    <a:pt x="389" y="54"/>
                    <a:pt x="391" y="54"/>
                  </a:cubicBezTo>
                  <a:cubicBezTo>
                    <a:pt x="393" y="54"/>
                    <a:pt x="396" y="54"/>
                    <a:pt x="399" y="54"/>
                  </a:cubicBezTo>
                  <a:cubicBezTo>
                    <a:pt x="401" y="54"/>
                    <a:pt x="402" y="54"/>
                    <a:pt x="402" y="54"/>
                  </a:cubicBezTo>
                  <a:cubicBezTo>
                    <a:pt x="404" y="54"/>
                    <a:pt x="405" y="54"/>
                    <a:pt x="405" y="53"/>
                  </a:cubicBezTo>
                  <a:cubicBezTo>
                    <a:pt x="405" y="53"/>
                    <a:pt x="404" y="52"/>
                    <a:pt x="403" y="52"/>
                  </a:cubicBezTo>
                  <a:cubicBezTo>
                    <a:pt x="401" y="52"/>
                    <a:pt x="400" y="52"/>
                    <a:pt x="398" y="51"/>
                  </a:cubicBezTo>
                  <a:cubicBezTo>
                    <a:pt x="397" y="49"/>
                    <a:pt x="396" y="48"/>
                    <a:pt x="396" y="46"/>
                  </a:cubicBezTo>
                  <a:cubicBezTo>
                    <a:pt x="396" y="42"/>
                    <a:pt x="396" y="42"/>
                    <a:pt x="396" y="42"/>
                  </a:cubicBezTo>
                  <a:cubicBezTo>
                    <a:pt x="396" y="9"/>
                    <a:pt x="396" y="9"/>
                    <a:pt x="396" y="9"/>
                  </a:cubicBezTo>
                  <a:close/>
                  <a:moveTo>
                    <a:pt x="434" y="6"/>
                  </a:moveTo>
                  <a:cubicBezTo>
                    <a:pt x="434" y="4"/>
                    <a:pt x="435" y="3"/>
                    <a:pt x="437" y="3"/>
                  </a:cubicBezTo>
                  <a:cubicBezTo>
                    <a:pt x="438" y="3"/>
                    <a:pt x="438" y="2"/>
                    <a:pt x="438" y="2"/>
                  </a:cubicBezTo>
                  <a:cubicBezTo>
                    <a:pt x="438" y="1"/>
                    <a:pt x="438" y="1"/>
                    <a:pt x="437" y="1"/>
                  </a:cubicBezTo>
                  <a:cubicBezTo>
                    <a:pt x="437" y="1"/>
                    <a:pt x="436" y="1"/>
                    <a:pt x="434" y="1"/>
                  </a:cubicBezTo>
                  <a:cubicBezTo>
                    <a:pt x="430" y="1"/>
                    <a:pt x="430" y="1"/>
                    <a:pt x="430" y="1"/>
                  </a:cubicBezTo>
                  <a:cubicBezTo>
                    <a:pt x="423" y="1"/>
                    <a:pt x="423" y="1"/>
                    <a:pt x="423" y="1"/>
                  </a:cubicBezTo>
                  <a:cubicBezTo>
                    <a:pt x="422" y="1"/>
                    <a:pt x="420" y="1"/>
                    <a:pt x="419" y="1"/>
                  </a:cubicBezTo>
                  <a:cubicBezTo>
                    <a:pt x="418" y="1"/>
                    <a:pt x="418" y="1"/>
                    <a:pt x="418" y="1"/>
                  </a:cubicBezTo>
                  <a:cubicBezTo>
                    <a:pt x="417" y="1"/>
                    <a:pt x="417" y="1"/>
                    <a:pt x="417" y="2"/>
                  </a:cubicBezTo>
                  <a:cubicBezTo>
                    <a:pt x="417" y="2"/>
                    <a:pt x="417" y="3"/>
                    <a:pt x="418" y="3"/>
                  </a:cubicBezTo>
                  <a:cubicBezTo>
                    <a:pt x="420" y="3"/>
                    <a:pt x="421" y="4"/>
                    <a:pt x="422" y="6"/>
                  </a:cubicBezTo>
                  <a:cubicBezTo>
                    <a:pt x="423" y="7"/>
                    <a:pt x="425" y="10"/>
                    <a:pt x="427" y="15"/>
                  </a:cubicBezTo>
                  <a:cubicBezTo>
                    <a:pt x="428" y="19"/>
                    <a:pt x="430" y="24"/>
                    <a:pt x="432" y="29"/>
                  </a:cubicBezTo>
                  <a:cubicBezTo>
                    <a:pt x="442" y="50"/>
                    <a:pt x="442" y="50"/>
                    <a:pt x="442" y="50"/>
                  </a:cubicBezTo>
                  <a:cubicBezTo>
                    <a:pt x="442" y="52"/>
                    <a:pt x="442" y="52"/>
                    <a:pt x="442" y="52"/>
                  </a:cubicBezTo>
                  <a:cubicBezTo>
                    <a:pt x="443" y="54"/>
                    <a:pt x="443" y="54"/>
                    <a:pt x="443" y="54"/>
                  </a:cubicBezTo>
                  <a:cubicBezTo>
                    <a:pt x="444" y="55"/>
                    <a:pt x="444" y="55"/>
                    <a:pt x="445" y="55"/>
                  </a:cubicBezTo>
                  <a:cubicBezTo>
                    <a:pt x="445" y="55"/>
                    <a:pt x="446" y="55"/>
                    <a:pt x="446" y="53"/>
                  </a:cubicBezTo>
                  <a:cubicBezTo>
                    <a:pt x="447" y="53"/>
                    <a:pt x="447" y="51"/>
                    <a:pt x="449" y="48"/>
                  </a:cubicBezTo>
                  <a:cubicBezTo>
                    <a:pt x="449" y="48"/>
                    <a:pt x="450" y="46"/>
                    <a:pt x="452" y="41"/>
                  </a:cubicBezTo>
                  <a:cubicBezTo>
                    <a:pt x="459" y="26"/>
                    <a:pt x="459" y="26"/>
                    <a:pt x="459" y="26"/>
                  </a:cubicBezTo>
                  <a:cubicBezTo>
                    <a:pt x="465" y="13"/>
                    <a:pt x="465" y="13"/>
                    <a:pt x="465" y="13"/>
                  </a:cubicBezTo>
                  <a:cubicBezTo>
                    <a:pt x="466" y="9"/>
                    <a:pt x="468" y="6"/>
                    <a:pt x="469" y="5"/>
                  </a:cubicBezTo>
                  <a:cubicBezTo>
                    <a:pt x="470" y="4"/>
                    <a:pt x="471" y="3"/>
                    <a:pt x="472" y="3"/>
                  </a:cubicBezTo>
                  <a:cubicBezTo>
                    <a:pt x="473" y="2"/>
                    <a:pt x="474" y="2"/>
                    <a:pt x="474" y="1"/>
                  </a:cubicBezTo>
                  <a:cubicBezTo>
                    <a:pt x="474" y="1"/>
                    <a:pt x="473" y="0"/>
                    <a:pt x="473" y="0"/>
                  </a:cubicBezTo>
                  <a:cubicBezTo>
                    <a:pt x="473" y="0"/>
                    <a:pt x="472" y="1"/>
                    <a:pt x="471" y="1"/>
                  </a:cubicBezTo>
                  <a:cubicBezTo>
                    <a:pt x="470" y="1"/>
                    <a:pt x="468" y="1"/>
                    <a:pt x="465" y="1"/>
                  </a:cubicBezTo>
                  <a:cubicBezTo>
                    <a:pt x="464" y="1"/>
                    <a:pt x="463" y="1"/>
                    <a:pt x="461" y="1"/>
                  </a:cubicBezTo>
                  <a:cubicBezTo>
                    <a:pt x="457" y="1"/>
                    <a:pt x="457" y="1"/>
                    <a:pt x="457" y="1"/>
                  </a:cubicBezTo>
                  <a:cubicBezTo>
                    <a:pt x="456" y="1"/>
                    <a:pt x="455" y="1"/>
                    <a:pt x="455" y="1"/>
                  </a:cubicBezTo>
                  <a:cubicBezTo>
                    <a:pt x="454" y="1"/>
                    <a:pt x="454" y="1"/>
                    <a:pt x="454" y="2"/>
                  </a:cubicBezTo>
                  <a:cubicBezTo>
                    <a:pt x="454" y="2"/>
                    <a:pt x="455" y="2"/>
                    <a:pt x="455" y="3"/>
                  </a:cubicBezTo>
                  <a:cubicBezTo>
                    <a:pt x="458" y="3"/>
                    <a:pt x="459" y="4"/>
                    <a:pt x="460" y="5"/>
                  </a:cubicBezTo>
                  <a:cubicBezTo>
                    <a:pt x="461" y="6"/>
                    <a:pt x="462" y="7"/>
                    <a:pt x="462" y="9"/>
                  </a:cubicBezTo>
                  <a:cubicBezTo>
                    <a:pt x="462" y="11"/>
                    <a:pt x="461" y="16"/>
                    <a:pt x="458" y="22"/>
                  </a:cubicBezTo>
                  <a:cubicBezTo>
                    <a:pt x="449" y="42"/>
                    <a:pt x="449" y="42"/>
                    <a:pt x="449" y="42"/>
                  </a:cubicBezTo>
                  <a:cubicBezTo>
                    <a:pt x="449" y="42"/>
                    <a:pt x="448" y="43"/>
                    <a:pt x="448" y="43"/>
                  </a:cubicBezTo>
                  <a:cubicBezTo>
                    <a:pt x="448" y="43"/>
                    <a:pt x="447" y="42"/>
                    <a:pt x="447" y="41"/>
                  </a:cubicBezTo>
                  <a:cubicBezTo>
                    <a:pt x="438" y="20"/>
                    <a:pt x="438" y="20"/>
                    <a:pt x="438" y="20"/>
                  </a:cubicBezTo>
                  <a:cubicBezTo>
                    <a:pt x="435" y="13"/>
                    <a:pt x="434" y="9"/>
                    <a:pt x="434" y="6"/>
                  </a:cubicBezTo>
                  <a:cubicBezTo>
                    <a:pt x="434" y="6"/>
                    <a:pt x="434" y="6"/>
                    <a:pt x="434" y="6"/>
                  </a:cubicBezTo>
                  <a:close/>
                  <a:moveTo>
                    <a:pt x="505" y="8"/>
                  </a:moveTo>
                  <a:cubicBezTo>
                    <a:pt x="505" y="6"/>
                    <a:pt x="505" y="5"/>
                    <a:pt x="507" y="4"/>
                  </a:cubicBezTo>
                  <a:cubicBezTo>
                    <a:pt x="509" y="4"/>
                    <a:pt x="509" y="4"/>
                    <a:pt x="509" y="4"/>
                  </a:cubicBezTo>
                  <a:cubicBezTo>
                    <a:pt x="514" y="4"/>
                    <a:pt x="514" y="4"/>
                    <a:pt x="514" y="4"/>
                  </a:cubicBezTo>
                  <a:cubicBezTo>
                    <a:pt x="518" y="4"/>
                    <a:pt x="521" y="5"/>
                    <a:pt x="523" y="6"/>
                  </a:cubicBezTo>
                  <a:cubicBezTo>
                    <a:pt x="525" y="7"/>
                    <a:pt x="526" y="9"/>
                    <a:pt x="526" y="11"/>
                  </a:cubicBezTo>
                  <a:cubicBezTo>
                    <a:pt x="526" y="13"/>
                    <a:pt x="526" y="13"/>
                    <a:pt x="527" y="13"/>
                  </a:cubicBezTo>
                  <a:cubicBezTo>
                    <a:pt x="528" y="13"/>
                    <a:pt x="528" y="12"/>
                    <a:pt x="528" y="10"/>
                  </a:cubicBezTo>
                  <a:cubicBezTo>
                    <a:pt x="528" y="9"/>
                    <a:pt x="528" y="8"/>
                    <a:pt x="528" y="5"/>
                  </a:cubicBezTo>
                  <a:cubicBezTo>
                    <a:pt x="528" y="4"/>
                    <a:pt x="528" y="3"/>
                    <a:pt x="528" y="2"/>
                  </a:cubicBezTo>
                  <a:cubicBezTo>
                    <a:pt x="528" y="1"/>
                    <a:pt x="527" y="1"/>
                    <a:pt x="527" y="1"/>
                  </a:cubicBezTo>
                  <a:cubicBezTo>
                    <a:pt x="527" y="1"/>
                    <a:pt x="526" y="1"/>
                    <a:pt x="526" y="1"/>
                  </a:cubicBezTo>
                  <a:cubicBezTo>
                    <a:pt x="524" y="1"/>
                    <a:pt x="519" y="1"/>
                    <a:pt x="510" y="1"/>
                  </a:cubicBezTo>
                  <a:cubicBezTo>
                    <a:pt x="496" y="1"/>
                    <a:pt x="496" y="1"/>
                    <a:pt x="496" y="1"/>
                  </a:cubicBezTo>
                  <a:cubicBezTo>
                    <a:pt x="492" y="1"/>
                    <a:pt x="492" y="1"/>
                    <a:pt x="492" y="1"/>
                  </a:cubicBezTo>
                  <a:cubicBezTo>
                    <a:pt x="491" y="1"/>
                    <a:pt x="490" y="1"/>
                    <a:pt x="490" y="1"/>
                  </a:cubicBezTo>
                  <a:cubicBezTo>
                    <a:pt x="489" y="1"/>
                    <a:pt x="489" y="1"/>
                    <a:pt x="489" y="1"/>
                  </a:cubicBezTo>
                  <a:cubicBezTo>
                    <a:pt x="488" y="1"/>
                    <a:pt x="487" y="1"/>
                    <a:pt x="487" y="2"/>
                  </a:cubicBezTo>
                  <a:cubicBezTo>
                    <a:pt x="487" y="2"/>
                    <a:pt x="488" y="3"/>
                    <a:pt x="489" y="3"/>
                  </a:cubicBezTo>
                  <a:cubicBezTo>
                    <a:pt x="491" y="3"/>
                    <a:pt x="493" y="4"/>
                    <a:pt x="494" y="5"/>
                  </a:cubicBezTo>
                  <a:cubicBezTo>
                    <a:pt x="495" y="6"/>
                    <a:pt x="496" y="8"/>
                    <a:pt x="496" y="11"/>
                  </a:cubicBezTo>
                  <a:cubicBezTo>
                    <a:pt x="496" y="42"/>
                    <a:pt x="496" y="42"/>
                    <a:pt x="496" y="42"/>
                  </a:cubicBezTo>
                  <a:cubicBezTo>
                    <a:pt x="496" y="44"/>
                    <a:pt x="496" y="46"/>
                    <a:pt x="495" y="47"/>
                  </a:cubicBezTo>
                  <a:cubicBezTo>
                    <a:pt x="495" y="49"/>
                    <a:pt x="495" y="50"/>
                    <a:pt x="494" y="51"/>
                  </a:cubicBezTo>
                  <a:cubicBezTo>
                    <a:pt x="494" y="51"/>
                    <a:pt x="493" y="52"/>
                    <a:pt x="491" y="52"/>
                  </a:cubicBezTo>
                  <a:cubicBezTo>
                    <a:pt x="491" y="53"/>
                    <a:pt x="490" y="53"/>
                    <a:pt x="490" y="54"/>
                  </a:cubicBezTo>
                  <a:cubicBezTo>
                    <a:pt x="490" y="54"/>
                    <a:pt x="491" y="54"/>
                    <a:pt x="491" y="54"/>
                  </a:cubicBezTo>
                  <a:cubicBezTo>
                    <a:pt x="492" y="54"/>
                    <a:pt x="493" y="54"/>
                    <a:pt x="494" y="54"/>
                  </a:cubicBezTo>
                  <a:cubicBezTo>
                    <a:pt x="497" y="54"/>
                    <a:pt x="500" y="54"/>
                    <a:pt x="502" y="54"/>
                  </a:cubicBezTo>
                  <a:cubicBezTo>
                    <a:pt x="505" y="54"/>
                    <a:pt x="507" y="54"/>
                    <a:pt x="509" y="54"/>
                  </a:cubicBezTo>
                  <a:cubicBezTo>
                    <a:pt x="513" y="55"/>
                    <a:pt x="513" y="55"/>
                    <a:pt x="513" y="55"/>
                  </a:cubicBezTo>
                  <a:cubicBezTo>
                    <a:pt x="515" y="55"/>
                    <a:pt x="517" y="55"/>
                    <a:pt x="519" y="55"/>
                  </a:cubicBezTo>
                  <a:cubicBezTo>
                    <a:pt x="522" y="55"/>
                    <a:pt x="524" y="54"/>
                    <a:pt x="526" y="54"/>
                  </a:cubicBezTo>
                  <a:cubicBezTo>
                    <a:pt x="527" y="53"/>
                    <a:pt x="529" y="51"/>
                    <a:pt x="530" y="49"/>
                  </a:cubicBezTo>
                  <a:cubicBezTo>
                    <a:pt x="531" y="47"/>
                    <a:pt x="532" y="44"/>
                    <a:pt x="532" y="42"/>
                  </a:cubicBezTo>
                  <a:cubicBezTo>
                    <a:pt x="532" y="42"/>
                    <a:pt x="532" y="41"/>
                    <a:pt x="532" y="41"/>
                  </a:cubicBezTo>
                  <a:cubicBezTo>
                    <a:pt x="532" y="41"/>
                    <a:pt x="531" y="41"/>
                    <a:pt x="531" y="41"/>
                  </a:cubicBezTo>
                  <a:cubicBezTo>
                    <a:pt x="531" y="41"/>
                    <a:pt x="531" y="41"/>
                    <a:pt x="531" y="41"/>
                  </a:cubicBezTo>
                  <a:cubicBezTo>
                    <a:pt x="527" y="48"/>
                    <a:pt x="520" y="51"/>
                    <a:pt x="510" y="51"/>
                  </a:cubicBezTo>
                  <a:cubicBezTo>
                    <a:pt x="509" y="51"/>
                    <a:pt x="508" y="51"/>
                    <a:pt x="507" y="50"/>
                  </a:cubicBezTo>
                  <a:cubicBezTo>
                    <a:pt x="507" y="50"/>
                    <a:pt x="506" y="49"/>
                    <a:pt x="506" y="48"/>
                  </a:cubicBezTo>
                  <a:cubicBezTo>
                    <a:pt x="505" y="46"/>
                    <a:pt x="505" y="44"/>
                    <a:pt x="505" y="40"/>
                  </a:cubicBezTo>
                  <a:cubicBezTo>
                    <a:pt x="505" y="37"/>
                    <a:pt x="505" y="37"/>
                    <a:pt x="505" y="37"/>
                  </a:cubicBezTo>
                  <a:cubicBezTo>
                    <a:pt x="505" y="34"/>
                    <a:pt x="505" y="32"/>
                    <a:pt x="505" y="30"/>
                  </a:cubicBezTo>
                  <a:cubicBezTo>
                    <a:pt x="505" y="29"/>
                    <a:pt x="505" y="28"/>
                    <a:pt x="506" y="28"/>
                  </a:cubicBezTo>
                  <a:cubicBezTo>
                    <a:pt x="506" y="28"/>
                    <a:pt x="507" y="28"/>
                    <a:pt x="508" y="28"/>
                  </a:cubicBezTo>
                  <a:cubicBezTo>
                    <a:pt x="511" y="28"/>
                    <a:pt x="511" y="28"/>
                    <a:pt x="511" y="28"/>
                  </a:cubicBezTo>
                  <a:cubicBezTo>
                    <a:pt x="514" y="28"/>
                    <a:pt x="516" y="28"/>
                    <a:pt x="517" y="28"/>
                  </a:cubicBezTo>
                  <a:cubicBezTo>
                    <a:pt x="518" y="28"/>
                    <a:pt x="518" y="28"/>
                    <a:pt x="519" y="29"/>
                  </a:cubicBezTo>
                  <a:cubicBezTo>
                    <a:pt x="520" y="30"/>
                    <a:pt x="521" y="32"/>
                    <a:pt x="521" y="34"/>
                  </a:cubicBezTo>
                  <a:cubicBezTo>
                    <a:pt x="522" y="35"/>
                    <a:pt x="522" y="36"/>
                    <a:pt x="523" y="36"/>
                  </a:cubicBezTo>
                  <a:cubicBezTo>
                    <a:pt x="523" y="35"/>
                    <a:pt x="523" y="35"/>
                    <a:pt x="523" y="35"/>
                  </a:cubicBezTo>
                  <a:cubicBezTo>
                    <a:pt x="523" y="35"/>
                    <a:pt x="523" y="35"/>
                    <a:pt x="523" y="35"/>
                  </a:cubicBezTo>
                  <a:cubicBezTo>
                    <a:pt x="523" y="33"/>
                    <a:pt x="523" y="33"/>
                    <a:pt x="523" y="33"/>
                  </a:cubicBezTo>
                  <a:cubicBezTo>
                    <a:pt x="523" y="31"/>
                    <a:pt x="523" y="29"/>
                    <a:pt x="523" y="27"/>
                  </a:cubicBezTo>
                  <a:cubicBezTo>
                    <a:pt x="523" y="24"/>
                    <a:pt x="523" y="22"/>
                    <a:pt x="523" y="21"/>
                  </a:cubicBezTo>
                  <a:cubicBezTo>
                    <a:pt x="523" y="21"/>
                    <a:pt x="523" y="20"/>
                    <a:pt x="523" y="20"/>
                  </a:cubicBezTo>
                  <a:cubicBezTo>
                    <a:pt x="523" y="19"/>
                    <a:pt x="523" y="18"/>
                    <a:pt x="523" y="18"/>
                  </a:cubicBezTo>
                  <a:cubicBezTo>
                    <a:pt x="523" y="17"/>
                    <a:pt x="523" y="17"/>
                    <a:pt x="522" y="17"/>
                  </a:cubicBezTo>
                  <a:cubicBezTo>
                    <a:pt x="521" y="17"/>
                    <a:pt x="521" y="17"/>
                    <a:pt x="521" y="18"/>
                  </a:cubicBezTo>
                  <a:cubicBezTo>
                    <a:pt x="520" y="20"/>
                    <a:pt x="520" y="20"/>
                    <a:pt x="520" y="20"/>
                  </a:cubicBezTo>
                  <a:cubicBezTo>
                    <a:pt x="519" y="22"/>
                    <a:pt x="517" y="24"/>
                    <a:pt x="514" y="24"/>
                  </a:cubicBezTo>
                  <a:cubicBezTo>
                    <a:pt x="511" y="24"/>
                    <a:pt x="511" y="24"/>
                    <a:pt x="511" y="24"/>
                  </a:cubicBezTo>
                  <a:cubicBezTo>
                    <a:pt x="509" y="24"/>
                    <a:pt x="509" y="24"/>
                    <a:pt x="509" y="24"/>
                  </a:cubicBezTo>
                  <a:cubicBezTo>
                    <a:pt x="508" y="24"/>
                    <a:pt x="508" y="24"/>
                    <a:pt x="508" y="24"/>
                  </a:cubicBezTo>
                  <a:cubicBezTo>
                    <a:pt x="506" y="24"/>
                    <a:pt x="506" y="24"/>
                    <a:pt x="505" y="23"/>
                  </a:cubicBezTo>
                  <a:cubicBezTo>
                    <a:pt x="505" y="22"/>
                    <a:pt x="505" y="21"/>
                    <a:pt x="505" y="18"/>
                  </a:cubicBezTo>
                  <a:cubicBezTo>
                    <a:pt x="505" y="10"/>
                    <a:pt x="505" y="10"/>
                    <a:pt x="505" y="10"/>
                  </a:cubicBezTo>
                  <a:cubicBezTo>
                    <a:pt x="505" y="8"/>
                    <a:pt x="505" y="8"/>
                    <a:pt x="505" y="8"/>
                  </a:cubicBezTo>
                  <a:close/>
                  <a:moveTo>
                    <a:pt x="563" y="31"/>
                  </a:moveTo>
                  <a:cubicBezTo>
                    <a:pt x="563" y="30"/>
                    <a:pt x="563" y="29"/>
                    <a:pt x="563" y="29"/>
                  </a:cubicBezTo>
                  <a:cubicBezTo>
                    <a:pt x="565" y="29"/>
                    <a:pt x="565" y="29"/>
                    <a:pt x="565" y="29"/>
                  </a:cubicBezTo>
                  <a:cubicBezTo>
                    <a:pt x="567" y="29"/>
                    <a:pt x="567" y="29"/>
                    <a:pt x="567" y="29"/>
                  </a:cubicBezTo>
                  <a:cubicBezTo>
                    <a:pt x="569" y="29"/>
                    <a:pt x="571" y="29"/>
                    <a:pt x="572" y="30"/>
                  </a:cubicBezTo>
                  <a:cubicBezTo>
                    <a:pt x="573" y="31"/>
                    <a:pt x="574" y="33"/>
                    <a:pt x="575" y="36"/>
                  </a:cubicBezTo>
                  <a:cubicBezTo>
                    <a:pt x="579" y="43"/>
                    <a:pt x="582" y="48"/>
                    <a:pt x="584" y="50"/>
                  </a:cubicBezTo>
                  <a:cubicBezTo>
                    <a:pt x="586" y="53"/>
                    <a:pt x="589" y="54"/>
                    <a:pt x="591" y="54"/>
                  </a:cubicBezTo>
                  <a:cubicBezTo>
                    <a:pt x="593" y="54"/>
                    <a:pt x="595" y="54"/>
                    <a:pt x="597" y="53"/>
                  </a:cubicBezTo>
                  <a:cubicBezTo>
                    <a:pt x="599" y="52"/>
                    <a:pt x="600" y="51"/>
                    <a:pt x="600" y="50"/>
                  </a:cubicBezTo>
                  <a:cubicBezTo>
                    <a:pt x="600" y="50"/>
                    <a:pt x="600" y="49"/>
                    <a:pt x="599" y="49"/>
                  </a:cubicBezTo>
                  <a:cubicBezTo>
                    <a:pt x="599" y="49"/>
                    <a:pt x="599" y="49"/>
                    <a:pt x="599" y="50"/>
                  </a:cubicBezTo>
                  <a:cubicBezTo>
                    <a:pt x="598" y="50"/>
                    <a:pt x="597" y="50"/>
                    <a:pt x="597" y="50"/>
                  </a:cubicBezTo>
                  <a:cubicBezTo>
                    <a:pt x="595" y="50"/>
                    <a:pt x="594" y="49"/>
                    <a:pt x="593" y="48"/>
                  </a:cubicBezTo>
                  <a:cubicBezTo>
                    <a:pt x="592" y="47"/>
                    <a:pt x="591" y="46"/>
                    <a:pt x="589" y="43"/>
                  </a:cubicBezTo>
                  <a:cubicBezTo>
                    <a:pt x="585" y="36"/>
                    <a:pt x="585" y="36"/>
                    <a:pt x="585" y="36"/>
                  </a:cubicBezTo>
                  <a:cubicBezTo>
                    <a:pt x="582" y="30"/>
                    <a:pt x="582" y="30"/>
                    <a:pt x="582" y="30"/>
                  </a:cubicBezTo>
                  <a:cubicBezTo>
                    <a:pt x="581" y="29"/>
                    <a:pt x="581" y="29"/>
                    <a:pt x="581" y="28"/>
                  </a:cubicBezTo>
                  <a:cubicBezTo>
                    <a:pt x="581" y="28"/>
                    <a:pt x="581" y="28"/>
                    <a:pt x="581" y="27"/>
                  </a:cubicBezTo>
                  <a:cubicBezTo>
                    <a:pt x="580" y="27"/>
                    <a:pt x="581" y="27"/>
                    <a:pt x="581" y="27"/>
                  </a:cubicBezTo>
                  <a:cubicBezTo>
                    <a:pt x="584" y="25"/>
                    <a:pt x="586" y="24"/>
                    <a:pt x="587" y="22"/>
                  </a:cubicBezTo>
                  <a:cubicBezTo>
                    <a:pt x="589" y="20"/>
                    <a:pt x="589" y="17"/>
                    <a:pt x="589" y="15"/>
                  </a:cubicBezTo>
                  <a:cubicBezTo>
                    <a:pt x="589" y="11"/>
                    <a:pt x="588" y="7"/>
                    <a:pt x="584" y="5"/>
                  </a:cubicBezTo>
                  <a:cubicBezTo>
                    <a:pt x="581" y="2"/>
                    <a:pt x="577" y="1"/>
                    <a:pt x="572" y="1"/>
                  </a:cubicBezTo>
                  <a:cubicBezTo>
                    <a:pt x="571" y="1"/>
                    <a:pt x="568" y="1"/>
                    <a:pt x="563" y="1"/>
                  </a:cubicBezTo>
                  <a:cubicBezTo>
                    <a:pt x="559" y="1"/>
                    <a:pt x="556" y="2"/>
                    <a:pt x="554" y="2"/>
                  </a:cubicBezTo>
                  <a:cubicBezTo>
                    <a:pt x="551" y="2"/>
                    <a:pt x="549" y="1"/>
                    <a:pt x="547" y="1"/>
                  </a:cubicBezTo>
                  <a:cubicBezTo>
                    <a:pt x="546" y="1"/>
                    <a:pt x="546" y="1"/>
                    <a:pt x="546" y="1"/>
                  </a:cubicBezTo>
                  <a:cubicBezTo>
                    <a:pt x="545" y="1"/>
                    <a:pt x="545" y="1"/>
                    <a:pt x="545" y="2"/>
                  </a:cubicBezTo>
                  <a:cubicBezTo>
                    <a:pt x="545" y="3"/>
                    <a:pt x="545" y="3"/>
                    <a:pt x="546" y="4"/>
                  </a:cubicBezTo>
                  <a:cubicBezTo>
                    <a:pt x="549" y="4"/>
                    <a:pt x="551" y="5"/>
                    <a:pt x="552" y="7"/>
                  </a:cubicBezTo>
                  <a:cubicBezTo>
                    <a:pt x="553" y="8"/>
                    <a:pt x="554" y="10"/>
                    <a:pt x="554" y="13"/>
                  </a:cubicBezTo>
                  <a:cubicBezTo>
                    <a:pt x="554" y="41"/>
                    <a:pt x="554" y="41"/>
                    <a:pt x="554" y="41"/>
                  </a:cubicBezTo>
                  <a:cubicBezTo>
                    <a:pt x="554" y="43"/>
                    <a:pt x="554" y="43"/>
                    <a:pt x="554" y="43"/>
                  </a:cubicBezTo>
                  <a:cubicBezTo>
                    <a:pt x="554" y="46"/>
                    <a:pt x="554" y="46"/>
                    <a:pt x="554" y="46"/>
                  </a:cubicBezTo>
                  <a:cubicBezTo>
                    <a:pt x="554" y="48"/>
                    <a:pt x="553" y="49"/>
                    <a:pt x="553" y="50"/>
                  </a:cubicBezTo>
                  <a:cubicBezTo>
                    <a:pt x="552" y="51"/>
                    <a:pt x="551" y="52"/>
                    <a:pt x="549" y="53"/>
                  </a:cubicBezTo>
                  <a:cubicBezTo>
                    <a:pt x="548" y="53"/>
                    <a:pt x="548" y="53"/>
                    <a:pt x="548" y="54"/>
                  </a:cubicBezTo>
                  <a:cubicBezTo>
                    <a:pt x="548" y="54"/>
                    <a:pt x="549" y="55"/>
                    <a:pt x="550" y="55"/>
                  </a:cubicBezTo>
                  <a:cubicBezTo>
                    <a:pt x="550" y="55"/>
                    <a:pt x="550" y="55"/>
                    <a:pt x="551" y="55"/>
                  </a:cubicBezTo>
                  <a:cubicBezTo>
                    <a:pt x="554" y="54"/>
                    <a:pt x="554" y="54"/>
                    <a:pt x="554" y="54"/>
                  </a:cubicBezTo>
                  <a:cubicBezTo>
                    <a:pt x="557" y="54"/>
                    <a:pt x="557" y="54"/>
                    <a:pt x="557" y="54"/>
                  </a:cubicBezTo>
                  <a:cubicBezTo>
                    <a:pt x="558" y="54"/>
                    <a:pt x="560" y="54"/>
                    <a:pt x="562" y="54"/>
                  </a:cubicBezTo>
                  <a:cubicBezTo>
                    <a:pt x="564" y="54"/>
                    <a:pt x="566" y="54"/>
                    <a:pt x="568" y="54"/>
                  </a:cubicBezTo>
                  <a:cubicBezTo>
                    <a:pt x="569" y="54"/>
                    <a:pt x="569" y="54"/>
                    <a:pt x="570" y="54"/>
                  </a:cubicBezTo>
                  <a:cubicBezTo>
                    <a:pt x="570" y="54"/>
                    <a:pt x="571" y="54"/>
                    <a:pt x="571" y="53"/>
                  </a:cubicBezTo>
                  <a:cubicBezTo>
                    <a:pt x="571" y="53"/>
                    <a:pt x="570" y="52"/>
                    <a:pt x="569" y="52"/>
                  </a:cubicBezTo>
                  <a:cubicBezTo>
                    <a:pt x="567" y="52"/>
                    <a:pt x="565" y="51"/>
                    <a:pt x="564" y="49"/>
                  </a:cubicBezTo>
                  <a:cubicBezTo>
                    <a:pt x="563" y="47"/>
                    <a:pt x="563" y="44"/>
                    <a:pt x="563" y="39"/>
                  </a:cubicBezTo>
                  <a:cubicBezTo>
                    <a:pt x="563" y="31"/>
                    <a:pt x="563" y="31"/>
                    <a:pt x="563" y="31"/>
                  </a:cubicBezTo>
                  <a:close/>
                  <a:moveTo>
                    <a:pt x="564" y="5"/>
                  </a:moveTo>
                  <a:cubicBezTo>
                    <a:pt x="564" y="4"/>
                    <a:pt x="565" y="3"/>
                    <a:pt x="567" y="3"/>
                  </a:cubicBezTo>
                  <a:cubicBezTo>
                    <a:pt x="571" y="3"/>
                    <a:pt x="574" y="5"/>
                    <a:pt x="577" y="7"/>
                  </a:cubicBezTo>
                  <a:cubicBezTo>
                    <a:pt x="579" y="10"/>
                    <a:pt x="581" y="13"/>
                    <a:pt x="581" y="17"/>
                  </a:cubicBezTo>
                  <a:cubicBezTo>
                    <a:pt x="581" y="20"/>
                    <a:pt x="580" y="22"/>
                    <a:pt x="578" y="24"/>
                  </a:cubicBezTo>
                  <a:cubicBezTo>
                    <a:pt x="577" y="25"/>
                    <a:pt x="576" y="26"/>
                    <a:pt x="575" y="26"/>
                  </a:cubicBezTo>
                  <a:cubicBezTo>
                    <a:pt x="574" y="26"/>
                    <a:pt x="571" y="26"/>
                    <a:pt x="566" y="26"/>
                  </a:cubicBezTo>
                  <a:cubicBezTo>
                    <a:pt x="565" y="26"/>
                    <a:pt x="564" y="26"/>
                    <a:pt x="563" y="25"/>
                  </a:cubicBezTo>
                  <a:cubicBezTo>
                    <a:pt x="563" y="25"/>
                    <a:pt x="563" y="24"/>
                    <a:pt x="563" y="22"/>
                  </a:cubicBezTo>
                  <a:cubicBezTo>
                    <a:pt x="563" y="9"/>
                    <a:pt x="563" y="9"/>
                    <a:pt x="563" y="9"/>
                  </a:cubicBezTo>
                  <a:cubicBezTo>
                    <a:pt x="563" y="7"/>
                    <a:pt x="563" y="5"/>
                    <a:pt x="564" y="5"/>
                  </a:cubicBezTo>
                  <a:close/>
                  <a:moveTo>
                    <a:pt x="618" y="4"/>
                  </a:moveTo>
                  <a:cubicBezTo>
                    <a:pt x="616" y="7"/>
                    <a:pt x="614" y="11"/>
                    <a:pt x="614" y="15"/>
                  </a:cubicBezTo>
                  <a:cubicBezTo>
                    <a:pt x="614" y="19"/>
                    <a:pt x="615" y="22"/>
                    <a:pt x="617" y="24"/>
                  </a:cubicBezTo>
                  <a:cubicBezTo>
                    <a:pt x="619" y="26"/>
                    <a:pt x="623" y="29"/>
                    <a:pt x="629" y="31"/>
                  </a:cubicBezTo>
                  <a:cubicBezTo>
                    <a:pt x="634" y="34"/>
                    <a:pt x="634" y="34"/>
                    <a:pt x="634" y="34"/>
                  </a:cubicBezTo>
                  <a:cubicBezTo>
                    <a:pt x="637" y="35"/>
                    <a:pt x="639" y="36"/>
                    <a:pt x="640" y="37"/>
                  </a:cubicBezTo>
                  <a:cubicBezTo>
                    <a:pt x="641" y="39"/>
                    <a:pt x="642" y="40"/>
                    <a:pt x="642" y="42"/>
                  </a:cubicBezTo>
                  <a:cubicBezTo>
                    <a:pt x="642" y="45"/>
                    <a:pt x="641" y="47"/>
                    <a:pt x="639" y="49"/>
                  </a:cubicBezTo>
                  <a:cubicBezTo>
                    <a:pt x="637" y="51"/>
                    <a:pt x="634" y="52"/>
                    <a:pt x="632" y="52"/>
                  </a:cubicBezTo>
                  <a:cubicBezTo>
                    <a:pt x="628" y="52"/>
                    <a:pt x="625" y="51"/>
                    <a:pt x="622" y="48"/>
                  </a:cubicBezTo>
                  <a:cubicBezTo>
                    <a:pt x="619" y="45"/>
                    <a:pt x="616" y="41"/>
                    <a:pt x="615" y="37"/>
                  </a:cubicBezTo>
                  <a:cubicBezTo>
                    <a:pt x="615" y="36"/>
                    <a:pt x="615" y="36"/>
                    <a:pt x="614" y="36"/>
                  </a:cubicBezTo>
                  <a:cubicBezTo>
                    <a:pt x="614" y="36"/>
                    <a:pt x="613" y="36"/>
                    <a:pt x="613" y="37"/>
                  </a:cubicBezTo>
                  <a:cubicBezTo>
                    <a:pt x="613" y="38"/>
                    <a:pt x="614" y="41"/>
                    <a:pt x="615" y="44"/>
                  </a:cubicBezTo>
                  <a:cubicBezTo>
                    <a:pt x="615" y="47"/>
                    <a:pt x="616" y="48"/>
                    <a:pt x="616" y="50"/>
                  </a:cubicBezTo>
                  <a:cubicBezTo>
                    <a:pt x="616" y="51"/>
                    <a:pt x="616" y="51"/>
                    <a:pt x="616" y="52"/>
                  </a:cubicBezTo>
                  <a:cubicBezTo>
                    <a:pt x="616" y="52"/>
                    <a:pt x="617" y="52"/>
                    <a:pt x="618" y="52"/>
                  </a:cubicBezTo>
                  <a:cubicBezTo>
                    <a:pt x="619" y="52"/>
                    <a:pt x="621" y="53"/>
                    <a:pt x="622" y="53"/>
                  </a:cubicBezTo>
                  <a:cubicBezTo>
                    <a:pt x="626" y="55"/>
                    <a:pt x="629" y="55"/>
                    <a:pt x="631" y="55"/>
                  </a:cubicBezTo>
                  <a:cubicBezTo>
                    <a:pt x="635" y="55"/>
                    <a:pt x="639" y="54"/>
                    <a:pt x="642" y="50"/>
                  </a:cubicBezTo>
                  <a:cubicBezTo>
                    <a:pt x="646" y="47"/>
                    <a:pt x="647" y="43"/>
                    <a:pt x="647" y="38"/>
                  </a:cubicBezTo>
                  <a:cubicBezTo>
                    <a:pt x="647" y="34"/>
                    <a:pt x="646" y="31"/>
                    <a:pt x="644" y="28"/>
                  </a:cubicBezTo>
                  <a:cubicBezTo>
                    <a:pt x="642" y="25"/>
                    <a:pt x="638" y="23"/>
                    <a:pt x="631" y="21"/>
                  </a:cubicBezTo>
                  <a:cubicBezTo>
                    <a:pt x="626" y="18"/>
                    <a:pt x="623" y="17"/>
                    <a:pt x="622" y="16"/>
                  </a:cubicBezTo>
                  <a:cubicBezTo>
                    <a:pt x="621" y="15"/>
                    <a:pt x="620" y="13"/>
                    <a:pt x="620" y="11"/>
                  </a:cubicBezTo>
                  <a:cubicBezTo>
                    <a:pt x="620" y="9"/>
                    <a:pt x="621" y="7"/>
                    <a:pt x="623" y="5"/>
                  </a:cubicBezTo>
                  <a:cubicBezTo>
                    <a:pt x="624" y="4"/>
                    <a:pt x="626" y="3"/>
                    <a:pt x="629" y="3"/>
                  </a:cubicBezTo>
                  <a:cubicBezTo>
                    <a:pt x="632" y="3"/>
                    <a:pt x="635" y="4"/>
                    <a:pt x="638" y="7"/>
                  </a:cubicBezTo>
                  <a:cubicBezTo>
                    <a:pt x="641" y="9"/>
                    <a:pt x="643" y="13"/>
                    <a:pt x="644" y="16"/>
                  </a:cubicBezTo>
                  <a:cubicBezTo>
                    <a:pt x="644" y="17"/>
                    <a:pt x="645" y="18"/>
                    <a:pt x="645" y="18"/>
                  </a:cubicBezTo>
                  <a:cubicBezTo>
                    <a:pt x="646" y="18"/>
                    <a:pt x="646" y="17"/>
                    <a:pt x="646" y="16"/>
                  </a:cubicBezTo>
                  <a:cubicBezTo>
                    <a:pt x="646" y="16"/>
                    <a:pt x="646" y="16"/>
                    <a:pt x="646" y="15"/>
                  </a:cubicBezTo>
                  <a:cubicBezTo>
                    <a:pt x="646" y="12"/>
                    <a:pt x="646" y="12"/>
                    <a:pt x="646" y="12"/>
                  </a:cubicBezTo>
                  <a:cubicBezTo>
                    <a:pt x="645" y="8"/>
                    <a:pt x="645" y="8"/>
                    <a:pt x="645" y="8"/>
                  </a:cubicBezTo>
                  <a:cubicBezTo>
                    <a:pt x="645" y="7"/>
                    <a:pt x="645" y="7"/>
                    <a:pt x="645" y="6"/>
                  </a:cubicBezTo>
                  <a:cubicBezTo>
                    <a:pt x="645" y="3"/>
                    <a:pt x="645" y="3"/>
                    <a:pt x="645" y="3"/>
                  </a:cubicBezTo>
                  <a:cubicBezTo>
                    <a:pt x="645" y="2"/>
                    <a:pt x="645" y="2"/>
                    <a:pt x="644" y="2"/>
                  </a:cubicBezTo>
                  <a:cubicBezTo>
                    <a:pt x="644" y="2"/>
                    <a:pt x="644" y="2"/>
                    <a:pt x="644" y="2"/>
                  </a:cubicBezTo>
                  <a:cubicBezTo>
                    <a:pt x="642" y="3"/>
                    <a:pt x="642" y="3"/>
                    <a:pt x="642" y="3"/>
                  </a:cubicBezTo>
                  <a:cubicBezTo>
                    <a:pt x="642" y="3"/>
                    <a:pt x="641" y="3"/>
                    <a:pt x="641" y="3"/>
                  </a:cubicBezTo>
                  <a:cubicBezTo>
                    <a:pt x="641" y="3"/>
                    <a:pt x="640" y="3"/>
                    <a:pt x="639" y="3"/>
                  </a:cubicBezTo>
                  <a:cubicBezTo>
                    <a:pt x="636" y="1"/>
                    <a:pt x="636" y="1"/>
                    <a:pt x="636" y="1"/>
                  </a:cubicBezTo>
                  <a:cubicBezTo>
                    <a:pt x="634" y="1"/>
                    <a:pt x="631" y="0"/>
                    <a:pt x="629" y="0"/>
                  </a:cubicBezTo>
                  <a:cubicBezTo>
                    <a:pt x="625" y="0"/>
                    <a:pt x="621" y="1"/>
                    <a:pt x="618" y="4"/>
                  </a:cubicBezTo>
                  <a:close/>
                  <a:moveTo>
                    <a:pt x="680" y="9"/>
                  </a:moveTo>
                  <a:cubicBezTo>
                    <a:pt x="680" y="7"/>
                    <a:pt x="680" y="5"/>
                    <a:pt x="680" y="5"/>
                  </a:cubicBezTo>
                  <a:cubicBezTo>
                    <a:pt x="681" y="4"/>
                    <a:pt x="682" y="3"/>
                    <a:pt x="684" y="3"/>
                  </a:cubicBezTo>
                  <a:cubicBezTo>
                    <a:pt x="684" y="3"/>
                    <a:pt x="685" y="3"/>
                    <a:pt x="685" y="3"/>
                  </a:cubicBezTo>
                  <a:cubicBezTo>
                    <a:pt x="685" y="3"/>
                    <a:pt x="685" y="2"/>
                    <a:pt x="685" y="2"/>
                  </a:cubicBezTo>
                  <a:cubicBezTo>
                    <a:pt x="685" y="1"/>
                    <a:pt x="685" y="1"/>
                    <a:pt x="684" y="1"/>
                  </a:cubicBezTo>
                  <a:cubicBezTo>
                    <a:pt x="682" y="1"/>
                    <a:pt x="680" y="1"/>
                    <a:pt x="678" y="1"/>
                  </a:cubicBezTo>
                  <a:cubicBezTo>
                    <a:pt x="675" y="1"/>
                    <a:pt x="675" y="1"/>
                    <a:pt x="675" y="1"/>
                  </a:cubicBezTo>
                  <a:cubicBezTo>
                    <a:pt x="673" y="1"/>
                    <a:pt x="671" y="2"/>
                    <a:pt x="669" y="2"/>
                  </a:cubicBezTo>
                  <a:cubicBezTo>
                    <a:pt x="667" y="2"/>
                    <a:pt x="666" y="1"/>
                    <a:pt x="665" y="1"/>
                  </a:cubicBezTo>
                  <a:cubicBezTo>
                    <a:pt x="664" y="1"/>
                    <a:pt x="663" y="1"/>
                    <a:pt x="663" y="1"/>
                  </a:cubicBezTo>
                  <a:cubicBezTo>
                    <a:pt x="662" y="1"/>
                    <a:pt x="662" y="1"/>
                    <a:pt x="662" y="2"/>
                  </a:cubicBezTo>
                  <a:cubicBezTo>
                    <a:pt x="662" y="2"/>
                    <a:pt x="662" y="3"/>
                    <a:pt x="662" y="3"/>
                  </a:cubicBezTo>
                  <a:cubicBezTo>
                    <a:pt x="663" y="3"/>
                    <a:pt x="663" y="3"/>
                    <a:pt x="665" y="4"/>
                  </a:cubicBezTo>
                  <a:cubicBezTo>
                    <a:pt x="667" y="4"/>
                    <a:pt x="669" y="5"/>
                    <a:pt x="669" y="6"/>
                  </a:cubicBezTo>
                  <a:cubicBezTo>
                    <a:pt x="670" y="7"/>
                    <a:pt x="671" y="8"/>
                    <a:pt x="671" y="11"/>
                  </a:cubicBezTo>
                  <a:cubicBezTo>
                    <a:pt x="671" y="42"/>
                    <a:pt x="671" y="42"/>
                    <a:pt x="671" y="42"/>
                  </a:cubicBezTo>
                  <a:cubicBezTo>
                    <a:pt x="671" y="45"/>
                    <a:pt x="671" y="45"/>
                    <a:pt x="671" y="45"/>
                  </a:cubicBezTo>
                  <a:cubicBezTo>
                    <a:pt x="671" y="47"/>
                    <a:pt x="670" y="49"/>
                    <a:pt x="670" y="50"/>
                  </a:cubicBezTo>
                  <a:cubicBezTo>
                    <a:pt x="669" y="51"/>
                    <a:pt x="668" y="52"/>
                    <a:pt x="666" y="52"/>
                  </a:cubicBezTo>
                  <a:cubicBezTo>
                    <a:pt x="665" y="53"/>
                    <a:pt x="665" y="53"/>
                    <a:pt x="665" y="53"/>
                  </a:cubicBezTo>
                  <a:cubicBezTo>
                    <a:pt x="665" y="54"/>
                    <a:pt x="665" y="54"/>
                    <a:pt x="665" y="54"/>
                  </a:cubicBezTo>
                  <a:cubicBezTo>
                    <a:pt x="665" y="54"/>
                    <a:pt x="665" y="54"/>
                    <a:pt x="666" y="54"/>
                  </a:cubicBezTo>
                  <a:cubicBezTo>
                    <a:pt x="667" y="54"/>
                    <a:pt x="667" y="54"/>
                    <a:pt x="669" y="54"/>
                  </a:cubicBezTo>
                  <a:cubicBezTo>
                    <a:pt x="670" y="54"/>
                    <a:pt x="672" y="54"/>
                    <a:pt x="675" y="54"/>
                  </a:cubicBezTo>
                  <a:cubicBezTo>
                    <a:pt x="677" y="54"/>
                    <a:pt x="680" y="54"/>
                    <a:pt x="683" y="54"/>
                  </a:cubicBezTo>
                  <a:cubicBezTo>
                    <a:pt x="684" y="54"/>
                    <a:pt x="686" y="54"/>
                    <a:pt x="686" y="54"/>
                  </a:cubicBezTo>
                  <a:cubicBezTo>
                    <a:pt x="688" y="54"/>
                    <a:pt x="689" y="54"/>
                    <a:pt x="689" y="53"/>
                  </a:cubicBezTo>
                  <a:cubicBezTo>
                    <a:pt x="689" y="53"/>
                    <a:pt x="688" y="52"/>
                    <a:pt x="687" y="52"/>
                  </a:cubicBezTo>
                  <a:cubicBezTo>
                    <a:pt x="685" y="52"/>
                    <a:pt x="683" y="52"/>
                    <a:pt x="682" y="51"/>
                  </a:cubicBezTo>
                  <a:cubicBezTo>
                    <a:pt x="681" y="49"/>
                    <a:pt x="680" y="48"/>
                    <a:pt x="680" y="46"/>
                  </a:cubicBezTo>
                  <a:cubicBezTo>
                    <a:pt x="680" y="42"/>
                    <a:pt x="680" y="42"/>
                    <a:pt x="680" y="42"/>
                  </a:cubicBezTo>
                  <a:cubicBezTo>
                    <a:pt x="680" y="9"/>
                    <a:pt x="680" y="9"/>
                    <a:pt x="680" y="9"/>
                  </a:cubicBezTo>
                  <a:close/>
                  <a:moveTo>
                    <a:pt x="732" y="6"/>
                  </a:moveTo>
                  <a:cubicBezTo>
                    <a:pt x="733" y="5"/>
                    <a:pt x="735" y="5"/>
                    <a:pt x="739" y="5"/>
                  </a:cubicBezTo>
                  <a:cubicBezTo>
                    <a:pt x="742" y="5"/>
                    <a:pt x="744" y="5"/>
                    <a:pt x="746" y="7"/>
                  </a:cubicBezTo>
                  <a:cubicBezTo>
                    <a:pt x="748" y="8"/>
                    <a:pt x="749" y="9"/>
                    <a:pt x="749" y="12"/>
                  </a:cubicBezTo>
                  <a:cubicBezTo>
                    <a:pt x="749" y="13"/>
                    <a:pt x="750" y="13"/>
                    <a:pt x="750" y="13"/>
                  </a:cubicBezTo>
                  <a:cubicBezTo>
                    <a:pt x="751" y="13"/>
                    <a:pt x="751" y="13"/>
                    <a:pt x="751" y="12"/>
                  </a:cubicBezTo>
                  <a:cubicBezTo>
                    <a:pt x="751" y="11"/>
                    <a:pt x="751" y="10"/>
                    <a:pt x="751" y="9"/>
                  </a:cubicBezTo>
                  <a:cubicBezTo>
                    <a:pt x="751" y="7"/>
                    <a:pt x="751" y="6"/>
                    <a:pt x="751" y="6"/>
                  </a:cubicBezTo>
                  <a:cubicBezTo>
                    <a:pt x="751" y="3"/>
                    <a:pt x="751" y="3"/>
                    <a:pt x="751" y="3"/>
                  </a:cubicBezTo>
                  <a:cubicBezTo>
                    <a:pt x="750" y="2"/>
                    <a:pt x="750" y="1"/>
                    <a:pt x="748" y="1"/>
                  </a:cubicBezTo>
                  <a:cubicBezTo>
                    <a:pt x="748" y="1"/>
                    <a:pt x="747" y="1"/>
                    <a:pt x="746" y="1"/>
                  </a:cubicBezTo>
                  <a:cubicBezTo>
                    <a:pt x="739" y="1"/>
                    <a:pt x="732" y="2"/>
                    <a:pt x="726" y="2"/>
                  </a:cubicBezTo>
                  <a:cubicBezTo>
                    <a:pt x="717" y="1"/>
                    <a:pt x="717" y="1"/>
                    <a:pt x="717" y="1"/>
                  </a:cubicBezTo>
                  <a:cubicBezTo>
                    <a:pt x="709" y="1"/>
                    <a:pt x="709" y="1"/>
                    <a:pt x="709" y="1"/>
                  </a:cubicBezTo>
                  <a:cubicBezTo>
                    <a:pt x="707" y="1"/>
                    <a:pt x="706" y="1"/>
                    <a:pt x="705" y="1"/>
                  </a:cubicBezTo>
                  <a:cubicBezTo>
                    <a:pt x="704" y="1"/>
                    <a:pt x="704" y="1"/>
                    <a:pt x="703" y="1"/>
                  </a:cubicBezTo>
                  <a:cubicBezTo>
                    <a:pt x="702" y="1"/>
                    <a:pt x="702" y="2"/>
                    <a:pt x="702" y="3"/>
                  </a:cubicBezTo>
                  <a:cubicBezTo>
                    <a:pt x="701" y="5"/>
                    <a:pt x="701" y="5"/>
                    <a:pt x="701" y="5"/>
                  </a:cubicBezTo>
                  <a:cubicBezTo>
                    <a:pt x="701" y="8"/>
                    <a:pt x="701" y="8"/>
                    <a:pt x="701" y="8"/>
                  </a:cubicBezTo>
                  <a:cubicBezTo>
                    <a:pt x="701" y="12"/>
                    <a:pt x="701" y="12"/>
                    <a:pt x="701" y="12"/>
                  </a:cubicBezTo>
                  <a:cubicBezTo>
                    <a:pt x="700" y="13"/>
                    <a:pt x="700" y="14"/>
                    <a:pt x="700" y="15"/>
                  </a:cubicBezTo>
                  <a:cubicBezTo>
                    <a:pt x="700" y="16"/>
                    <a:pt x="701" y="16"/>
                    <a:pt x="701" y="16"/>
                  </a:cubicBezTo>
                  <a:cubicBezTo>
                    <a:pt x="702" y="16"/>
                    <a:pt x="702" y="16"/>
                    <a:pt x="703" y="14"/>
                  </a:cubicBezTo>
                  <a:cubicBezTo>
                    <a:pt x="703" y="13"/>
                    <a:pt x="703" y="13"/>
                    <a:pt x="703" y="13"/>
                  </a:cubicBezTo>
                  <a:cubicBezTo>
                    <a:pt x="704" y="11"/>
                    <a:pt x="704" y="9"/>
                    <a:pt x="705" y="8"/>
                  </a:cubicBezTo>
                  <a:cubicBezTo>
                    <a:pt x="705" y="7"/>
                    <a:pt x="706" y="7"/>
                    <a:pt x="708" y="6"/>
                  </a:cubicBezTo>
                  <a:cubicBezTo>
                    <a:pt x="710" y="5"/>
                    <a:pt x="713" y="5"/>
                    <a:pt x="718" y="5"/>
                  </a:cubicBezTo>
                  <a:cubicBezTo>
                    <a:pt x="720" y="5"/>
                    <a:pt x="722" y="6"/>
                    <a:pt x="722" y="8"/>
                  </a:cubicBezTo>
                  <a:cubicBezTo>
                    <a:pt x="722" y="43"/>
                    <a:pt x="722" y="43"/>
                    <a:pt x="722" y="43"/>
                  </a:cubicBezTo>
                  <a:cubicBezTo>
                    <a:pt x="722" y="44"/>
                    <a:pt x="722" y="44"/>
                    <a:pt x="722" y="44"/>
                  </a:cubicBezTo>
                  <a:cubicBezTo>
                    <a:pt x="722" y="47"/>
                    <a:pt x="721" y="49"/>
                    <a:pt x="720" y="50"/>
                  </a:cubicBezTo>
                  <a:cubicBezTo>
                    <a:pt x="719" y="51"/>
                    <a:pt x="717" y="52"/>
                    <a:pt x="715" y="52"/>
                  </a:cubicBezTo>
                  <a:cubicBezTo>
                    <a:pt x="714" y="52"/>
                    <a:pt x="714" y="52"/>
                    <a:pt x="714" y="52"/>
                  </a:cubicBezTo>
                  <a:cubicBezTo>
                    <a:pt x="713" y="53"/>
                    <a:pt x="713" y="53"/>
                    <a:pt x="713" y="54"/>
                  </a:cubicBezTo>
                  <a:cubicBezTo>
                    <a:pt x="713" y="54"/>
                    <a:pt x="714" y="55"/>
                    <a:pt x="714" y="55"/>
                  </a:cubicBezTo>
                  <a:cubicBezTo>
                    <a:pt x="715" y="55"/>
                    <a:pt x="715" y="55"/>
                    <a:pt x="716" y="54"/>
                  </a:cubicBezTo>
                  <a:cubicBezTo>
                    <a:pt x="725" y="54"/>
                    <a:pt x="725" y="54"/>
                    <a:pt x="725" y="54"/>
                  </a:cubicBezTo>
                  <a:cubicBezTo>
                    <a:pt x="726" y="54"/>
                    <a:pt x="727" y="54"/>
                    <a:pt x="729" y="54"/>
                  </a:cubicBezTo>
                  <a:cubicBezTo>
                    <a:pt x="730" y="54"/>
                    <a:pt x="730" y="54"/>
                    <a:pt x="731" y="54"/>
                  </a:cubicBezTo>
                  <a:cubicBezTo>
                    <a:pt x="735" y="54"/>
                    <a:pt x="735" y="54"/>
                    <a:pt x="735" y="54"/>
                  </a:cubicBezTo>
                  <a:cubicBezTo>
                    <a:pt x="738" y="54"/>
                    <a:pt x="738" y="54"/>
                    <a:pt x="738" y="54"/>
                  </a:cubicBezTo>
                  <a:cubicBezTo>
                    <a:pt x="739" y="54"/>
                    <a:pt x="739" y="54"/>
                    <a:pt x="739" y="54"/>
                  </a:cubicBezTo>
                  <a:cubicBezTo>
                    <a:pt x="740" y="54"/>
                    <a:pt x="740" y="54"/>
                    <a:pt x="740" y="53"/>
                  </a:cubicBezTo>
                  <a:cubicBezTo>
                    <a:pt x="740" y="53"/>
                    <a:pt x="740" y="52"/>
                    <a:pt x="739" y="52"/>
                  </a:cubicBezTo>
                  <a:cubicBezTo>
                    <a:pt x="736" y="52"/>
                    <a:pt x="734" y="51"/>
                    <a:pt x="732" y="49"/>
                  </a:cubicBezTo>
                  <a:cubicBezTo>
                    <a:pt x="731" y="47"/>
                    <a:pt x="730" y="44"/>
                    <a:pt x="730" y="40"/>
                  </a:cubicBezTo>
                  <a:cubicBezTo>
                    <a:pt x="730" y="10"/>
                    <a:pt x="730" y="10"/>
                    <a:pt x="730" y="10"/>
                  </a:cubicBezTo>
                  <a:cubicBezTo>
                    <a:pt x="730" y="8"/>
                    <a:pt x="731" y="6"/>
                    <a:pt x="732" y="6"/>
                  </a:cubicBezTo>
                  <a:close/>
                  <a:moveTo>
                    <a:pt x="795" y="31"/>
                  </a:moveTo>
                  <a:cubicBezTo>
                    <a:pt x="795" y="30"/>
                    <a:pt x="795" y="30"/>
                    <a:pt x="796" y="29"/>
                  </a:cubicBezTo>
                  <a:cubicBezTo>
                    <a:pt x="799" y="24"/>
                    <a:pt x="802" y="19"/>
                    <a:pt x="805" y="13"/>
                  </a:cubicBezTo>
                  <a:cubicBezTo>
                    <a:pt x="807" y="9"/>
                    <a:pt x="808" y="7"/>
                    <a:pt x="809" y="6"/>
                  </a:cubicBezTo>
                  <a:cubicBezTo>
                    <a:pt x="811" y="4"/>
                    <a:pt x="812" y="3"/>
                    <a:pt x="814" y="3"/>
                  </a:cubicBezTo>
                  <a:cubicBezTo>
                    <a:pt x="815" y="3"/>
                    <a:pt x="815" y="2"/>
                    <a:pt x="815" y="2"/>
                  </a:cubicBezTo>
                  <a:cubicBezTo>
                    <a:pt x="815" y="1"/>
                    <a:pt x="815" y="1"/>
                    <a:pt x="814" y="1"/>
                  </a:cubicBezTo>
                  <a:cubicBezTo>
                    <a:pt x="813" y="1"/>
                    <a:pt x="812" y="1"/>
                    <a:pt x="811" y="1"/>
                  </a:cubicBezTo>
                  <a:cubicBezTo>
                    <a:pt x="808" y="1"/>
                    <a:pt x="808" y="1"/>
                    <a:pt x="808" y="1"/>
                  </a:cubicBezTo>
                  <a:cubicBezTo>
                    <a:pt x="807" y="1"/>
                    <a:pt x="806" y="1"/>
                    <a:pt x="805" y="1"/>
                  </a:cubicBezTo>
                  <a:cubicBezTo>
                    <a:pt x="804" y="1"/>
                    <a:pt x="802" y="1"/>
                    <a:pt x="801" y="1"/>
                  </a:cubicBezTo>
                  <a:cubicBezTo>
                    <a:pt x="799" y="1"/>
                    <a:pt x="799" y="1"/>
                    <a:pt x="799" y="1"/>
                  </a:cubicBezTo>
                  <a:cubicBezTo>
                    <a:pt x="798" y="1"/>
                    <a:pt x="798" y="1"/>
                    <a:pt x="797" y="1"/>
                  </a:cubicBezTo>
                  <a:cubicBezTo>
                    <a:pt x="796" y="1"/>
                    <a:pt x="796" y="1"/>
                    <a:pt x="796" y="2"/>
                  </a:cubicBezTo>
                  <a:cubicBezTo>
                    <a:pt x="796" y="2"/>
                    <a:pt x="796" y="3"/>
                    <a:pt x="797" y="3"/>
                  </a:cubicBezTo>
                  <a:cubicBezTo>
                    <a:pt x="799" y="3"/>
                    <a:pt x="800" y="3"/>
                    <a:pt x="801" y="4"/>
                  </a:cubicBezTo>
                  <a:cubicBezTo>
                    <a:pt x="803" y="5"/>
                    <a:pt x="803" y="6"/>
                    <a:pt x="803" y="7"/>
                  </a:cubicBezTo>
                  <a:cubicBezTo>
                    <a:pt x="803" y="9"/>
                    <a:pt x="802" y="12"/>
                    <a:pt x="799" y="17"/>
                  </a:cubicBezTo>
                  <a:cubicBezTo>
                    <a:pt x="798" y="20"/>
                    <a:pt x="797" y="21"/>
                    <a:pt x="796" y="22"/>
                  </a:cubicBezTo>
                  <a:cubicBezTo>
                    <a:pt x="795" y="24"/>
                    <a:pt x="794" y="26"/>
                    <a:pt x="793" y="26"/>
                  </a:cubicBezTo>
                  <a:cubicBezTo>
                    <a:pt x="792" y="26"/>
                    <a:pt x="792" y="25"/>
                    <a:pt x="791" y="23"/>
                  </a:cubicBezTo>
                  <a:cubicBezTo>
                    <a:pt x="790" y="22"/>
                    <a:pt x="790" y="21"/>
                    <a:pt x="788" y="19"/>
                  </a:cubicBezTo>
                  <a:cubicBezTo>
                    <a:pt x="785" y="13"/>
                    <a:pt x="785" y="13"/>
                    <a:pt x="785" y="13"/>
                  </a:cubicBezTo>
                  <a:cubicBezTo>
                    <a:pt x="783" y="9"/>
                    <a:pt x="782" y="7"/>
                    <a:pt x="782" y="6"/>
                  </a:cubicBezTo>
                  <a:cubicBezTo>
                    <a:pt x="782" y="4"/>
                    <a:pt x="783" y="3"/>
                    <a:pt x="785" y="3"/>
                  </a:cubicBezTo>
                  <a:cubicBezTo>
                    <a:pt x="786" y="3"/>
                    <a:pt x="787" y="2"/>
                    <a:pt x="787" y="2"/>
                  </a:cubicBezTo>
                  <a:cubicBezTo>
                    <a:pt x="787" y="1"/>
                    <a:pt x="786" y="1"/>
                    <a:pt x="785" y="1"/>
                  </a:cubicBezTo>
                  <a:cubicBezTo>
                    <a:pt x="785" y="1"/>
                    <a:pt x="784" y="1"/>
                    <a:pt x="782" y="1"/>
                  </a:cubicBezTo>
                  <a:cubicBezTo>
                    <a:pt x="780" y="1"/>
                    <a:pt x="778" y="1"/>
                    <a:pt x="776" y="1"/>
                  </a:cubicBezTo>
                  <a:cubicBezTo>
                    <a:pt x="773" y="1"/>
                    <a:pt x="771" y="1"/>
                    <a:pt x="768" y="1"/>
                  </a:cubicBezTo>
                  <a:cubicBezTo>
                    <a:pt x="767" y="1"/>
                    <a:pt x="766" y="1"/>
                    <a:pt x="765" y="1"/>
                  </a:cubicBezTo>
                  <a:cubicBezTo>
                    <a:pt x="764" y="1"/>
                    <a:pt x="764" y="1"/>
                    <a:pt x="764" y="2"/>
                  </a:cubicBezTo>
                  <a:cubicBezTo>
                    <a:pt x="764" y="3"/>
                    <a:pt x="764" y="3"/>
                    <a:pt x="765" y="3"/>
                  </a:cubicBezTo>
                  <a:cubicBezTo>
                    <a:pt x="768" y="3"/>
                    <a:pt x="771" y="6"/>
                    <a:pt x="774" y="10"/>
                  </a:cubicBezTo>
                  <a:cubicBezTo>
                    <a:pt x="779" y="21"/>
                    <a:pt x="779" y="21"/>
                    <a:pt x="779" y="21"/>
                  </a:cubicBezTo>
                  <a:cubicBezTo>
                    <a:pt x="781" y="24"/>
                    <a:pt x="783" y="27"/>
                    <a:pt x="784" y="29"/>
                  </a:cubicBezTo>
                  <a:cubicBezTo>
                    <a:pt x="785" y="31"/>
                    <a:pt x="786" y="33"/>
                    <a:pt x="786" y="35"/>
                  </a:cubicBezTo>
                  <a:cubicBezTo>
                    <a:pt x="786" y="42"/>
                    <a:pt x="786" y="42"/>
                    <a:pt x="786" y="42"/>
                  </a:cubicBezTo>
                  <a:cubicBezTo>
                    <a:pt x="786" y="46"/>
                    <a:pt x="785" y="48"/>
                    <a:pt x="784" y="49"/>
                  </a:cubicBezTo>
                  <a:cubicBezTo>
                    <a:pt x="783" y="51"/>
                    <a:pt x="781" y="52"/>
                    <a:pt x="778" y="52"/>
                  </a:cubicBezTo>
                  <a:cubicBezTo>
                    <a:pt x="777" y="52"/>
                    <a:pt x="777" y="53"/>
                    <a:pt x="777" y="53"/>
                  </a:cubicBezTo>
                  <a:cubicBezTo>
                    <a:pt x="777" y="54"/>
                    <a:pt x="777" y="54"/>
                    <a:pt x="778" y="54"/>
                  </a:cubicBezTo>
                  <a:cubicBezTo>
                    <a:pt x="778" y="54"/>
                    <a:pt x="779" y="54"/>
                    <a:pt x="780" y="54"/>
                  </a:cubicBezTo>
                  <a:cubicBezTo>
                    <a:pt x="782" y="54"/>
                    <a:pt x="785" y="54"/>
                    <a:pt x="790" y="54"/>
                  </a:cubicBezTo>
                  <a:cubicBezTo>
                    <a:pt x="792" y="54"/>
                    <a:pt x="794" y="54"/>
                    <a:pt x="795" y="54"/>
                  </a:cubicBezTo>
                  <a:cubicBezTo>
                    <a:pt x="800" y="54"/>
                    <a:pt x="800" y="54"/>
                    <a:pt x="800" y="54"/>
                  </a:cubicBezTo>
                  <a:cubicBezTo>
                    <a:pt x="801" y="54"/>
                    <a:pt x="801" y="54"/>
                    <a:pt x="802" y="54"/>
                  </a:cubicBezTo>
                  <a:cubicBezTo>
                    <a:pt x="803" y="54"/>
                    <a:pt x="804" y="54"/>
                    <a:pt x="804" y="53"/>
                  </a:cubicBezTo>
                  <a:cubicBezTo>
                    <a:pt x="804" y="53"/>
                    <a:pt x="803" y="52"/>
                    <a:pt x="803" y="52"/>
                  </a:cubicBezTo>
                  <a:cubicBezTo>
                    <a:pt x="798" y="52"/>
                    <a:pt x="795" y="50"/>
                    <a:pt x="795" y="47"/>
                  </a:cubicBezTo>
                  <a:cubicBezTo>
                    <a:pt x="795" y="45"/>
                    <a:pt x="795" y="45"/>
                    <a:pt x="795" y="45"/>
                  </a:cubicBezTo>
                  <a:cubicBezTo>
                    <a:pt x="795" y="33"/>
                    <a:pt x="795" y="33"/>
                    <a:pt x="795" y="33"/>
                  </a:cubicBezTo>
                  <a:cubicBezTo>
                    <a:pt x="795" y="32"/>
                    <a:pt x="795" y="31"/>
                    <a:pt x="795" y="31"/>
                  </a:cubicBezTo>
                  <a:close/>
                  <a:moveTo>
                    <a:pt x="876" y="2"/>
                  </a:moveTo>
                  <a:cubicBezTo>
                    <a:pt x="872" y="4"/>
                    <a:pt x="869" y="6"/>
                    <a:pt x="866" y="9"/>
                  </a:cubicBezTo>
                  <a:cubicBezTo>
                    <a:pt x="864" y="11"/>
                    <a:pt x="863" y="14"/>
                    <a:pt x="861" y="18"/>
                  </a:cubicBezTo>
                  <a:cubicBezTo>
                    <a:pt x="860" y="21"/>
                    <a:pt x="859" y="25"/>
                    <a:pt x="859" y="28"/>
                  </a:cubicBezTo>
                  <a:cubicBezTo>
                    <a:pt x="859" y="36"/>
                    <a:pt x="862" y="43"/>
                    <a:pt x="867" y="48"/>
                  </a:cubicBezTo>
                  <a:cubicBezTo>
                    <a:pt x="872" y="53"/>
                    <a:pt x="879" y="55"/>
                    <a:pt x="887" y="55"/>
                  </a:cubicBezTo>
                  <a:cubicBezTo>
                    <a:pt x="896" y="55"/>
                    <a:pt x="903" y="52"/>
                    <a:pt x="908" y="47"/>
                  </a:cubicBezTo>
                  <a:cubicBezTo>
                    <a:pt x="913" y="41"/>
                    <a:pt x="915" y="34"/>
                    <a:pt x="915" y="26"/>
                  </a:cubicBezTo>
                  <a:cubicBezTo>
                    <a:pt x="915" y="18"/>
                    <a:pt x="913" y="12"/>
                    <a:pt x="908" y="7"/>
                  </a:cubicBezTo>
                  <a:cubicBezTo>
                    <a:pt x="903" y="2"/>
                    <a:pt x="896" y="0"/>
                    <a:pt x="888" y="0"/>
                  </a:cubicBezTo>
                  <a:cubicBezTo>
                    <a:pt x="884" y="0"/>
                    <a:pt x="880" y="1"/>
                    <a:pt x="876" y="2"/>
                  </a:cubicBezTo>
                  <a:close/>
                  <a:moveTo>
                    <a:pt x="898" y="8"/>
                  </a:moveTo>
                  <a:cubicBezTo>
                    <a:pt x="901" y="10"/>
                    <a:pt x="903" y="13"/>
                    <a:pt x="904" y="17"/>
                  </a:cubicBezTo>
                  <a:cubicBezTo>
                    <a:pt x="906" y="21"/>
                    <a:pt x="906" y="25"/>
                    <a:pt x="906" y="29"/>
                  </a:cubicBezTo>
                  <a:cubicBezTo>
                    <a:pt x="906" y="36"/>
                    <a:pt x="905" y="42"/>
                    <a:pt x="902" y="46"/>
                  </a:cubicBezTo>
                  <a:cubicBezTo>
                    <a:pt x="898" y="50"/>
                    <a:pt x="894" y="52"/>
                    <a:pt x="889" y="52"/>
                  </a:cubicBezTo>
                  <a:cubicBezTo>
                    <a:pt x="883" y="52"/>
                    <a:pt x="878" y="50"/>
                    <a:pt x="875" y="45"/>
                  </a:cubicBezTo>
                  <a:cubicBezTo>
                    <a:pt x="871" y="40"/>
                    <a:pt x="869" y="33"/>
                    <a:pt x="869" y="25"/>
                  </a:cubicBezTo>
                  <a:cubicBezTo>
                    <a:pt x="869" y="18"/>
                    <a:pt x="870" y="13"/>
                    <a:pt x="873" y="9"/>
                  </a:cubicBezTo>
                  <a:cubicBezTo>
                    <a:pt x="876" y="5"/>
                    <a:pt x="880" y="3"/>
                    <a:pt x="886" y="3"/>
                  </a:cubicBezTo>
                  <a:cubicBezTo>
                    <a:pt x="890" y="3"/>
                    <a:pt x="895" y="5"/>
                    <a:pt x="898" y="8"/>
                  </a:cubicBezTo>
                  <a:cubicBezTo>
                    <a:pt x="898" y="8"/>
                    <a:pt x="898" y="8"/>
                    <a:pt x="898" y="8"/>
                  </a:cubicBezTo>
                  <a:close/>
                  <a:moveTo>
                    <a:pt x="946" y="8"/>
                  </a:moveTo>
                  <a:cubicBezTo>
                    <a:pt x="946" y="7"/>
                    <a:pt x="946" y="6"/>
                    <a:pt x="947" y="5"/>
                  </a:cubicBezTo>
                  <a:cubicBezTo>
                    <a:pt x="947" y="5"/>
                    <a:pt x="948" y="4"/>
                    <a:pt x="950" y="4"/>
                  </a:cubicBezTo>
                  <a:cubicBezTo>
                    <a:pt x="951" y="4"/>
                    <a:pt x="951" y="4"/>
                    <a:pt x="951" y="4"/>
                  </a:cubicBezTo>
                  <a:cubicBezTo>
                    <a:pt x="957" y="4"/>
                    <a:pt x="957" y="4"/>
                    <a:pt x="957" y="4"/>
                  </a:cubicBezTo>
                  <a:cubicBezTo>
                    <a:pt x="962" y="4"/>
                    <a:pt x="966" y="6"/>
                    <a:pt x="967" y="9"/>
                  </a:cubicBezTo>
                  <a:cubicBezTo>
                    <a:pt x="967" y="10"/>
                    <a:pt x="967" y="10"/>
                    <a:pt x="967" y="11"/>
                  </a:cubicBezTo>
                  <a:cubicBezTo>
                    <a:pt x="967" y="12"/>
                    <a:pt x="967" y="12"/>
                    <a:pt x="967" y="12"/>
                  </a:cubicBezTo>
                  <a:cubicBezTo>
                    <a:pt x="967" y="13"/>
                    <a:pt x="967" y="13"/>
                    <a:pt x="968" y="13"/>
                  </a:cubicBezTo>
                  <a:cubicBezTo>
                    <a:pt x="969" y="13"/>
                    <a:pt x="969" y="12"/>
                    <a:pt x="969" y="10"/>
                  </a:cubicBezTo>
                  <a:cubicBezTo>
                    <a:pt x="969" y="10"/>
                    <a:pt x="969" y="9"/>
                    <a:pt x="969" y="8"/>
                  </a:cubicBezTo>
                  <a:cubicBezTo>
                    <a:pt x="969" y="5"/>
                    <a:pt x="969" y="5"/>
                    <a:pt x="969" y="5"/>
                  </a:cubicBezTo>
                  <a:cubicBezTo>
                    <a:pt x="969" y="5"/>
                    <a:pt x="969" y="4"/>
                    <a:pt x="969" y="3"/>
                  </a:cubicBezTo>
                  <a:cubicBezTo>
                    <a:pt x="968" y="1"/>
                    <a:pt x="968" y="1"/>
                    <a:pt x="967" y="1"/>
                  </a:cubicBezTo>
                  <a:cubicBezTo>
                    <a:pt x="967" y="1"/>
                    <a:pt x="966" y="1"/>
                    <a:pt x="964" y="1"/>
                  </a:cubicBezTo>
                  <a:cubicBezTo>
                    <a:pt x="961" y="1"/>
                    <a:pt x="957" y="1"/>
                    <a:pt x="954" y="1"/>
                  </a:cubicBezTo>
                  <a:cubicBezTo>
                    <a:pt x="944" y="1"/>
                    <a:pt x="944" y="1"/>
                    <a:pt x="944" y="1"/>
                  </a:cubicBezTo>
                  <a:cubicBezTo>
                    <a:pt x="937" y="1"/>
                    <a:pt x="937" y="1"/>
                    <a:pt x="937" y="1"/>
                  </a:cubicBezTo>
                  <a:cubicBezTo>
                    <a:pt x="935" y="1"/>
                    <a:pt x="933" y="1"/>
                    <a:pt x="932" y="1"/>
                  </a:cubicBezTo>
                  <a:cubicBezTo>
                    <a:pt x="931" y="1"/>
                    <a:pt x="930" y="1"/>
                    <a:pt x="930" y="1"/>
                  </a:cubicBezTo>
                  <a:cubicBezTo>
                    <a:pt x="929" y="1"/>
                    <a:pt x="929" y="1"/>
                    <a:pt x="929" y="2"/>
                  </a:cubicBezTo>
                  <a:cubicBezTo>
                    <a:pt x="929" y="3"/>
                    <a:pt x="929" y="3"/>
                    <a:pt x="930" y="3"/>
                  </a:cubicBezTo>
                  <a:cubicBezTo>
                    <a:pt x="932" y="3"/>
                    <a:pt x="934" y="4"/>
                    <a:pt x="935" y="5"/>
                  </a:cubicBezTo>
                  <a:cubicBezTo>
                    <a:pt x="936" y="6"/>
                    <a:pt x="937" y="8"/>
                    <a:pt x="937" y="11"/>
                  </a:cubicBezTo>
                  <a:cubicBezTo>
                    <a:pt x="937" y="43"/>
                    <a:pt x="937" y="43"/>
                    <a:pt x="937" y="43"/>
                  </a:cubicBezTo>
                  <a:cubicBezTo>
                    <a:pt x="937" y="46"/>
                    <a:pt x="937" y="49"/>
                    <a:pt x="936" y="50"/>
                  </a:cubicBezTo>
                  <a:cubicBezTo>
                    <a:pt x="936" y="51"/>
                    <a:pt x="935" y="52"/>
                    <a:pt x="933" y="53"/>
                  </a:cubicBezTo>
                  <a:cubicBezTo>
                    <a:pt x="932" y="53"/>
                    <a:pt x="932" y="53"/>
                    <a:pt x="932" y="54"/>
                  </a:cubicBezTo>
                  <a:cubicBezTo>
                    <a:pt x="932" y="54"/>
                    <a:pt x="932" y="55"/>
                    <a:pt x="933" y="55"/>
                  </a:cubicBezTo>
                  <a:cubicBezTo>
                    <a:pt x="934" y="55"/>
                    <a:pt x="935" y="55"/>
                    <a:pt x="937" y="54"/>
                  </a:cubicBezTo>
                  <a:cubicBezTo>
                    <a:pt x="938" y="54"/>
                    <a:pt x="940" y="54"/>
                    <a:pt x="942" y="54"/>
                  </a:cubicBezTo>
                  <a:cubicBezTo>
                    <a:pt x="946" y="54"/>
                    <a:pt x="946" y="54"/>
                    <a:pt x="946" y="54"/>
                  </a:cubicBezTo>
                  <a:cubicBezTo>
                    <a:pt x="949" y="54"/>
                    <a:pt x="951" y="54"/>
                    <a:pt x="952" y="54"/>
                  </a:cubicBezTo>
                  <a:cubicBezTo>
                    <a:pt x="953" y="54"/>
                    <a:pt x="954" y="54"/>
                    <a:pt x="954" y="54"/>
                  </a:cubicBezTo>
                  <a:cubicBezTo>
                    <a:pt x="955" y="54"/>
                    <a:pt x="955" y="54"/>
                    <a:pt x="955" y="53"/>
                  </a:cubicBezTo>
                  <a:cubicBezTo>
                    <a:pt x="955" y="53"/>
                    <a:pt x="955" y="52"/>
                    <a:pt x="954" y="52"/>
                  </a:cubicBezTo>
                  <a:cubicBezTo>
                    <a:pt x="951" y="52"/>
                    <a:pt x="949" y="51"/>
                    <a:pt x="948" y="50"/>
                  </a:cubicBezTo>
                  <a:cubicBezTo>
                    <a:pt x="947" y="48"/>
                    <a:pt x="946" y="45"/>
                    <a:pt x="946" y="42"/>
                  </a:cubicBezTo>
                  <a:cubicBezTo>
                    <a:pt x="946" y="37"/>
                    <a:pt x="946" y="37"/>
                    <a:pt x="946" y="37"/>
                  </a:cubicBezTo>
                  <a:cubicBezTo>
                    <a:pt x="946" y="34"/>
                    <a:pt x="946" y="34"/>
                    <a:pt x="946" y="34"/>
                  </a:cubicBezTo>
                  <a:cubicBezTo>
                    <a:pt x="946" y="31"/>
                    <a:pt x="946" y="29"/>
                    <a:pt x="947" y="28"/>
                  </a:cubicBezTo>
                  <a:cubicBezTo>
                    <a:pt x="947" y="28"/>
                    <a:pt x="950" y="28"/>
                    <a:pt x="953" y="28"/>
                  </a:cubicBezTo>
                  <a:cubicBezTo>
                    <a:pt x="957" y="28"/>
                    <a:pt x="959" y="28"/>
                    <a:pt x="960" y="29"/>
                  </a:cubicBezTo>
                  <a:cubicBezTo>
                    <a:pt x="961" y="30"/>
                    <a:pt x="962" y="32"/>
                    <a:pt x="962" y="34"/>
                  </a:cubicBezTo>
                  <a:cubicBezTo>
                    <a:pt x="963" y="35"/>
                    <a:pt x="963" y="35"/>
                    <a:pt x="963" y="35"/>
                  </a:cubicBezTo>
                  <a:cubicBezTo>
                    <a:pt x="964" y="35"/>
                    <a:pt x="964" y="35"/>
                    <a:pt x="964" y="35"/>
                  </a:cubicBezTo>
                  <a:cubicBezTo>
                    <a:pt x="964" y="34"/>
                    <a:pt x="964" y="34"/>
                    <a:pt x="964" y="33"/>
                  </a:cubicBezTo>
                  <a:cubicBezTo>
                    <a:pt x="964" y="26"/>
                    <a:pt x="964" y="26"/>
                    <a:pt x="964" y="26"/>
                  </a:cubicBezTo>
                  <a:cubicBezTo>
                    <a:pt x="964" y="24"/>
                    <a:pt x="964" y="22"/>
                    <a:pt x="964" y="20"/>
                  </a:cubicBezTo>
                  <a:cubicBezTo>
                    <a:pt x="964" y="20"/>
                    <a:pt x="964" y="19"/>
                    <a:pt x="964" y="19"/>
                  </a:cubicBezTo>
                  <a:cubicBezTo>
                    <a:pt x="964" y="19"/>
                    <a:pt x="964" y="18"/>
                    <a:pt x="964" y="18"/>
                  </a:cubicBezTo>
                  <a:cubicBezTo>
                    <a:pt x="964" y="17"/>
                    <a:pt x="963" y="17"/>
                    <a:pt x="962" y="17"/>
                  </a:cubicBezTo>
                  <a:cubicBezTo>
                    <a:pt x="962" y="17"/>
                    <a:pt x="962" y="17"/>
                    <a:pt x="962" y="18"/>
                  </a:cubicBezTo>
                  <a:cubicBezTo>
                    <a:pt x="961" y="20"/>
                    <a:pt x="960" y="22"/>
                    <a:pt x="959" y="23"/>
                  </a:cubicBezTo>
                  <a:cubicBezTo>
                    <a:pt x="958" y="24"/>
                    <a:pt x="956" y="24"/>
                    <a:pt x="954" y="24"/>
                  </a:cubicBezTo>
                  <a:cubicBezTo>
                    <a:pt x="950" y="24"/>
                    <a:pt x="950" y="24"/>
                    <a:pt x="950" y="24"/>
                  </a:cubicBezTo>
                  <a:cubicBezTo>
                    <a:pt x="949" y="24"/>
                    <a:pt x="949" y="24"/>
                    <a:pt x="949" y="24"/>
                  </a:cubicBezTo>
                  <a:cubicBezTo>
                    <a:pt x="948" y="24"/>
                    <a:pt x="947" y="24"/>
                    <a:pt x="946" y="23"/>
                  </a:cubicBezTo>
                  <a:cubicBezTo>
                    <a:pt x="946" y="23"/>
                    <a:pt x="946" y="22"/>
                    <a:pt x="946" y="20"/>
                  </a:cubicBezTo>
                  <a:cubicBezTo>
                    <a:pt x="946" y="8"/>
                    <a:pt x="946" y="8"/>
                    <a:pt x="946" y="8"/>
                  </a:cubicBezTo>
                  <a:close/>
                  <a:moveTo>
                    <a:pt x="259" y="242"/>
                  </a:moveTo>
                  <a:cubicBezTo>
                    <a:pt x="259" y="239"/>
                    <a:pt x="259" y="237"/>
                    <a:pt x="260" y="236"/>
                  </a:cubicBezTo>
                  <a:cubicBezTo>
                    <a:pt x="261" y="235"/>
                    <a:pt x="262" y="235"/>
                    <a:pt x="264" y="234"/>
                  </a:cubicBezTo>
                  <a:cubicBezTo>
                    <a:pt x="265" y="234"/>
                    <a:pt x="265" y="233"/>
                    <a:pt x="265" y="233"/>
                  </a:cubicBezTo>
                  <a:cubicBezTo>
                    <a:pt x="265" y="232"/>
                    <a:pt x="265" y="232"/>
                    <a:pt x="264" y="232"/>
                  </a:cubicBezTo>
                  <a:cubicBezTo>
                    <a:pt x="264" y="232"/>
                    <a:pt x="263" y="232"/>
                    <a:pt x="262" y="232"/>
                  </a:cubicBezTo>
                  <a:cubicBezTo>
                    <a:pt x="260" y="232"/>
                    <a:pt x="257" y="233"/>
                    <a:pt x="254" y="233"/>
                  </a:cubicBezTo>
                  <a:cubicBezTo>
                    <a:pt x="251" y="233"/>
                    <a:pt x="248" y="232"/>
                    <a:pt x="245" y="232"/>
                  </a:cubicBezTo>
                  <a:cubicBezTo>
                    <a:pt x="244" y="232"/>
                    <a:pt x="244" y="232"/>
                    <a:pt x="243" y="232"/>
                  </a:cubicBezTo>
                  <a:cubicBezTo>
                    <a:pt x="242" y="232"/>
                    <a:pt x="242" y="232"/>
                    <a:pt x="242" y="233"/>
                  </a:cubicBezTo>
                  <a:cubicBezTo>
                    <a:pt x="242" y="233"/>
                    <a:pt x="242" y="234"/>
                    <a:pt x="242" y="234"/>
                  </a:cubicBezTo>
                  <a:cubicBezTo>
                    <a:pt x="242" y="234"/>
                    <a:pt x="243" y="234"/>
                    <a:pt x="243" y="234"/>
                  </a:cubicBezTo>
                  <a:cubicBezTo>
                    <a:pt x="245" y="235"/>
                    <a:pt x="247" y="235"/>
                    <a:pt x="248" y="236"/>
                  </a:cubicBezTo>
                  <a:cubicBezTo>
                    <a:pt x="249" y="236"/>
                    <a:pt x="250" y="238"/>
                    <a:pt x="250" y="239"/>
                  </a:cubicBezTo>
                  <a:cubicBezTo>
                    <a:pt x="250" y="241"/>
                    <a:pt x="250" y="241"/>
                    <a:pt x="250" y="241"/>
                  </a:cubicBezTo>
                  <a:cubicBezTo>
                    <a:pt x="250" y="243"/>
                    <a:pt x="250" y="243"/>
                    <a:pt x="250" y="243"/>
                  </a:cubicBezTo>
                  <a:cubicBezTo>
                    <a:pt x="250" y="274"/>
                    <a:pt x="250" y="274"/>
                    <a:pt x="250" y="274"/>
                  </a:cubicBezTo>
                  <a:cubicBezTo>
                    <a:pt x="250" y="277"/>
                    <a:pt x="250" y="279"/>
                    <a:pt x="249" y="281"/>
                  </a:cubicBezTo>
                  <a:cubicBezTo>
                    <a:pt x="249" y="282"/>
                    <a:pt x="247" y="283"/>
                    <a:pt x="245" y="283"/>
                  </a:cubicBezTo>
                  <a:cubicBezTo>
                    <a:pt x="245" y="283"/>
                    <a:pt x="244" y="284"/>
                    <a:pt x="244" y="284"/>
                  </a:cubicBezTo>
                  <a:cubicBezTo>
                    <a:pt x="244" y="285"/>
                    <a:pt x="245" y="285"/>
                    <a:pt x="246" y="285"/>
                  </a:cubicBezTo>
                  <a:cubicBezTo>
                    <a:pt x="247" y="285"/>
                    <a:pt x="248" y="285"/>
                    <a:pt x="250" y="285"/>
                  </a:cubicBezTo>
                  <a:cubicBezTo>
                    <a:pt x="252" y="285"/>
                    <a:pt x="255" y="285"/>
                    <a:pt x="258" y="285"/>
                  </a:cubicBezTo>
                  <a:cubicBezTo>
                    <a:pt x="260" y="285"/>
                    <a:pt x="262" y="285"/>
                    <a:pt x="263" y="285"/>
                  </a:cubicBezTo>
                  <a:cubicBezTo>
                    <a:pt x="265" y="285"/>
                    <a:pt x="265" y="285"/>
                    <a:pt x="266" y="285"/>
                  </a:cubicBezTo>
                  <a:cubicBezTo>
                    <a:pt x="267" y="285"/>
                    <a:pt x="267" y="285"/>
                    <a:pt x="267" y="284"/>
                  </a:cubicBezTo>
                  <a:cubicBezTo>
                    <a:pt x="267" y="283"/>
                    <a:pt x="266" y="283"/>
                    <a:pt x="265" y="283"/>
                  </a:cubicBezTo>
                  <a:cubicBezTo>
                    <a:pt x="263" y="283"/>
                    <a:pt x="261" y="282"/>
                    <a:pt x="260" y="280"/>
                  </a:cubicBezTo>
                  <a:cubicBezTo>
                    <a:pt x="260" y="278"/>
                    <a:pt x="259" y="275"/>
                    <a:pt x="259" y="271"/>
                  </a:cubicBezTo>
                  <a:cubicBezTo>
                    <a:pt x="259" y="269"/>
                    <a:pt x="259" y="269"/>
                    <a:pt x="259" y="269"/>
                  </a:cubicBezTo>
                  <a:cubicBezTo>
                    <a:pt x="259" y="267"/>
                    <a:pt x="259" y="266"/>
                    <a:pt x="259" y="265"/>
                  </a:cubicBezTo>
                  <a:cubicBezTo>
                    <a:pt x="260" y="264"/>
                    <a:pt x="260" y="264"/>
                    <a:pt x="261" y="263"/>
                  </a:cubicBezTo>
                  <a:cubicBezTo>
                    <a:pt x="262" y="261"/>
                    <a:pt x="262" y="261"/>
                    <a:pt x="262" y="261"/>
                  </a:cubicBezTo>
                  <a:cubicBezTo>
                    <a:pt x="264" y="260"/>
                    <a:pt x="264" y="260"/>
                    <a:pt x="264" y="260"/>
                  </a:cubicBezTo>
                  <a:cubicBezTo>
                    <a:pt x="264" y="260"/>
                    <a:pt x="264" y="259"/>
                    <a:pt x="265" y="259"/>
                  </a:cubicBezTo>
                  <a:cubicBezTo>
                    <a:pt x="265" y="259"/>
                    <a:pt x="266" y="260"/>
                    <a:pt x="266" y="261"/>
                  </a:cubicBezTo>
                  <a:cubicBezTo>
                    <a:pt x="267" y="263"/>
                    <a:pt x="269" y="266"/>
                    <a:pt x="273" y="270"/>
                  </a:cubicBezTo>
                  <a:cubicBezTo>
                    <a:pt x="276" y="275"/>
                    <a:pt x="279" y="279"/>
                    <a:pt x="282" y="281"/>
                  </a:cubicBezTo>
                  <a:cubicBezTo>
                    <a:pt x="282" y="282"/>
                    <a:pt x="283" y="283"/>
                    <a:pt x="283" y="283"/>
                  </a:cubicBezTo>
                  <a:cubicBezTo>
                    <a:pt x="284" y="284"/>
                    <a:pt x="285" y="285"/>
                    <a:pt x="287" y="285"/>
                  </a:cubicBezTo>
                  <a:cubicBezTo>
                    <a:pt x="287" y="285"/>
                    <a:pt x="288" y="285"/>
                    <a:pt x="290" y="285"/>
                  </a:cubicBezTo>
                  <a:cubicBezTo>
                    <a:pt x="291" y="285"/>
                    <a:pt x="291" y="285"/>
                    <a:pt x="292" y="285"/>
                  </a:cubicBezTo>
                  <a:cubicBezTo>
                    <a:pt x="294" y="285"/>
                    <a:pt x="296" y="285"/>
                    <a:pt x="299" y="285"/>
                  </a:cubicBezTo>
                  <a:cubicBezTo>
                    <a:pt x="299" y="285"/>
                    <a:pt x="300" y="285"/>
                    <a:pt x="300" y="285"/>
                  </a:cubicBezTo>
                  <a:cubicBezTo>
                    <a:pt x="301" y="285"/>
                    <a:pt x="301" y="285"/>
                    <a:pt x="301" y="284"/>
                  </a:cubicBezTo>
                  <a:cubicBezTo>
                    <a:pt x="301" y="284"/>
                    <a:pt x="301" y="283"/>
                    <a:pt x="300" y="283"/>
                  </a:cubicBezTo>
                  <a:cubicBezTo>
                    <a:pt x="299" y="283"/>
                    <a:pt x="299" y="283"/>
                    <a:pt x="299" y="283"/>
                  </a:cubicBezTo>
                  <a:cubicBezTo>
                    <a:pt x="296" y="282"/>
                    <a:pt x="293" y="280"/>
                    <a:pt x="291" y="278"/>
                  </a:cubicBezTo>
                  <a:cubicBezTo>
                    <a:pt x="288" y="275"/>
                    <a:pt x="283" y="269"/>
                    <a:pt x="277" y="260"/>
                  </a:cubicBezTo>
                  <a:cubicBezTo>
                    <a:pt x="274" y="257"/>
                    <a:pt x="274" y="257"/>
                    <a:pt x="274" y="257"/>
                  </a:cubicBezTo>
                  <a:cubicBezTo>
                    <a:pt x="273" y="255"/>
                    <a:pt x="272" y="254"/>
                    <a:pt x="272" y="253"/>
                  </a:cubicBezTo>
                  <a:cubicBezTo>
                    <a:pt x="272" y="252"/>
                    <a:pt x="273" y="251"/>
                    <a:pt x="275" y="249"/>
                  </a:cubicBezTo>
                  <a:cubicBezTo>
                    <a:pt x="276" y="249"/>
                    <a:pt x="277" y="247"/>
                    <a:pt x="279" y="245"/>
                  </a:cubicBezTo>
                  <a:cubicBezTo>
                    <a:pt x="284" y="241"/>
                    <a:pt x="287" y="239"/>
                    <a:pt x="289" y="237"/>
                  </a:cubicBezTo>
                  <a:cubicBezTo>
                    <a:pt x="292" y="235"/>
                    <a:pt x="294" y="234"/>
                    <a:pt x="295" y="234"/>
                  </a:cubicBezTo>
                  <a:cubicBezTo>
                    <a:pt x="296" y="234"/>
                    <a:pt x="297" y="234"/>
                    <a:pt x="297" y="233"/>
                  </a:cubicBezTo>
                  <a:cubicBezTo>
                    <a:pt x="297" y="232"/>
                    <a:pt x="297" y="232"/>
                    <a:pt x="296" y="232"/>
                  </a:cubicBezTo>
                  <a:cubicBezTo>
                    <a:pt x="295" y="232"/>
                    <a:pt x="293" y="232"/>
                    <a:pt x="290" y="232"/>
                  </a:cubicBezTo>
                  <a:cubicBezTo>
                    <a:pt x="289" y="232"/>
                    <a:pt x="288" y="233"/>
                    <a:pt x="287" y="233"/>
                  </a:cubicBezTo>
                  <a:cubicBezTo>
                    <a:pt x="286" y="233"/>
                    <a:pt x="284" y="232"/>
                    <a:pt x="281" y="232"/>
                  </a:cubicBezTo>
                  <a:cubicBezTo>
                    <a:pt x="280" y="232"/>
                    <a:pt x="279" y="232"/>
                    <a:pt x="278" y="232"/>
                  </a:cubicBezTo>
                  <a:cubicBezTo>
                    <a:pt x="277" y="232"/>
                    <a:pt x="277" y="232"/>
                    <a:pt x="277" y="233"/>
                  </a:cubicBezTo>
                  <a:cubicBezTo>
                    <a:pt x="277" y="234"/>
                    <a:pt x="277" y="234"/>
                    <a:pt x="278" y="234"/>
                  </a:cubicBezTo>
                  <a:cubicBezTo>
                    <a:pt x="279" y="234"/>
                    <a:pt x="280" y="234"/>
                    <a:pt x="281" y="235"/>
                  </a:cubicBezTo>
                  <a:cubicBezTo>
                    <a:pt x="281" y="235"/>
                    <a:pt x="282" y="236"/>
                    <a:pt x="282" y="237"/>
                  </a:cubicBezTo>
                  <a:cubicBezTo>
                    <a:pt x="282" y="239"/>
                    <a:pt x="278" y="243"/>
                    <a:pt x="271" y="250"/>
                  </a:cubicBezTo>
                  <a:cubicBezTo>
                    <a:pt x="265" y="254"/>
                    <a:pt x="265" y="254"/>
                    <a:pt x="265" y="254"/>
                  </a:cubicBezTo>
                  <a:cubicBezTo>
                    <a:pt x="262" y="258"/>
                    <a:pt x="262" y="258"/>
                    <a:pt x="262" y="258"/>
                  </a:cubicBezTo>
                  <a:cubicBezTo>
                    <a:pt x="261" y="259"/>
                    <a:pt x="260" y="259"/>
                    <a:pt x="260" y="259"/>
                  </a:cubicBezTo>
                  <a:cubicBezTo>
                    <a:pt x="259" y="259"/>
                    <a:pt x="259" y="258"/>
                    <a:pt x="259" y="257"/>
                  </a:cubicBezTo>
                  <a:cubicBezTo>
                    <a:pt x="259" y="243"/>
                    <a:pt x="259" y="243"/>
                    <a:pt x="259" y="243"/>
                  </a:cubicBezTo>
                  <a:cubicBezTo>
                    <a:pt x="259" y="242"/>
                    <a:pt x="259" y="242"/>
                    <a:pt x="259" y="242"/>
                  </a:cubicBezTo>
                  <a:close/>
                  <a:moveTo>
                    <a:pt x="328" y="239"/>
                  </a:moveTo>
                  <a:cubicBezTo>
                    <a:pt x="325" y="235"/>
                    <a:pt x="325" y="235"/>
                    <a:pt x="325" y="235"/>
                  </a:cubicBezTo>
                  <a:cubicBezTo>
                    <a:pt x="324" y="234"/>
                    <a:pt x="323" y="233"/>
                    <a:pt x="322" y="232"/>
                  </a:cubicBezTo>
                  <a:cubicBezTo>
                    <a:pt x="322" y="232"/>
                    <a:pt x="321" y="232"/>
                    <a:pt x="321" y="232"/>
                  </a:cubicBezTo>
                  <a:cubicBezTo>
                    <a:pt x="320" y="232"/>
                    <a:pt x="319" y="232"/>
                    <a:pt x="318" y="232"/>
                  </a:cubicBezTo>
                  <a:cubicBezTo>
                    <a:pt x="316" y="232"/>
                    <a:pt x="314" y="232"/>
                    <a:pt x="312" y="232"/>
                  </a:cubicBezTo>
                  <a:cubicBezTo>
                    <a:pt x="310" y="232"/>
                    <a:pt x="310" y="232"/>
                    <a:pt x="310" y="232"/>
                  </a:cubicBezTo>
                  <a:cubicBezTo>
                    <a:pt x="308" y="232"/>
                    <a:pt x="308" y="232"/>
                    <a:pt x="308" y="232"/>
                  </a:cubicBezTo>
                  <a:cubicBezTo>
                    <a:pt x="307" y="232"/>
                    <a:pt x="306" y="233"/>
                    <a:pt x="306" y="233"/>
                  </a:cubicBezTo>
                  <a:cubicBezTo>
                    <a:pt x="306" y="234"/>
                    <a:pt x="307" y="234"/>
                    <a:pt x="308" y="234"/>
                  </a:cubicBezTo>
                  <a:cubicBezTo>
                    <a:pt x="313" y="235"/>
                    <a:pt x="316" y="239"/>
                    <a:pt x="316" y="247"/>
                  </a:cubicBezTo>
                  <a:cubicBezTo>
                    <a:pt x="316" y="263"/>
                    <a:pt x="316" y="263"/>
                    <a:pt x="316" y="263"/>
                  </a:cubicBezTo>
                  <a:cubicBezTo>
                    <a:pt x="316" y="273"/>
                    <a:pt x="316" y="273"/>
                    <a:pt x="316" y="273"/>
                  </a:cubicBezTo>
                  <a:cubicBezTo>
                    <a:pt x="316" y="276"/>
                    <a:pt x="316" y="278"/>
                    <a:pt x="315" y="280"/>
                  </a:cubicBezTo>
                  <a:cubicBezTo>
                    <a:pt x="314" y="282"/>
                    <a:pt x="313" y="283"/>
                    <a:pt x="311" y="283"/>
                  </a:cubicBezTo>
                  <a:cubicBezTo>
                    <a:pt x="310" y="284"/>
                    <a:pt x="310" y="284"/>
                    <a:pt x="310" y="284"/>
                  </a:cubicBezTo>
                  <a:cubicBezTo>
                    <a:pt x="310" y="285"/>
                    <a:pt x="310" y="285"/>
                    <a:pt x="311" y="285"/>
                  </a:cubicBezTo>
                  <a:cubicBezTo>
                    <a:pt x="311" y="285"/>
                    <a:pt x="312" y="285"/>
                    <a:pt x="313" y="285"/>
                  </a:cubicBezTo>
                  <a:cubicBezTo>
                    <a:pt x="315" y="285"/>
                    <a:pt x="317" y="285"/>
                    <a:pt x="320" y="285"/>
                  </a:cubicBezTo>
                  <a:cubicBezTo>
                    <a:pt x="322" y="285"/>
                    <a:pt x="325" y="285"/>
                    <a:pt x="327" y="285"/>
                  </a:cubicBezTo>
                  <a:cubicBezTo>
                    <a:pt x="327" y="285"/>
                    <a:pt x="328" y="285"/>
                    <a:pt x="328" y="285"/>
                  </a:cubicBezTo>
                  <a:cubicBezTo>
                    <a:pt x="329" y="285"/>
                    <a:pt x="329" y="285"/>
                    <a:pt x="329" y="284"/>
                  </a:cubicBezTo>
                  <a:cubicBezTo>
                    <a:pt x="329" y="284"/>
                    <a:pt x="329" y="283"/>
                    <a:pt x="328" y="283"/>
                  </a:cubicBezTo>
                  <a:cubicBezTo>
                    <a:pt x="324" y="283"/>
                    <a:pt x="322" y="281"/>
                    <a:pt x="321" y="278"/>
                  </a:cubicBezTo>
                  <a:cubicBezTo>
                    <a:pt x="320" y="275"/>
                    <a:pt x="320" y="270"/>
                    <a:pt x="320" y="262"/>
                  </a:cubicBezTo>
                  <a:cubicBezTo>
                    <a:pt x="320" y="247"/>
                    <a:pt x="320" y="247"/>
                    <a:pt x="320" y="247"/>
                  </a:cubicBezTo>
                  <a:cubicBezTo>
                    <a:pt x="320" y="246"/>
                    <a:pt x="320" y="246"/>
                    <a:pt x="320" y="246"/>
                  </a:cubicBezTo>
                  <a:cubicBezTo>
                    <a:pt x="320" y="245"/>
                    <a:pt x="320" y="244"/>
                    <a:pt x="320" y="244"/>
                  </a:cubicBezTo>
                  <a:cubicBezTo>
                    <a:pt x="321" y="244"/>
                    <a:pt x="321" y="245"/>
                    <a:pt x="322" y="245"/>
                  </a:cubicBezTo>
                  <a:cubicBezTo>
                    <a:pt x="357" y="284"/>
                    <a:pt x="357" y="284"/>
                    <a:pt x="357" y="284"/>
                  </a:cubicBezTo>
                  <a:cubicBezTo>
                    <a:pt x="357" y="285"/>
                    <a:pt x="358" y="285"/>
                    <a:pt x="358" y="285"/>
                  </a:cubicBezTo>
                  <a:cubicBezTo>
                    <a:pt x="359" y="285"/>
                    <a:pt x="359" y="285"/>
                    <a:pt x="359" y="284"/>
                  </a:cubicBezTo>
                  <a:cubicBezTo>
                    <a:pt x="359" y="279"/>
                    <a:pt x="359" y="279"/>
                    <a:pt x="359" y="279"/>
                  </a:cubicBezTo>
                  <a:cubicBezTo>
                    <a:pt x="359" y="276"/>
                    <a:pt x="359" y="276"/>
                    <a:pt x="359" y="276"/>
                  </a:cubicBezTo>
                  <a:cubicBezTo>
                    <a:pt x="359" y="272"/>
                    <a:pt x="359" y="272"/>
                    <a:pt x="359" y="272"/>
                  </a:cubicBezTo>
                  <a:cubicBezTo>
                    <a:pt x="359" y="269"/>
                    <a:pt x="359" y="269"/>
                    <a:pt x="359" y="269"/>
                  </a:cubicBezTo>
                  <a:cubicBezTo>
                    <a:pt x="360" y="245"/>
                    <a:pt x="360" y="245"/>
                    <a:pt x="360" y="245"/>
                  </a:cubicBezTo>
                  <a:cubicBezTo>
                    <a:pt x="360" y="243"/>
                    <a:pt x="360" y="243"/>
                    <a:pt x="360" y="243"/>
                  </a:cubicBezTo>
                  <a:cubicBezTo>
                    <a:pt x="360" y="237"/>
                    <a:pt x="361" y="234"/>
                    <a:pt x="365" y="234"/>
                  </a:cubicBezTo>
                  <a:cubicBezTo>
                    <a:pt x="366" y="234"/>
                    <a:pt x="366" y="233"/>
                    <a:pt x="366" y="233"/>
                  </a:cubicBezTo>
                  <a:cubicBezTo>
                    <a:pt x="366" y="232"/>
                    <a:pt x="366" y="232"/>
                    <a:pt x="365" y="232"/>
                  </a:cubicBezTo>
                  <a:cubicBezTo>
                    <a:pt x="364" y="232"/>
                    <a:pt x="364" y="232"/>
                    <a:pt x="364" y="232"/>
                  </a:cubicBezTo>
                  <a:cubicBezTo>
                    <a:pt x="360" y="232"/>
                    <a:pt x="357" y="232"/>
                    <a:pt x="355" y="232"/>
                  </a:cubicBezTo>
                  <a:cubicBezTo>
                    <a:pt x="354" y="232"/>
                    <a:pt x="353" y="232"/>
                    <a:pt x="352" y="232"/>
                  </a:cubicBezTo>
                  <a:cubicBezTo>
                    <a:pt x="350" y="232"/>
                    <a:pt x="348" y="232"/>
                    <a:pt x="347" y="232"/>
                  </a:cubicBezTo>
                  <a:cubicBezTo>
                    <a:pt x="347" y="232"/>
                    <a:pt x="346" y="232"/>
                    <a:pt x="346" y="233"/>
                  </a:cubicBezTo>
                  <a:cubicBezTo>
                    <a:pt x="346" y="233"/>
                    <a:pt x="347" y="234"/>
                    <a:pt x="347" y="234"/>
                  </a:cubicBezTo>
                  <a:cubicBezTo>
                    <a:pt x="351" y="234"/>
                    <a:pt x="353" y="235"/>
                    <a:pt x="355" y="237"/>
                  </a:cubicBezTo>
                  <a:cubicBezTo>
                    <a:pt x="356" y="239"/>
                    <a:pt x="356" y="244"/>
                    <a:pt x="356" y="250"/>
                  </a:cubicBezTo>
                  <a:cubicBezTo>
                    <a:pt x="356" y="255"/>
                    <a:pt x="356" y="260"/>
                    <a:pt x="356" y="266"/>
                  </a:cubicBezTo>
                  <a:cubicBezTo>
                    <a:pt x="356" y="267"/>
                    <a:pt x="356" y="268"/>
                    <a:pt x="355" y="268"/>
                  </a:cubicBezTo>
                  <a:cubicBezTo>
                    <a:pt x="355" y="268"/>
                    <a:pt x="353" y="267"/>
                    <a:pt x="352" y="265"/>
                  </a:cubicBezTo>
                  <a:cubicBezTo>
                    <a:pt x="350" y="264"/>
                    <a:pt x="350" y="264"/>
                    <a:pt x="350" y="264"/>
                  </a:cubicBezTo>
                  <a:cubicBezTo>
                    <a:pt x="330" y="241"/>
                    <a:pt x="330" y="241"/>
                    <a:pt x="330" y="241"/>
                  </a:cubicBezTo>
                  <a:cubicBezTo>
                    <a:pt x="330" y="241"/>
                    <a:pt x="329" y="240"/>
                    <a:pt x="328" y="239"/>
                  </a:cubicBezTo>
                  <a:cubicBezTo>
                    <a:pt x="328" y="239"/>
                    <a:pt x="328" y="239"/>
                    <a:pt x="328" y="239"/>
                  </a:cubicBezTo>
                  <a:close/>
                  <a:moveTo>
                    <a:pt x="391" y="233"/>
                  </a:moveTo>
                  <a:cubicBezTo>
                    <a:pt x="387" y="235"/>
                    <a:pt x="384" y="237"/>
                    <a:pt x="381" y="240"/>
                  </a:cubicBezTo>
                  <a:cubicBezTo>
                    <a:pt x="379" y="242"/>
                    <a:pt x="378" y="245"/>
                    <a:pt x="376" y="249"/>
                  </a:cubicBezTo>
                  <a:cubicBezTo>
                    <a:pt x="375" y="252"/>
                    <a:pt x="374" y="256"/>
                    <a:pt x="374" y="259"/>
                  </a:cubicBezTo>
                  <a:cubicBezTo>
                    <a:pt x="374" y="267"/>
                    <a:pt x="377" y="274"/>
                    <a:pt x="382" y="279"/>
                  </a:cubicBezTo>
                  <a:cubicBezTo>
                    <a:pt x="387" y="284"/>
                    <a:pt x="394" y="286"/>
                    <a:pt x="402" y="286"/>
                  </a:cubicBezTo>
                  <a:cubicBezTo>
                    <a:pt x="411" y="286"/>
                    <a:pt x="418" y="283"/>
                    <a:pt x="423" y="278"/>
                  </a:cubicBezTo>
                  <a:cubicBezTo>
                    <a:pt x="428" y="272"/>
                    <a:pt x="430" y="265"/>
                    <a:pt x="430" y="256"/>
                  </a:cubicBezTo>
                  <a:cubicBezTo>
                    <a:pt x="430" y="249"/>
                    <a:pt x="428" y="243"/>
                    <a:pt x="423" y="238"/>
                  </a:cubicBezTo>
                  <a:cubicBezTo>
                    <a:pt x="418" y="233"/>
                    <a:pt x="411" y="231"/>
                    <a:pt x="403" y="231"/>
                  </a:cubicBezTo>
                  <a:cubicBezTo>
                    <a:pt x="399" y="231"/>
                    <a:pt x="395" y="232"/>
                    <a:pt x="391" y="233"/>
                  </a:cubicBezTo>
                  <a:close/>
                  <a:moveTo>
                    <a:pt x="413" y="239"/>
                  </a:moveTo>
                  <a:cubicBezTo>
                    <a:pt x="416" y="241"/>
                    <a:pt x="418" y="244"/>
                    <a:pt x="419" y="248"/>
                  </a:cubicBezTo>
                  <a:cubicBezTo>
                    <a:pt x="420" y="252"/>
                    <a:pt x="421" y="256"/>
                    <a:pt x="421" y="260"/>
                  </a:cubicBezTo>
                  <a:cubicBezTo>
                    <a:pt x="421" y="267"/>
                    <a:pt x="420" y="273"/>
                    <a:pt x="416" y="277"/>
                  </a:cubicBezTo>
                  <a:cubicBezTo>
                    <a:pt x="413" y="281"/>
                    <a:pt x="409" y="283"/>
                    <a:pt x="404" y="283"/>
                  </a:cubicBezTo>
                  <a:cubicBezTo>
                    <a:pt x="398" y="283"/>
                    <a:pt x="393" y="281"/>
                    <a:pt x="389" y="275"/>
                  </a:cubicBezTo>
                  <a:cubicBezTo>
                    <a:pt x="386" y="270"/>
                    <a:pt x="384" y="264"/>
                    <a:pt x="384" y="256"/>
                  </a:cubicBezTo>
                  <a:cubicBezTo>
                    <a:pt x="384" y="249"/>
                    <a:pt x="385" y="244"/>
                    <a:pt x="388" y="240"/>
                  </a:cubicBezTo>
                  <a:cubicBezTo>
                    <a:pt x="391" y="236"/>
                    <a:pt x="395" y="234"/>
                    <a:pt x="400" y="234"/>
                  </a:cubicBezTo>
                  <a:cubicBezTo>
                    <a:pt x="405" y="234"/>
                    <a:pt x="410" y="236"/>
                    <a:pt x="413" y="239"/>
                  </a:cubicBezTo>
                  <a:cubicBezTo>
                    <a:pt x="413" y="239"/>
                    <a:pt x="413" y="239"/>
                    <a:pt x="413" y="239"/>
                  </a:cubicBezTo>
                  <a:close/>
                  <a:moveTo>
                    <a:pt x="470" y="233"/>
                  </a:moveTo>
                  <a:cubicBezTo>
                    <a:pt x="470" y="234"/>
                    <a:pt x="471" y="234"/>
                    <a:pt x="472" y="234"/>
                  </a:cubicBezTo>
                  <a:cubicBezTo>
                    <a:pt x="473" y="234"/>
                    <a:pt x="473" y="234"/>
                    <a:pt x="473" y="234"/>
                  </a:cubicBezTo>
                  <a:cubicBezTo>
                    <a:pt x="476" y="235"/>
                    <a:pt x="477" y="236"/>
                    <a:pt x="477" y="237"/>
                  </a:cubicBezTo>
                  <a:cubicBezTo>
                    <a:pt x="477" y="238"/>
                    <a:pt x="476" y="239"/>
                    <a:pt x="476" y="240"/>
                  </a:cubicBezTo>
                  <a:cubicBezTo>
                    <a:pt x="475" y="241"/>
                    <a:pt x="474" y="243"/>
                    <a:pt x="472" y="245"/>
                  </a:cubicBezTo>
                  <a:cubicBezTo>
                    <a:pt x="468" y="250"/>
                    <a:pt x="468" y="250"/>
                    <a:pt x="468" y="250"/>
                  </a:cubicBezTo>
                  <a:cubicBezTo>
                    <a:pt x="466" y="252"/>
                    <a:pt x="466" y="252"/>
                    <a:pt x="466" y="252"/>
                  </a:cubicBezTo>
                  <a:cubicBezTo>
                    <a:pt x="466" y="252"/>
                    <a:pt x="465" y="253"/>
                    <a:pt x="465" y="253"/>
                  </a:cubicBezTo>
                  <a:cubicBezTo>
                    <a:pt x="465" y="253"/>
                    <a:pt x="464" y="252"/>
                    <a:pt x="463" y="251"/>
                  </a:cubicBezTo>
                  <a:cubicBezTo>
                    <a:pt x="460" y="247"/>
                    <a:pt x="460" y="247"/>
                    <a:pt x="460" y="247"/>
                  </a:cubicBezTo>
                  <a:cubicBezTo>
                    <a:pt x="458" y="243"/>
                    <a:pt x="458" y="243"/>
                    <a:pt x="458" y="243"/>
                  </a:cubicBezTo>
                  <a:cubicBezTo>
                    <a:pt x="456" y="240"/>
                    <a:pt x="455" y="238"/>
                    <a:pt x="455" y="237"/>
                  </a:cubicBezTo>
                  <a:cubicBezTo>
                    <a:pt x="455" y="236"/>
                    <a:pt x="455" y="235"/>
                    <a:pt x="456" y="235"/>
                  </a:cubicBezTo>
                  <a:cubicBezTo>
                    <a:pt x="456" y="234"/>
                    <a:pt x="457" y="234"/>
                    <a:pt x="458" y="234"/>
                  </a:cubicBezTo>
                  <a:cubicBezTo>
                    <a:pt x="459" y="234"/>
                    <a:pt x="459" y="233"/>
                    <a:pt x="459" y="233"/>
                  </a:cubicBezTo>
                  <a:cubicBezTo>
                    <a:pt x="459" y="232"/>
                    <a:pt x="459" y="232"/>
                    <a:pt x="458" y="232"/>
                  </a:cubicBezTo>
                  <a:cubicBezTo>
                    <a:pt x="458" y="232"/>
                    <a:pt x="457" y="232"/>
                    <a:pt x="456" y="232"/>
                  </a:cubicBezTo>
                  <a:cubicBezTo>
                    <a:pt x="452" y="232"/>
                    <a:pt x="452" y="232"/>
                    <a:pt x="452" y="232"/>
                  </a:cubicBezTo>
                  <a:cubicBezTo>
                    <a:pt x="451" y="232"/>
                    <a:pt x="449" y="232"/>
                    <a:pt x="447" y="232"/>
                  </a:cubicBezTo>
                  <a:cubicBezTo>
                    <a:pt x="445" y="232"/>
                    <a:pt x="442" y="232"/>
                    <a:pt x="438" y="232"/>
                  </a:cubicBezTo>
                  <a:cubicBezTo>
                    <a:pt x="437" y="232"/>
                    <a:pt x="436" y="232"/>
                    <a:pt x="436" y="232"/>
                  </a:cubicBezTo>
                  <a:cubicBezTo>
                    <a:pt x="435" y="232"/>
                    <a:pt x="434" y="232"/>
                    <a:pt x="434" y="233"/>
                  </a:cubicBezTo>
                  <a:cubicBezTo>
                    <a:pt x="434" y="234"/>
                    <a:pt x="435" y="234"/>
                    <a:pt x="436" y="234"/>
                  </a:cubicBezTo>
                  <a:cubicBezTo>
                    <a:pt x="438" y="235"/>
                    <a:pt x="440" y="236"/>
                    <a:pt x="442" y="237"/>
                  </a:cubicBezTo>
                  <a:cubicBezTo>
                    <a:pt x="443" y="239"/>
                    <a:pt x="446" y="243"/>
                    <a:pt x="451" y="249"/>
                  </a:cubicBezTo>
                  <a:cubicBezTo>
                    <a:pt x="453" y="252"/>
                    <a:pt x="454" y="254"/>
                    <a:pt x="456" y="256"/>
                  </a:cubicBezTo>
                  <a:cubicBezTo>
                    <a:pt x="458" y="258"/>
                    <a:pt x="458" y="260"/>
                    <a:pt x="458" y="260"/>
                  </a:cubicBezTo>
                  <a:cubicBezTo>
                    <a:pt x="458" y="261"/>
                    <a:pt x="458" y="262"/>
                    <a:pt x="456" y="264"/>
                  </a:cubicBezTo>
                  <a:cubicBezTo>
                    <a:pt x="454" y="265"/>
                    <a:pt x="452" y="268"/>
                    <a:pt x="449" y="271"/>
                  </a:cubicBezTo>
                  <a:cubicBezTo>
                    <a:pt x="446" y="275"/>
                    <a:pt x="443" y="278"/>
                    <a:pt x="441" y="280"/>
                  </a:cubicBezTo>
                  <a:cubicBezTo>
                    <a:pt x="439" y="282"/>
                    <a:pt x="437" y="283"/>
                    <a:pt x="435" y="283"/>
                  </a:cubicBezTo>
                  <a:cubicBezTo>
                    <a:pt x="435" y="283"/>
                    <a:pt x="434" y="284"/>
                    <a:pt x="434" y="284"/>
                  </a:cubicBezTo>
                  <a:cubicBezTo>
                    <a:pt x="434" y="284"/>
                    <a:pt x="434" y="285"/>
                    <a:pt x="435" y="285"/>
                  </a:cubicBezTo>
                  <a:cubicBezTo>
                    <a:pt x="436" y="285"/>
                    <a:pt x="436" y="285"/>
                    <a:pt x="436" y="285"/>
                  </a:cubicBezTo>
                  <a:cubicBezTo>
                    <a:pt x="437" y="285"/>
                    <a:pt x="437" y="285"/>
                    <a:pt x="437" y="285"/>
                  </a:cubicBezTo>
                  <a:cubicBezTo>
                    <a:pt x="441" y="285"/>
                    <a:pt x="441" y="285"/>
                    <a:pt x="441" y="285"/>
                  </a:cubicBezTo>
                  <a:cubicBezTo>
                    <a:pt x="442" y="285"/>
                    <a:pt x="443" y="285"/>
                    <a:pt x="444" y="285"/>
                  </a:cubicBezTo>
                  <a:cubicBezTo>
                    <a:pt x="447" y="285"/>
                    <a:pt x="451" y="285"/>
                    <a:pt x="454" y="285"/>
                  </a:cubicBezTo>
                  <a:cubicBezTo>
                    <a:pt x="454" y="285"/>
                    <a:pt x="455" y="285"/>
                    <a:pt x="455" y="285"/>
                  </a:cubicBezTo>
                  <a:cubicBezTo>
                    <a:pt x="456" y="285"/>
                    <a:pt x="456" y="285"/>
                    <a:pt x="456" y="284"/>
                  </a:cubicBezTo>
                  <a:cubicBezTo>
                    <a:pt x="456" y="284"/>
                    <a:pt x="456" y="283"/>
                    <a:pt x="455" y="283"/>
                  </a:cubicBezTo>
                  <a:cubicBezTo>
                    <a:pt x="451" y="283"/>
                    <a:pt x="449" y="282"/>
                    <a:pt x="449" y="280"/>
                  </a:cubicBezTo>
                  <a:cubicBezTo>
                    <a:pt x="449" y="278"/>
                    <a:pt x="452" y="273"/>
                    <a:pt x="458" y="267"/>
                  </a:cubicBezTo>
                  <a:cubicBezTo>
                    <a:pt x="458" y="266"/>
                    <a:pt x="459" y="265"/>
                    <a:pt x="460" y="264"/>
                  </a:cubicBezTo>
                  <a:cubicBezTo>
                    <a:pt x="460" y="263"/>
                    <a:pt x="461" y="263"/>
                    <a:pt x="461" y="263"/>
                  </a:cubicBezTo>
                  <a:cubicBezTo>
                    <a:pt x="461" y="263"/>
                    <a:pt x="461" y="263"/>
                    <a:pt x="462" y="264"/>
                  </a:cubicBezTo>
                  <a:cubicBezTo>
                    <a:pt x="464" y="266"/>
                    <a:pt x="464" y="266"/>
                    <a:pt x="464" y="266"/>
                  </a:cubicBezTo>
                  <a:cubicBezTo>
                    <a:pt x="467" y="271"/>
                    <a:pt x="469" y="274"/>
                    <a:pt x="470" y="276"/>
                  </a:cubicBezTo>
                  <a:cubicBezTo>
                    <a:pt x="472" y="278"/>
                    <a:pt x="472" y="279"/>
                    <a:pt x="472" y="280"/>
                  </a:cubicBezTo>
                  <a:cubicBezTo>
                    <a:pt x="472" y="282"/>
                    <a:pt x="471" y="283"/>
                    <a:pt x="469" y="283"/>
                  </a:cubicBezTo>
                  <a:cubicBezTo>
                    <a:pt x="468" y="283"/>
                    <a:pt x="468" y="283"/>
                    <a:pt x="468" y="284"/>
                  </a:cubicBezTo>
                  <a:cubicBezTo>
                    <a:pt x="468" y="285"/>
                    <a:pt x="468" y="285"/>
                    <a:pt x="469" y="285"/>
                  </a:cubicBezTo>
                  <a:cubicBezTo>
                    <a:pt x="470" y="285"/>
                    <a:pt x="471" y="285"/>
                    <a:pt x="472" y="285"/>
                  </a:cubicBezTo>
                  <a:cubicBezTo>
                    <a:pt x="476" y="285"/>
                    <a:pt x="476" y="285"/>
                    <a:pt x="476" y="285"/>
                  </a:cubicBezTo>
                  <a:cubicBezTo>
                    <a:pt x="478" y="285"/>
                    <a:pt x="479" y="285"/>
                    <a:pt x="480" y="285"/>
                  </a:cubicBezTo>
                  <a:cubicBezTo>
                    <a:pt x="482" y="285"/>
                    <a:pt x="484" y="285"/>
                    <a:pt x="486" y="285"/>
                  </a:cubicBezTo>
                  <a:cubicBezTo>
                    <a:pt x="491" y="285"/>
                    <a:pt x="491" y="285"/>
                    <a:pt x="491" y="285"/>
                  </a:cubicBezTo>
                  <a:cubicBezTo>
                    <a:pt x="492" y="285"/>
                    <a:pt x="492" y="285"/>
                    <a:pt x="493" y="285"/>
                  </a:cubicBezTo>
                  <a:cubicBezTo>
                    <a:pt x="493" y="285"/>
                    <a:pt x="494" y="285"/>
                    <a:pt x="494" y="284"/>
                  </a:cubicBezTo>
                  <a:cubicBezTo>
                    <a:pt x="494" y="284"/>
                    <a:pt x="493" y="283"/>
                    <a:pt x="493" y="283"/>
                  </a:cubicBezTo>
                  <a:cubicBezTo>
                    <a:pt x="490" y="283"/>
                    <a:pt x="487" y="282"/>
                    <a:pt x="485" y="280"/>
                  </a:cubicBezTo>
                  <a:cubicBezTo>
                    <a:pt x="483" y="277"/>
                    <a:pt x="479" y="272"/>
                    <a:pt x="475" y="266"/>
                  </a:cubicBezTo>
                  <a:cubicBezTo>
                    <a:pt x="472" y="263"/>
                    <a:pt x="470" y="260"/>
                    <a:pt x="470" y="259"/>
                  </a:cubicBezTo>
                  <a:cubicBezTo>
                    <a:pt x="468" y="257"/>
                    <a:pt x="467" y="256"/>
                    <a:pt x="467" y="256"/>
                  </a:cubicBezTo>
                  <a:cubicBezTo>
                    <a:pt x="467" y="255"/>
                    <a:pt x="468" y="254"/>
                    <a:pt x="469" y="253"/>
                  </a:cubicBezTo>
                  <a:cubicBezTo>
                    <a:pt x="469" y="253"/>
                    <a:pt x="471" y="251"/>
                    <a:pt x="474" y="247"/>
                  </a:cubicBezTo>
                  <a:cubicBezTo>
                    <a:pt x="478" y="242"/>
                    <a:pt x="482" y="238"/>
                    <a:pt x="485" y="236"/>
                  </a:cubicBezTo>
                  <a:cubicBezTo>
                    <a:pt x="486" y="235"/>
                    <a:pt x="488" y="234"/>
                    <a:pt x="490" y="234"/>
                  </a:cubicBezTo>
                  <a:cubicBezTo>
                    <a:pt x="491" y="234"/>
                    <a:pt x="492" y="233"/>
                    <a:pt x="492" y="233"/>
                  </a:cubicBezTo>
                  <a:cubicBezTo>
                    <a:pt x="492" y="232"/>
                    <a:pt x="491" y="232"/>
                    <a:pt x="491" y="232"/>
                  </a:cubicBezTo>
                  <a:cubicBezTo>
                    <a:pt x="490" y="232"/>
                    <a:pt x="489" y="232"/>
                    <a:pt x="488" y="232"/>
                  </a:cubicBezTo>
                  <a:cubicBezTo>
                    <a:pt x="483" y="232"/>
                    <a:pt x="483" y="232"/>
                    <a:pt x="483" y="232"/>
                  </a:cubicBezTo>
                  <a:cubicBezTo>
                    <a:pt x="482" y="232"/>
                    <a:pt x="481" y="232"/>
                    <a:pt x="480" y="232"/>
                  </a:cubicBezTo>
                  <a:cubicBezTo>
                    <a:pt x="478" y="232"/>
                    <a:pt x="476" y="232"/>
                    <a:pt x="473" y="232"/>
                  </a:cubicBezTo>
                  <a:cubicBezTo>
                    <a:pt x="472" y="232"/>
                    <a:pt x="472" y="232"/>
                    <a:pt x="472" y="232"/>
                  </a:cubicBezTo>
                  <a:cubicBezTo>
                    <a:pt x="471" y="232"/>
                    <a:pt x="470" y="232"/>
                    <a:pt x="470" y="233"/>
                  </a:cubicBezTo>
                  <a:cubicBezTo>
                    <a:pt x="470" y="233"/>
                    <a:pt x="470" y="233"/>
                    <a:pt x="470" y="233"/>
                  </a:cubicBezTo>
                  <a:close/>
                  <a:moveTo>
                    <a:pt x="517" y="237"/>
                  </a:moveTo>
                  <a:cubicBezTo>
                    <a:pt x="517" y="235"/>
                    <a:pt x="518" y="234"/>
                    <a:pt x="520" y="234"/>
                  </a:cubicBezTo>
                  <a:cubicBezTo>
                    <a:pt x="521" y="234"/>
                    <a:pt x="522" y="233"/>
                    <a:pt x="522" y="233"/>
                  </a:cubicBezTo>
                  <a:cubicBezTo>
                    <a:pt x="522" y="232"/>
                    <a:pt x="521" y="232"/>
                    <a:pt x="521" y="232"/>
                  </a:cubicBezTo>
                  <a:cubicBezTo>
                    <a:pt x="520" y="232"/>
                    <a:pt x="519" y="232"/>
                    <a:pt x="517" y="232"/>
                  </a:cubicBezTo>
                  <a:cubicBezTo>
                    <a:pt x="513" y="232"/>
                    <a:pt x="513" y="232"/>
                    <a:pt x="513" y="232"/>
                  </a:cubicBezTo>
                  <a:cubicBezTo>
                    <a:pt x="507" y="232"/>
                    <a:pt x="507" y="232"/>
                    <a:pt x="507" y="232"/>
                  </a:cubicBezTo>
                  <a:cubicBezTo>
                    <a:pt x="505" y="232"/>
                    <a:pt x="503" y="232"/>
                    <a:pt x="502" y="232"/>
                  </a:cubicBezTo>
                  <a:cubicBezTo>
                    <a:pt x="502" y="232"/>
                    <a:pt x="501" y="232"/>
                    <a:pt x="501" y="232"/>
                  </a:cubicBezTo>
                  <a:cubicBezTo>
                    <a:pt x="500" y="232"/>
                    <a:pt x="500" y="232"/>
                    <a:pt x="500" y="233"/>
                  </a:cubicBezTo>
                  <a:cubicBezTo>
                    <a:pt x="500" y="233"/>
                    <a:pt x="500" y="234"/>
                    <a:pt x="501" y="234"/>
                  </a:cubicBezTo>
                  <a:cubicBezTo>
                    <a:pt x="503" y="234"/>
                    <a:pt x="505" y="235"/>
                    <a:pt x="506" y="237"/>
                  </a:cubicBezTo>
                  <a:cubicBezTo>
                    <a:pt x="507" y="238"/>
                    <a:pt x="508" y="241"/>
                    <a:pt x="510" y="246"/>
                  </a:cubicBezTo>
                  <a:cubicBezTo>
                    <a:pt x="511" y="250"/>
                    <a:pt x="513" y="255"/>
                    <a:pt x="516" y="260"/>
                  </a:cubicBezTo>
                  <a:cubicBezTo>
                    <a:pt x="525" y="281"/>
                    <a:pt x="525" y="281"/>
                    <a:pt x="525" y="281"/>
                  </a:cubicBezTo>
                  <a:cubicBezTo>
                    <a:pt x="526" y="283"/>
                    <a:pt x="526" y="283"/>
                    <a:pt x="526" y="283"/>
                  </a:cubicBezTo>
                  <a:cubicBezTo>
                    <a:pt x="527" y="285"/>
                    <a:pt x="527" y="285"/>
                    <a:pt x="527" y="285"/>
                  </a:cubicBezTo>
                  <a:cubicBezTo>
                    <a:pt x="527" y="286"/>
                    <a:pt x="527" y="286"/>
                    <a:pt x="528" y="286"/>
                  </a:cubicBezTo>
                  <a:cubicBezTo>
                    <a:pt x="529" y="286"/>
                    <a:pt x="529" y="285"/>
                    <a:pt x="530" y="284"/>
                  </a:cubicBezTo>
                  <a:cubicBezTo>
                    <a:pt x="530" y="284"/>
                    <a:pt x="531" y="282"/>
                    <a:pt x="532" y="279"/>
                  </a:cubicBezTo>
                  <a:cubicBezTo>
                    <a:pt x="532" y="279"/>
                    <a:pt x="533" y="276"/>
                    <a:pt x="536" y="272"/>
                  </a:cubicBezTo>
                  <a:cubicBezTo>
                    <a:pt x="542" y="257"/>
                    <a:pt x="542" y="257"/>
                    <a:pt x="542" y="257"/>
                  </a:cubicBezTo>
                  <a:cubicBezTo>
                    <a:pt x="548" y="244"/>
                    <a:pt x="548" y="244"/>
                    <a:pt x="548" y="244"/>
                  </a:cubicBezTo>
                  <a:cubicBezTo>
                    <a:pt x="550" y="240"/>
                    <a:pt x="551" y="237"/>
                    <a:pt x="552" y="236"/>
                  </a:cubicBezTo>
                  <a:cubicBezTo>
                    <a:pt x="553" y="235"/>
                    <a:pt x="554" y="234"/>
                    <a:pt x="556" y="234"/>
                  </a:cubicBezTo>
                  <a:cubicBezTo>
                    <a:pt x="556" y="233"/>
                    <a:pt x="557" y="233"/>
                    <a:pt x="557" y="233"/>
                  </a:cubicBezTo>
                  <a:cubicBezTo>
                    <a:pt x="557" y="232"/>
                    <a:pt x="557" y="232"/>
                    <a:pt x="556" y="232"/>
                  </a:cubicBezTo>
                  <a:cubicBezTo>
                    <a:pt x="556" y="232"/>
                    <a:pt x="555" y="232"/>
                    <a:pt x="555" y="232"/>
                  </a:cubicBezTo>
                  <a:cubicBezTo>
                    <a:pt x="553" y="232"/>
                    <a:pt x="551" y="232"/>
                    <a:pt x="548" y="232"/>
                  </a:cubicBezTo>
                  <a:cubicBezTo>
                    <a:pt x="548" y="232"/>
                    <a:pt x="546" y="232"/>
                    <a:pt x="545" y="232"/>
                  </a:cubicBezTo>
                  <a:cubicBezTo>
                    <a:pt x="540" y="232"/>
                    <a:pt x="540" y="232"/>
                    <a:pt x="540" y="232"/>
                  </a:cubicBezTo>
                  <a:cubicBezTo>
                    <a:pt x="539" y="232"/>
                    <a:pt x="539" y="232"/>
                    <a:pt x="538" y="232"/>
                  </a:cubicBezTo>
                  <a:cubicBezTo>
                    <a:pt x="538" y="232"/>
                    <a:pt x="537" y="232"/>
                    <a:pt x="537" y="233"/>
                  </a:cubicBezTo>
                  <a:cubicBezTo>
                    <a:pt x="537" y="233"/>
                    <a:pt x="538" y="234"/>
                    <a:pt x="539" y="234"/>
                  </a:cubicBezTo>
                  <a:cubicBezTo>
                    <a:pt x="541" y="234"/>
                    <a:pt x="542" y="235"/>
                    <a:pt x="543" y="236"/>
                  </a:cubicBezTo>
                  <a:cubicBezTo>
                    <a:pt x="545" y="237"/>
                    <a:pt x="545" y="238"/>
                    <a:pt x="545" y="240"/>
                  </a:cubicBezTo>
                  <a:cubicBezTo>
                    <a:pt x="545" y="242"/>
                    <a:pt x="544" y="247"/>
                    <a:pt x="541" y="253"/>
                  </a:cubicBezTo>
                  <a:cubicBezTo>
                    <a:pt x="532" y="273"/>
                    <a:pt x="532" y="273"/>
                    <a:pt x="532" y="273"/>
                  </a:cubicBezTo>
                  <a:cubicBezTo>
                    <a:pt x="532" y="273"/>
                    <a:pt x="531" y="274"/>
                    <a:pt x="531" y="274"/>
                  </a:cubicBezTo>
                  <a:cubicBezTo>
                    <a:pt x="531" y="274"/>
                    <a:pt x="531" y="273"/>
                    <a:pt x="530" y="272"/>
                  </a:cubicBezTo>
                  <a:cubicBezTo>
                    <a:pt x="522" y="251"/>
                    <a:pt x="522" y="251"/>
                    <a:pt x="522" y="251"/>
                  </a:cubicBezTo>
                  <a:cubicBezTo>
                    <a:pt x="519" y="244"/>
                    <a:pt x="517" y="240"/>
                    <a:pt x="517" y="237"/>
                  </a:cubicBezTo>
                  <a:cubicBezTo>
                    <a:pt x="517" y="237"/>
                    <a:pt x="517" y="237"/>
                    <a:pt x="517" y="237"/>
                  </a:cubicBezTo>
                  <a:close/>
                  <a:moveTo>
                    <a:pt x="583" y="240"/>
                  </a:moveTo>
                  <a:cubicBezTo>
                    <a:pt x="583" y="238"/>
                    <a:pt x="583" y="236"/>
                    <a:pt x="583" y="236"/>
                  </a:cubicBezTo>
                  <a:cubicBezTo>
                    <a:pt x="584" y="235"/>
                    <a:pt x="585" y="234"/>
                    <a:pt x="587" y="234"/>
                  </a:cubicBezTo>
                  <a:cubicBezTo>
                    <a:pt x="587" y="234"/>
                    <a:pt x="588" y="234"/>
                    <a:pt x="588" y="234"/>
                  </a:cubicBezTo>
                  <a:cubicBezTo>
                    <a:pt x="588" y="234"/>
                    <a:pt x="588" y="233"/>
                    <a:pt x="588" y="233"/>
                  </a:cubicBezTo>
                  <a:cubicBezTo>
                    <a:pt x="588" y="232"/>
                    <a:pt x="588" y="232"/>
                    <a:pt x="587" y="232"/>
                  </a:cubicBezTo>
                  <a:cubicBezTo>
                    <a:pt x="585" y="232"/>
                    <a:pt x="583" y="232"/>
                    <a:pt x="581" y="232"/>
                  </a:cubicBezTo>
                  <a:cubicBezTo>
                    <a:pt x="578" y="232"/>
                    <a:pt x="578" y="232"/>
                    <a:pt x="578" y="232"/>
                  </a:cubicBezTo>
                  <a:cubicBezTo>
                    <a:pt x="576" y="233"/>
                    <a:pt x="574" y="233"/>
                    <a:pt x="572" y="233"/>
                  </a:cubicBezTo>
                  <a:cubicBezTo>
                    <a:pt x="570" y="233"/>
                    <a:pt x="569" y="232"/>
                    <a:pt x="568" y="232"/>
                  </a:cubicBezTo>
                  <a:cubicBezTo>
                    <a:pt x="567" y="232"/>
                    <a:pt x="566" y="232"/>
                    <a:pt x="566" y="232"/>
                  </a:cubicBezTo>
                  <a:cubicBezTo>
                    <a:pt x="565" y="232"/>
                    <a:pt x="565" y="232"/>
                    <a:pt x="565" y="233"/>
                  </a:cubicBezTo>
                  <a:cubicBezTo>
                    <a:pt x="565" y="234"/>
                    <a:pt x="565" y="234"/>
                    <a:pt x="565" y="234"/>
                  </a:cubicBezTo>
                  <a:cubicBezTo>
                    <a:pt x="566" y="234"/>
                    <a:pt x="567" y="234"/>
                    <a:pt x="568" y="235"/>
                  </a:cubicBezTo>
                  <a:cubicBezTo>
                    <a:pt x="570" y="235"/>
                    <a:pt x="572" y="236"/>
                    <a:pt x="572" y="237"/>
                  </a:cubicBezTo>
                  <a:cubicBezTo>
                    <a:pt x="573" y="238"/>
                    <a:pt x="574" y="239"/>
                    <a:pt x="574" y="242"/>
                  </a:cubicBezTo>
                  <a:cubicBezTo>
                    <a:pt x="574" y="273"/>
                    <a:pt x="574" y="273"/>
                    <a:pt x="574" y="273"/>
                  </a:cubicBezTo>
                  <a:cubicBezTo>
                    <a:pt x="574" y="276"/>
                    <a:pt x="574" y="276"/>
                    <a:pt x="574" y="276"/>
                  </a:cubicBezTo>
                  <a:cubicBezTo>
                    <a:pt x="574" y="278"/>
                    <a:pt x="573" y="280"/>
                    <a:pt x="573" y="281"/>
                  </a:cubicBezTo>
                  <a:cubicBezTo>
                    <a:pt x="572" y="282"/>
                    <a:pt x="571" y="283"/>
                    <a:pt x="569" y="283"/>
                  </a:cubicBezTo>
                  <a:cubicBezTo>
                    <a:pt x="568" y="284"/>
                    <a:pt x="568" y="284"/>
                    <a:pt x="568" y="284"/>
                  </a:cubicBezTo>
                  <a:cubicBezTo>
                    <a:pt x="568" y="284"/>
                    <a:pt x="568" y="284"/>
                    <a:pt x="568" y="284"/>
                  </a:cubicBezTo>
                  <a:cubicBezTo>
                    <a:pt x="568" y="285"/>
                    <a:pt x="568" y="285"/>
                    <a:pt x="569" y="285"/>
                  </a:cubicBezTo>
                  <a:cubicBezTo>
                    <a:pt x="570" y="285"/>
                    <a:pt x="571" y="285"/>
                    <a:pt x="572" y="285"/>
                  </a:cubicBezTo>
                  <a:cubicBezTo>
                    <a:pt x="573" y="285"/>
                    <a:pt x="575" y="284"/>
                    <a:pt x="578" y="284"/>
                  </a:cubicBezTo>
                  <a:cubicBezTo>
                    <a:pt x="580" y="284"/>
                    <a:pt x="583" y="285"/>
                    <a:pt x="586" y="285"/>
                  </a:cubicBezTo>
                  <a:cubicBezTo>
                    <a:pt x="587" y="285"/>
                    <a:pt x="588" y="285"/>
                    <a:pt x="589" y="285"/>
                  </a:cubicBezTo>
                  <a:cubicBezTo>
                    <a:pt x="591" y="285"/>
                    <a:pt x="592" y="285"/>
                    <a:pt x="592" y="284"/>
                  </a:cubicBezTo>
                  <a:cubicBezTo>
                    <a:pt x="592" y="283"/>
                    <a:pt x="591" y="283"/>
                    <a:pt x="590" y="283"/>
                  </a:cubicBezTo>
                  <a:cubicBezTo>
                    <a:pt x="588" y="283"/>
                    <a:pt x="586" y="282"/>
                    <a:pt x="585" y="281"/>
                  </a:cubicBezTo>
                  <a:cubicBezTo>
                    <a:pt x="584" y="280"/>
                    <a:pt x="583" y="279"/>
                    <a:pt x="583" y="277"/>
                  </a:cubicBezTo>
                  <a:cubicBezTo>
                    <a:pt x="583" y="273"/>
                    <a:pt x="583" y="273"/>
                    <a:pt x="583" y="273"/>
                  </a:cubicBezTo>
                  <a:cubicBezTo>
                    <a:pt x="583" y="240"/>
                    <a:pt x="583" y="240"/>
                    <a:pt x="583" y="240"/>
                  </a:cubicBezTo>
                  <a:close/>
                  <a:moveTo>
                    <a:pt x="616" y="239"/>
                  </a:moveTo>
                  <a:cubicBezTo>
                    <a:pt x="616" y="236"/>
                    <a:pt x="618" y="234"/>
                    <a:pt x="620" y="234"/>
                  </a:cubicBezTo>
                  <a:cubicBezTo>
                    <a:pt x="621" y="234"/>
                    <a:pt x="622" y="234"/>
                    <a:pt x="622" y="233"/>
                  </a:cubicBezTo>
                  <a:cubicBezTo>
                    <a:pt x="622" y="232"/>
                    <a:pt x="621" y="232"/>
                    <a:pt x="620" y="232"/>
                  </a:cubicBezTo>
                  <a:cubicBezTo>
                    <a:pt x="618" y="232"/>
                    <a:pt x="616" y="232"/>
                    <a:pt x="614" y="232"/>
                  </a:cubicBezTo>
                  <a:cubicBezTo>
                    <a:pt x="611" y="232"/>
                    <a:pt x="609" y="233"/>
                    <a:pt x="608" y="233"/>
                  </a:cubicBezTo>
                  <a:cubicBezTo>
                    <a:pt x="607" y="233"/>
                    <a:pt x="606" y="233"/>
                    <a:pt x="604" y="232"/>
                  </a:cubicBezTo>
                  <a:cubicBezTo>
                    <a:pt x="602" y="232"/>
                    <a:pt x="602" y="232"/>
                    <a:pt x="602" y="232"/>
                  </a:cubicBezTo>
                  <a:cubicBezTo>
                    <a:pt x="602" y="232"/>
                    <a:pt x="601" y="232"/>
                    <a:pt x="601" y="232"/>
                  </a:cubicBezTo>
                  <a:cubicBezTo>
                    <a:pt x="600" y="232"/>
                    <a:pt x="600" y="232"/>
                    <a:pt x="600" y="232"/>
                  </a:cubicBezTo>
                  <a:cubicBezTo>
                    <a:pt x="599" y="232"/>
                    <a:pt x="599" y="232"/>
                    <a:pt x="599" y="233"/>
                  </a:cubicBezTo>
                  <a:cubicBezTo>
                    <a:pt x="599" y="234"/>
                    <a:pt x="599" y="234"/>
                    <a:pt x="600" y="234"/>
                  </a:cubicBezTo>
                  <a:cubicBezTo>
                    <a:pt x="602" y="235"/>
                    <a:pt x="602" y="235"/>
                    <a:pt x="602" y="235"/>
                  </a:cubicBezTo>
                  <a:cubicBezTo>
                    <a:pt x="606" y="235"/>
                    <a:pt x="608" y="238"/>
                    <a:pt x="608" y="242"/>
                  </a:cubicBezTo>
                  <a:cubicBezTo>
                    <a:pt x="608" y="274"/>
                    <a:pt x="608" y="274"/>
                    <a:pt x="608" y="274"/>
                  </a:cubicBezTo>
                  <a:cubicBezTo>
                    <a:pt x="608" y="277"/>
                    <a:pt x="607" y="279"/>
                    <a:pt x="607" y="280"/>
                  </a:cubicBezTo>
                  <a:cubicBezTo>
                    <a:pt x="606" y="282"/>
                    <a:pt x="605" y="283"/>
                    <a:pt x="603" y="283"/>
                  </a:cubicBezTo>
                  <a:cubicBezTo>
                    <a:pt x="603" y="283"/>
                    <a:pt x="602" y="284"/>
                    <a:pt x="602" y="284"/>
                  </a:cubicBezTo>
                  <a:cubicBezTo>
                    <a:pt x="602" y="285"/>
                    <a:pt x="603" y="285"/>
                    <a:pt x="603" y="285"/>
                  </a:cubicBezTo>
                  <a:cubicBezTo>
                    <a:pt x="604" y="285"/>
                    <a:pt x="604" y="285"/>
                    <a:pt x="605" y="285"/>
                  </a:cubicBezTo>
                  <a:cubicBezTo>
                    <a:pt x="609" y="285"/>
                    <a:pt x="612" y="284"/>
                    <a:pt x="615" y="284"/>
                  </a:cubicBezTo>
                  <a:cubicBezTo>
                    <a:pt x="617" y="284"/>
                    <a:pt x="619" y="284"/>
                    <a:pt x="620" y="285"/>
                  </a:cubicBezTo>
                  <a:cubicBezTo>
                    <a:pt x="624" y="285"/>
                    <a:pt x="624" y="285"/>
                    <a:pt x="624" y="285"/>
                  </a:cubicBezTo>
                  <a:cubicBezTo>
                    <a:pt x="627" y="285"/>
                    <a:pt x="628" y="285"/>
                    <a:pt x="629" y="285"/>
                  </a:cubicBezTo>
                  <a:cubicBezTo>
                    <a:pt x="631" y="285"/>
                    <a:pt x="632" y="285"/>
                    <a:pt x="633" y="285"/>
                  </a:cubicBezTo>
                  <a:cubicBezTo>
                    <a:pt x="636" y="285"/>
                    <a:pt x="638" y="284"/>
                    <a:pt x="640" y="282"/>
                  </a:cubicBezTo>
                  <a:cubicBezTo>
                    <a:pt x="642" y="279"/>
                    <a:pt x="643" y="276"/>
                    <a:pt x="643" y="273"/>
                  </a:cubicBezTo>
                  <a:cubicBezTo>
                    <a:pt x="643" y="272"/>
                    <a:pt x="643" y="271"/>
                    <a:pt x="643" y="271"/>
                  </a:cubicBezTo>
                  <a:cubicBezTo>
                    <a:pt x="642" y="271"/>
                    <a:pt x="642" y="272"/>
                    <a:pt x="641" y="274"/>
                  </a:cubicBezTo>
                  <a:cubicBezTo>
                    <a:pt x="637" y="279"/>
                    <a:pt x="631" y="281"/>
                    <a:pt x="622" y="281"/>
                  </a:cubicBezTo>
                  <a:cubicBezTo>
                    <a:pt x="620" y="281"/>
                    <a:pt x="619" y="281"/>
                    <a:pt x="618" y="281"/>
                  </a:cubicBezTo>
                  <a:cubicBezTo>
                    <a:pt x="617" y="280"/>
                    <a:pt x="616" y="278"/>
                    <a:pt x="616" y="273"/>
                  </a:cubicBezTo>
                  <a:cubicBezTo>
                    <a:pt x="616" y="239"/>
                    <a:pt x="616" y="239"/>
                    <a:pt x="616" y="239"/>
                  </a:cubicBezTo>
                  <a:close/>
                  <a:moveTo>
                    <a:pt x="666" y="239"/>
                  </a:moveTo>
                  <a:cubicBezTo>
                    <a:pt x="666" y="236"/>
                    <a:pt x="667" y="234"/>
                    <a:pt x="670" y="234"/>
                  </a:cubicBezTo>
                  <a:cubicBezTo>
                    <a:pt x="671" y="234"/>
                    <a:pt x="671" y="234"/>
                    <a:pt x="671" y="233"/>
                  </a:cubicBezTo>
                  <a:cubicBezTo>
                    <a:pt x="671" y="232"/>
                    <a:pt x="671" y="232"/>
                    <a:pt x="669" y="232"/>
                  </a:cubicBezTo>
                  <a:cubicBezTo>
                    <a:pt x="667" y="232"/>
                    <a:pt x="665" y="232"/>
                    <a:pt x="663" y="232"/>
                  </a:cubicBezTo>
                  <a:cubicBezTo>
                    <a:pt x="660" y="232"/>
                    <a:pt x="658" y="233"/>
                    <a:pt x="657" y="233"/>
                  </a:cubicBezTo>
                  <a:cubicBezTo>
                    <a:pt x="656" y="233"/>
                    <a:pt x="655" y="233"/>
                    <a:pt x="653" y="232"/>
                  </a:cubicBezTo>
                  <a:cubicBezTo>
                    <a:pt x="652" y="232"/>
                    <a:pt x="652" y="232"/>
                    <a:pt x="652" y="232"/>
                  </a:cubicBezTo>
                  <a:cubicBezTo>
                    <a:pt x="651" y="232"/>
                    <a:pt x="651" y="232"/>
                    <a:pt x="650" y="232"/>
                  </a:cubicBezTo>
                  <a:cubicBezTo>
                    <a:pt x="650" y="232"/>
                    <a:pt x="649" y="232"/>
                    <a:pt x="649" y="232"/>
                  </a:cubicBezTo>
                  <a:cubicBezTo>
                    <a:pt x="648" y="232"/>
                    <a:pt x="648" y="232"/>
                    <a:pt x="648" y="233"/>
                  </a:cubicBezTo>
                  <a:cubicBezTo>
                    <a:pt x="648" y="234"/>
                    <a:pt x="649" y="234"/>
                    <a:pt x="649" y="234"/>
                  </a:cubicBezTo>
                  <a:cubicBezTo>
                    <a:pt x="652" y="235"/>
                    <a:pt x="652" y="235"/>
                    <a:pt x="652" y="235"/>
                  </a:cubicBezTo>
                  <a:cubicBezTo>
                    <a:pt x="655" y="235"/>
                    <a:pt x="657" y="238"/>
                    <a:pt x="657" y="242"/>
                  </a:cubicBezTo>
                  <a:cubicBezTo>
                    <a:pt x="657" y="274"/>
                    <a:pt x="657" y="274"/>
                    <a:pt x="657" y="274"/>
                  </a:cubicBezTo>
                  <a:cubicBezTo>
                    <a:pt x="657" y="277"/>
                    <a:pt x="657" y="279"/>
                    <a:pt x="656" y="280"/>
                  </a:cubicBezTo>
                  <a:cubicBezTo>
                    <a:pt x="655" y="282"/>
                    <a:pt x="654" y="283"/>
                    <a:pt x="653" y="283"/>
                  </a:cubicBezTo>
                  <a:cubicBezTo>
                    <a:pt x="652" y="283"/>
                    <a:pt x="652" y="284"/>
                    <a:pt x="652" y="284"/>
                  </a:cubicBezTo>
                  <a:cubicBezTo>
                    <a:pt x="652" y="285"/>
                    <a:pt x="652" y="285"/>
                    <a:pt x="653" y="285"/>
                  </a:cubicBezTo>
                  <a:cubicBezTo>
                    <a:pt x="653" y="285"/>
                    <a:pt x="654" y="285"/>
                    <a:pt x="655" y="285"/>
                  </a:cubicBezTo>
                  <a:cubicBezTo>
                    <a:pt x="658" y="285"/>
                    <a:pt x="662" y="284"/>
                    <a:pt x="664" y="284"/>
                  </a:cubicBezTo>
                  <a:cubicBezTo>
                    <a:pt x="666" y="284"/>
                    <a:pt x="668" y="284"/>
                    <a:pt x="669" y="285"/>
                  </a:cubicBezTo>
                  <a:cubicBezTo>
                    <a:pt x="674" y="285"/>
                    <a:pt x="674" y="285"/>
                    <a:pt x="674" y="285"/>
                  </a:cubicBezTo>
                  <a:cubicBezTo>
                    <a:pt x="676" y="285"/>
                    <a:pt x="678" y="285"/>
                    <a:pt x="678" y="285"/>
                  </a:cubicBezTo>
                  <a:cubicBezTo>
                    <a:pt x="680" y="285"/>
                    <a:pt x="681" y="285"/>
                    <a:pt x="682" y="285"/>
                  </a:cubicBezTo>
                  <a:cubicBezTo>
                    <a:pt x="685" y="285"/>
                    <a:pt x="688" y="284"/>
                    <a:pt x="690" y="282"/>
                  </a:cubicBezTo>
                  <a:cubicBezTo>
                    <a:pt x="692" y="279"/>
                    <a:pt x="693" y="276"/>
                    <a:pt x="693" y="273"/>
                  </a:cubicBezTo>
                  <a:cubicBezTo>
                    <a:pt x="693" y="272"/>
                    <a:pt x="693" y="271"/>
                    <a:pt x="692" y="271"/>
                  </a:cubicBezTo>
                  <a:cubicBezTo>
                    <a:pt x="692" y="271"/>
                    <a:pt x="691" y="272"/>
                    <a:pt x="690" y="274"/>
                  </a:cubicBezTo>
                  <a:cubicBezTo>
                    <a:pt x="686" y="279"/>
                    <a:pt x="680" y="281"/>
                    <a:pt x="671" y="281"/>
                  </a:cubicBezTo>
                  <a:cubicBezTo>
                    <a:pt x="669" y="281"/>
                    <a:pt x="668" y="281"/>
                    <a:pt x="668" y="281"/>
                  </a:cubicBezTo>
                  <a:cubicBezTo>
                    <a:pt x="666" y="280"/>
                    <a:pt x="666" y="278"/>
                    <a:pt x="666" y="273"/>
                  </a:cubicBezTo>
                  <a:cubicBezTo>
                    <a:pt x="666" y="239"/>
                    <a:pt x="666" y="239"/>
                    <a:pt x="666" y="239"/>
                  </a:cubicBezTo>
                  <a:close/>
                  <a:moveTo>
                    <a:pt x="715" y="239"/>
                  </a:moveTo>
                  <a:cubicBezTo>
                    <a:pt x="715" y="237"/>
                    <a:pt x="716" y="236"/>
                    <a:pt x="717" y="235"/>
                  </a:cubicBezTo>
                  <a:cubicBezTo>
                    <a:pt x="720" y="235"/>
                    <a:pt x="720" y="235"/>
                    <a:pt x="720" y="235"/>
                  </a:cubicBezTo>
                  <a:cubicBezTo>
                    <a:pt x="725" y="235"/>
                    <a:pt x="725" y="235"/>
                    <a:pt x="725" y="235"/>
                  </a:cubicBezTo>
                  <a:cubicBezTo>
                    <a:pt x="729" y="235"/>
                    <a:pt x="732" y="236"/>
                    <a:pt x="734" y="237"/>
                  </a:cubicBezTo>
                  <a:cubicBezTo>
                    <a:pt x="735" y="238"/>
                    <a:pt x="736" y="240"/>
                    <a:pt x="736" y="242"/>
                  </a:cubicBezTo>
                  <a:cubicBezTo>
                    <a:pt x="736" y="244"/>
                    <a:pt x="737" y="244"/>
                    <a:pt x="737" y="244"/>
                  </a:cubicBezTo>
                  <a:cubicBezTo>
                    <a:pt x="738" y="244"/>
                    <a:pt x="739" y="243"/>
                    <a:pt x="739" y="241"/>
                  </a:cubicBezTo>
                  <a:cubicBezTo>
                    <a:pt x="739" y="240"/>
                    <a:pt x="739" y="239"/>
                    <a:pt x="738" y="236"/>
                  </a:cubicBezTo>
                  <a:cubicBezTo>
                    <a:pt x="738" y="235"/>
                    <a:pt x="738" y="234"/>
                    <a:pt x="738" y="233"/>
                  </a:cubicBezTo>
                  <a:cubicBezTo>
                    <a:pt x="738" y="232"/>
                    <a:pt x="738" y="232"/>
                    <a:pt x="737" y="232"/>
                  </a:cubicBezTo>
                  <a:cubicBezTo>
                    <a:pt x="737" y="232"/>
                    <a:pt x="737" y="232"/>
                    <a:pt x="736" y="232"/>
                  </a:cubicBezTo>
                  <a:cubicBezTo>
                    <a:pt x="735" y="232"/>
                    <a:pt x="729" y="232"/>
                    <a:pt x="721" y="232"/>
                  </a:cubicBezTo>
                  <a:cubicBezTo>
                    <a:pt x="706" y="232"/>
                    <a:pt x="706" y="232"/>
                    <a:pt x="706" y="232"/>
                  </a:cubicBezTo>
                  <a:cubicBezTo>
                    <a:pt x="702" y="232"/>
                    <a:pt x="702" y="232"/>
                    <a:pt x="702" y="232"/>
                  </a:cubicBezTo>
                  <a:cubicBezTo>
                    <a:pt x="701" y="232"/>
                    <a:pt x="701" y="232"/>
                    <a:pt x="700" y="232"/>
                  </a:cubicBezTo>
                  <a:cubicBezTo>
                    <a:pt x="700" y="232"/>
                    <a:pt x="699" y="232"/>
                    <a:pt x="699" y="232"/>
                  </a:cubicBezTo>
                  <a:cubicBezTo>
                    <a:pt x="698" y="232"/>
                    <a:pt x="698" y="232"/>
                    <a:pt x="698" y="233"/>
                  </a:cubicBezTo>
                  <a:cubicBezTo>
                    <a:pt x="698" y="233"/>
                    <a:pt x="698" y="234"/>
                    <a:pt x="699" y="234"/>
                  </a:cubicBezTo>
                  <a:cubicBezTo>
                    <a:pt x="702" y="234"/>
                    <a:pt x="704" y="235"/>
                    <a:pt x="705" y="236"/>
                  </a:cubicBezTo>
                  <a:cubicBezTo>
                    <a:pt x="706" y="237"/>
                    <a:pt x="706" y="239"/>
                    <a:pt x="706" y="242"/>
                  </a:cubicBezTo>
                  <a:cubicBezTo>
                    <a:pt x="706" y="273"/>
                    <a:pt x="706" y="273"/>
                    <a:pt x="706" y="273"/>
                  </a:cubicBezTo>
                  <a:cubicBezTo>
                    <a:pt x="706" y="275"/>
                    <a:pt x="706" y="277"/>
                    <a:pt x="706" y="278"/>
                  </a:cubicBezTo>
                  <a:cubicBezTo>
                    <a:pt x="706" y="280"/>
                    <a:pt x="705" y="281"/>
                    <a:pt x="705" y="282"/>
                  </a:cubicBezTo>
                  <a:cubicBezTo>
                    <a:pt x="704" y="282"/>
                    <a:pt x="703" y="283"/>
                    <a:pt x="702" y="283"/>
                  </a:cubicBezTo>
                  <a:cubicBezTo>
                    <a:pt x="701" y="284"/>
                    <a:pt x="701" y="284"/>
                    <a:pt x="701" y="284"/>
                  </a:cubicBezTo>
                  <a:cubicBezTo>
                    <a:pt x="701" y="285"/>
                    <a:pt x="701" y="285"/>
                    <a:pt x="702" y="285"/>
                  </a:cubicBezTo>
                  <a:cubicBezTo>
                    <a:pt x="702" y="285"/>
                    <a:pt x="703" y="285"/>
                    <a:pt x="704" y="285"/>
                  </a:cubicBezTo>
                  <a:cubicBezTo>
                    <a:pt x="708" y="285"/>
                    <a:pt x="711" y="285"/>
                    <a:pt x="713" y="285"/>
                  </a:cubicBezTo>
                  <a:cubicBezTo>
                    <a:pt x="715" y="285"/>
                    <a:pt x="718" y="285"/>
                    <a:pt x="719" y="285"/>
                  </a:cubicBezTo>
                  <a:cubicBezTo>
                    <a:pt x="724" y="285"/>
                    <a:pt x="724" y="285"/>
                    <a:pt x="724" y="285"/>
                  </a:cubicBezTo>
                  <a:cubicBezTo>
                    <a:pt x="726" y="286"/>
                    <a:pt x="728" y="286"/>
                    <a:pt x="729" y="286"/>
                  </a:cubicBezTo>
                  <a:cubicBezTo>
                    <a:pt x="732" y="286"/>
                    <a:pt x="734" y="285"/>
                    <a:pt x="736" y="284"/>
                  </a:cubicBezTo>
                  <a:cubicBezTo>
                    <a:pt x="738" y="284"/>
                    <a:pt x="739" y="282"/>
                    <a:pt x="740" y="280"/>
                  </a:cubicBezTo>
                  <a:cubicBezTo>
                    <a:pt x="742" y="278"/>
                    <a:pt x="742" y="275"/>
                    <a:pt x="742" y="273"/>
                  </a:cubicBezTo>
                  <a:cubicBezTo>
                    <a:pt x="742" y="272"/>
                    <a:pt x="742" y="272"/>
                    <a:pt x="742" y="272"/>
                  </a:cubicBezTo>
                  <a:cubicBezTo>
                    <a:pt x="742" y="272"/>
                    <a:pt x="742" y="272"/>
                    <a:pt x="741" y="272"/>
                  </a:cubicBezTo>
                  <a:cubicBezTo>
                    <a:pt x="741" y="272"/>
                    <a:pt x="741" y="272"/>
                    <a:pt x="741" y="272"/>
                  </a:cubicBezTo>
                  <a:cubicBezTo>
                    <a:pt x="738" y="279"/>
                    <a:pt x="731" y="282"/>
                    <a:pt x="720" y="282"/>
                  </a:cubicBezTo>
                  <a:cubicBezTo>
                    <a:pt x="719" y="282"/>
                    <a:pt x="718" y="282"/>
                    <a:pt x="718" y="281"/>
                  </a:cubicBezTo>
                  <a:cubicBezTo>
                    <a:pt x="717" y="281"/>
                    <a:pt x="716" y="280"/>
                    <a:pt x="716" y="279"/>
                  </a:cubicBezTo>
                  <a:cubicBezTo>
                    <a:pt x="715" y="277"/>
                    <a:pt x="715" y="275"/>
                    <a:pt x="715" y="271"/>
                  </a:cubicBezTo>
                  <a:cubicBezTo>
                    <a:pt x="715" y="267"/>
                    <a:pt x="715" y="267"/>
                    <a:pt x="715" y="267"/>
                  </a:cubicBezTo>
                  <a:cubicBezTo>
                    <a:pt x="715" y="265"/>
                    <a:pt x="715" y="263"/>
                    <a:pt x="715" y="261"/>
                  </a:cubicBezTo>
                  <a:cubicBezTo>
                    <a:pt x="716" y="260"/>
                    <a:pt x="716" y="259"/>
                    <a:pt x="716" y="259"/>
                  </a:cubicBezTo>
                  <a:cubicBezTo>
                    <a:pt x="717" y="259"/>
                    <a:pt x="718" y="258"/>
                    <a:pt x="719" y="258"/>
                  </a:cubicBezTo>
                  <a:cubicBezTo>
                    <a:pt x="721" y="258"/>
                    <a:pt x="721" y="258"/>
                    <a:pt x="721" y="258"/>
                  </a:cubicBezTo>
                  <a:cubicBezTo>
                    <a:pt x="724" y="258"/>
                    <a:pt x="726" y="259"/>
                    <a:pt x="727" y="259"/>
                  </a:cubicBezTo>
                  <a:cubicBezTo>
                    <a:pt x="728" y="259"/>
                    <a:pt x="729" y="259"/>
                    <a:pt x="729" y="260"/>
                  </a:cubicBezTo>
                  <a:cubicBezTo>
                    <a:pt x="731" y="261"/>
                    <a:pt x="731" y="263"/>
                    <a:pt x="732" y="265"/>
                  </a:cubicBezTo>
                  <a:cubicBezTo>
                    <a:pt x="732" y="266"/>
                    <a:pt x="732" y="266"/>
                    <a:pt x="733" y="266"/>
                  </a:cubicBezTo>
                  <a:cubicBezTo>
                    <a:pt x="733" y="266"/>
                    <a:pt x="733" y="266"/>
                    <a:pt x="734" y="266"/>
                  </a:cubicBezTo>
                  <a:cubicBezTo>
                    <a:pt x="734" y="266"/>
                    <a:pt x="734" y="266"/>
                    <a:pt x="734" y="265"/>
                  </a:cubicBezTo>
                  <a:cubicBezTo>
                    <a:pt x="734" y="263"/>
                    <a:pt x="734" y="263"/>
                    <a:pt x="734" y="263"/>
                  </a:cubicBezTo>
                  <a:cubicBezTo>
                    <a:pt x="734" y="262"/>
                    <a:pt x="734" y="260"/>
                    <a:pt x="733" y="258"/>
                  </a:cubicBezTo>
                  <a:cubicBezTo>
                    <a:pt x="733" y="255"/>
                    <a:pt x="733" y="253"/>
                    <a:pt x="733" y="252"/>
                  </a:cubicBezTo>
                  <a:cubicBezTo>
                    <a:pt x="733" y="252"/>
                    <a:pt x="733" y="251"/>
                    <a:pt x="733" y="251"/>
                  </a:cubicBezTo>
                  <a:cubicBezTo>
                    <a:pt x="733" y="250"/>
                    <a:pt x="733" y="249"/>
                    <a:pt x="733" y="249"/>
                  </a:cubicBezTo>
                  <a:cubicBezTo>
                    <a:pt x="733" y="248"/>
                    <a:pt x="733" y="248"/>
                    <a:pt x="732" y="248"/>
                  </a:cubicBezTo>
                  <a:cubicBezTo>
                    <a:pt x="732" y="248"/>
                    <a:pt x="731" y="248"/>
                    <a:pt x="731" y="249"/>
                  </a:cubicBezTo>
                  <a:cubicBezTo>
                    <a:pt x="730" y="251"/>
                    <a:pt x="730" y="251"/>
                    <a:pt x="730" y="251"/>
                  </a:cubicBezTo>
                  <a:cubicBezTo>
                    <a:pt x="729" y="253"/>
                    <a:pt x="727" y="255"/>
                    <a:pt x="724" y="255"/>
                  </a:cubicBezTo>
                  <a:cubicBezTo>
                    <a:pt x="721" y="255"/>
                    <a:pt x="721" y="255"/>
                    <a:pt x="721" y="255"/>
                  </a:cubicBezTo>
                  <a:cubicBezTo>
                    <a:pt x="719" y="255"/>
                    <a:pt x="719" y="255"/>
                    <a:pt x="719" y="255"/>
                  </a:cubicBezTo>
                  <a:cubicBezTo>
                    <a:pt x="718" y="255"/>
                    <a:pt x="718" y="255"/>
                    <a:pt x="718" y="255"/>
                  </a:cubicBezTo>
                  <a:cubicBezTo>
                    <a:pt x="717" y="255"/>
                    <a:pt x="716" y="255"/>
                    <a:pt x="716" y="254"/>
                  </a:cubicBezTo>
                  <a:cubicBezTo>
                    <a:pt x="715" y="253"/>
                    <a:pt x="715" y="252"/>
                    <a:pt x="715" y="249"/>
                  </a:cubicBezTo>
                  <a:cubicBezTo>
                    <a:pt x="715" y="241"/>
                    <a:pt x="715" y="241"/>
                    <a:pt x="715" y="241"/>
                  </a:cubicBezTo>
                  <a:cubicBezTo>
                    <a:pt x="715" y="239"/>
                    <a:pt x="715" y="239"/>
                    <a:pt x="715"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Power T block">
              <a:extLst>
                <a:ext uri="{FF2B5EF4-FFF2-40B4-BE49-F238E27FC236}">
                  <a16:creationId xmlns:a16="http://schemas.microsoft.com/office/drawing/2014/main" id="{6BB950C5-BD5D-4FAB-98D6-ABA549E8D44A}"/>
                </a:ext>
              </a:extLst>
            </p:cNvPr>
            <p:cNvSpPr>
              <a:spLocks noEditPoints="1"/>
            </p:cNvSpPr>
            <p:nvPr userDrawn="1"/>
          </p:nvSpPr>
          <p:spPr bwMode="auto">
            <a:xfrm>
              <a:off x="3111" y="-4852"/>
              <a:ext cx="5020" cy="5066"/>
            </a:xfrm>
            <a:custGeom>
              <a:avLst/>
              <a:gdLst>
                <a:gd name="T0" fmla="*/ 0 w 285"/>
                <a:gd name="T1" fmla="*/ 0 h 285"/>
                <a:gd name="T2" fmla="*/ 0 w 285"/>
                <a:gd name="T3" fmla="*/ 285 h 285"/>
                <a:gd name="T4" fmla="*/ 285 w 285"/>
                <a:gd name="T5" fmla="*/ 285 h 285"/>
                <a:gd name="T6" fmla="*/ 285 w 285"/>
                <a:gd name="T7" fmla="*/ 0 h 285"/>
                <a:gd name="T8" fmla="*/ 0 w 285"/>
                <a:gd name="T9" fmla="*/ 0 h 285"/>
                <a:gd name="T10" fmla="*/ 249 w 285"/>
                <a:gd name="T11" fmla="*/ 108 h 285"/>
                <a:gd name="T12" fmla="*/ 222 w 285"/>
                <a:gd name="T13" fmla="*/ 108 h 285"/>
                <a:gd name="T14" fmla="*/ 193 w 285"/>
                <a:gd name="T15" fmla="*/ 84 h 285"/>
                <a:gd name="T16" fmla="*/ 167 w 285"/>
                <a:gd name="T17" fmla="*/ 98 h 285"/>
                <a:gd name="T18" fmla="*/ 167 w 285"/>
                <a:gd name="T19" fmla="*/ 188 h 285"/>
                <a:gd name="T20" fmla="*/ 200 w 285"/>
                <a:gd name="T21" fmla="*/ 222 h 285"/>
                <a:gd name="T22" fmla="*/ 200 w 285"/>
                <a:gd name="T23" fmla="*/ 222 h 285"/>
                <a:gd name="T24" fmla="*/ 200 w 285"/>
                <a:gd name="T25" fmla="*/ 249 h 285"/>
                <a:gd name="T26" fmla="*/ 85 w 285"/>
                <a:gd name="T27" fmla="*/ 249 h 285"/>
                <a:gd name="T28" fmla="*/ 85 w 285"/>
                <a:gd name="T29" fmla="*/ 222 h 285"/>
                <a:gd name="T30" fmla="*/ 85 w 285"/>
                <a:gd name="T31" fmla="*/ 222 h 285"/>
                <a:gd name="T32" fmla="*/ 119 w 285"/>
                <a:gd name="T33" fmla="*/ 188 h 285"/>
                <a:gd name="T34" fmla="*/ 119 w 285"/>
                <a:gd name="T35" fmla="*/ 98 h 285"/>
                <a:gd name="T36" fmla="*/ 92 w 285"/>
                <a:gd name="T37" fmla="*/ 84 h 285"/>
                <a:gd name="T38" fmla="*/ 63 w 285"/>
                <a:gd name="T39" fmla="*/ 108 h 285"/>
                <a:gd name="T40" fmla="*/ 36 w 285"/>
                <a:gd name="T41" fmla="*/ 108 h 285"/>
                <a:gd name="T42" fmla="*/ 36 w 285"/>
                <a:gd name="T43" fmla="*/ 36 h 285"/>
                <a:gd name="T44" fmla="*/ 249 w 285"/>
                <a:gd name="T45" fmla="*/ 36 h 285"/>
                <a:gd name="T46" fmla="*/ 249 w 285"/>
                <a:gd name="T47" fmla="*/ 10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85">
                  <a:moveTo>
                    <a:pt x="0" y="0"/>
                  </a:moveTo>
                  <a:cubicBezTo>
                    <a:pt x="0" y="285"/>
                    <a:pt x="0" y="285"/>
                    <a:pt x="0" y="285"/>
                  </a:cubicBezTo>
                  <a:cubicBezTo>
                    <a:pt x="285" y="285"/>
                    <a:pt x="285" y="285"/>
                    <a:pt x="285" y="285"/>
                  </a:cubicBezTo>
                  <a:cubicBezTo>
                    <a:pt x="285" y="0"/>
                    <a:pt x="285" y="0"/>
                    <a:pt x="285" y="0"/>
                  </a:cubicBezTo>
                  <a:lnTo>
                    <a:pt x="0" y="0"/>
                  </a:lnTo>
                  <a:close/>
                  <a:moveTo>
                    <a:pt x="249" y="108"/>
                  </a:moveTo>
                  <a:cubicBezTo>
                    <a:pt x="222" y="108"/>
                    <a:pt x="222" y="108"/>
                    <a:pt x="222" y="108"/>
                  </a:cubicBezTo>
                  <a:cubicBezTo>
                    <a:pt x="222" y="95"/>
                    <a:pt x="209" y="84"/>
                    <a:pt x="193" y="84"/>
                  </a:cubicBezTo>
                  <a:cubicBezTo>
                    <a:pt x="181" y="84"/>
                    <a:pt x="171" y="90"/>
                    <a:pt x="167" y="98"/>
                  </a:cubicBezTo>
                  <a:cubicBezTo>
                    <a:pt x="167" y="188"/>
                    <a:pt x="167" y="188"/>
                    <a:pt x="167" y="188"/>
                  </a:cubicBezTo>
                  <a:cubicBezTo>
                    <a:pt x="167" y="207"/>
                    <a:pt x="181" y="222"/>
                    <a:pt x="200" y="222"/>
                  </a:cubicBezTo>
                  <a:cubicBezTo>
                    <a:pt x="200" y="222"/>
                    <a:pt x="200" y="222"/>
                    <a:pt x="200" y="222"/>
                  </a:cubicBezTo>
                  <a:cubicBezTo>
                    <a:pt x="200" y="249"/>
                    <a:pt x="200" y="249"/>
                    <a:pt x="200" y="249"/>
                  </a:cubicBezTo>
                  <a:cubicBezTo>
                    <a:pt x="85" y="249"/>
                    <a:pt x="85" y="249"/>
                    <a:pt x="85" y="249"/>
                  </a:cubicBezTo>
                  <a:cubicBezTo>
                    <a:pt x="85" y="222"/>
                    <a:pt x="85" y="222"/>
                    <a:pt x="85" y="222"/>
                  </a:cubicBezTo>
                  <a:cubicBezTo>
                    <a:pt x="85" y="222"/>
                    <a:pt x="85" y="222"/>
                    <a:pt x="85" y="222"/>
                  </a:cubicBezTo>
                  <a:cubicBezTo>
                    <a:pt x="104" y="222"/>
                    <a:pt x="119" y="207"/>
                    <a:pt x="119" y="188"/>
                  </a:cubicBezTo>
                  <a:cubicBezTo>
                    <a:pt x="119" y="98"/>
                    <a:pt x="119" y="98"/>
                    <a:pt x="119" y="98"/>
                  </a:cubicBezTo>
                  <a:cubicBezTo>
                    <a:pt x="114" y="90"/>
                    <a:pt x="104" y="84"/>
                    <a:pt x="92" y="84"/>
                  </a:cubicBezTo>
                  <a:cubicBezTo>
                    <a:pt x="76" y="84"/>
                    <a:pt x="63" y="95"/>
                    <a:pt x="63" y="108"/>
                  </a:cubicBezTo>
                  <a:cubicBezTo>
                    <a:pt x="36" y="108"/>
                    <a:pt x="36" y="108"/>
                    <a:pt x="36" y="108"/>
                  </a:cubicBezTo>
                  <a:cubicBezTo>
                    <a:pt x="36" y="36"/>
                    <a:pt x="36" y="36"/>
                    <a:pt x="36" y="36"/>
                  </a:cubicBezTo>
                  <a:cubicBezTo>
                    <a:pt x="249" y="36"/>
                    <a:pt x="249" y="36"/>
                    <a:pt x="249" y="36"/>
                  </a:cubicBezTo>
                  <a:lnTo>
                    <a:pt x="249" y="10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2982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dirty="0"/>
              <a:t>7/23/2025</a:t>
            </a: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3807645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 Reverse">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55799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DB634-B7FA-4145-8897-F16FACB80B66}"/>
              </a:ext>
            </a:extLst>
          </p:cNvPr>
          <p:cNvSpPr>
            <a:spLocks noGrp="1"/>
          </p:cNvSpPr>
          <p:nvPr>
            <p:ph type="body" idx="1"/>
          </p:nvPr>
        </p:nvSpPr>
        <p:spPr>
          <a:xfrm>
            <a:off x="457200" y="3348968"/>
            <a:ext cx="11277600" cy="131603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Title 17">
            <a:extLst>
              <a:ext uri="{FF2B5EF4-FFF2-40B4-BE49-F238E27FC236}">
                <a16:creationId xmlns:a16="http://schemas.microsoft.com/office/drawing/2014/main" id="{651026E5-5229-43FE-B896-A6FE4229AE91}"/>
              </a:ext>
            </a:extLst>
          </p:cNvPr>
          <p:cNvSpPr>
            <a:spLocks noGrp="1"/>
          </p:cNvSpPr>
          <p:nvPr>
            <p:ph type="title"/>
          </p:nvPr>
        </p:nvSpPr>
        <p:spPr>
          <a:xfrm>
            <a:off x="457200" y="2016299"/>
            <a:ext cx="11277600" cy="1123761"/>
          </a:xfrm>
        </p:spPr>
        <p:txBody>
          <a:bodyPr/>
          <a:lstStyle>
            <a:lvl1pPr algn="ctr">
              <a:defRPr/>
            </a:lvl1pPr>
          </a:lstStyle>
          <a:p>
            <a:r>
              <a:rPr lang="en-US"/>
              <a:t>Click to edit Master title style</a:t>
            </a:r>
          </a:p>
        </p:txBody>
      </p:sp>
      <p:sp>
        <p:nvSpPr>
          <p:cNvPr id="12" name="Date Placeholder 4">
            <a:extLst>
              <a:ext uri="{FF2B5EF4-FFF2-40B4-BE49-F238E27FC236}">
                <a16:creationId xmlns:a16="http://schemas.microsoft.com/office/drawing/2014/main" id="{4354F6BA-F1E5-4E6F-B39E-A87F9453D465}"/>
              </a:ext>
            </a:extLst>
          </p:cNvPr>
          <p:cNvSpPr>
            <a:spLocks noGrp="1"/>
          </p:cNvSpPr>
          <p:nvPr>
            <p:ph type="dt" sz="half" idx="1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81112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p:nvPr>
        </p:nvSpPr>
        <p:spPr/>
        <p:txBody>
          <a:bodyPr/>
          <a:lstStyle/>
          <a:p>
            <a:r>
              <a:rPr lang="en-US"/>
              <a:t>Click to edit Master title style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11277600" cy="4057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0FE08160-6E71-41C8-97E3-2765A27F8DDC}"/>
              </a:ext>
            </a:extLst>
          </p:cNvPr>
          <p:cNvSpPr>
            <a:spLocks noGrp="1"/>
          </p:cNvSpPr>
          <p:nvPr>
            <p:ph type="dt" sz="half" idx="10"/>
          </p:nvPr>
        </p:nvSpPr>
        <p:spPr>
          <a:xfrm>
            <a:off x="-1221327" y="6484845"/>
            <a:ext cx="431800" cy="365125"/>
          </a:xfrm>
        </p:spPr>
        <p:txBody>
          <a:bodyPr/>
          <a:lstStyle/>
          <a:p>
            <a:r>
              <a:rPr lang="en-US" dirty="0"/>
              <a:t>7/23/2025</a:t>
            </a:r>
          </a:p>
        </p:txBody>
      </p:sp>
      <p:sp>
        <p:nvSpPr>
          <p:cNvPr id="13" name="Footer Placeholder 5">
            <a:extLst>
              <a:ext uri="{FF2B5EF4-FFF2-40B4-BE49-F238E27FC236}">
                <a16:creationId xmlns:a16="http://schemas.microsoft.com/office/drawing/2014/main" id="{8625D9E3-65B8-4E4E-B741-1C6FE35266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4" name="Slide Number Placeholder 6">
            <a:extLst>
              <a:ext uri="{FF2B5EF4-FFF2-40B4-BE49-F238E27FC236}">
                <a16:creationId xmlns:a16="http://schemas.microsoft.com/office/drawing/2014/main" id="{CEB9AAF4-80D2-4CE7-9323-2E7967E4AD4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88563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457200" y="228601"/>
            <a:ext cx="5430253" cy="1123761"/>
          </a:xfrm>
        </p:spPr>
        <p:txBody>
          <a:bodyPr>
            <a:normAutofit/>
          </a:bodyPr>
          <a:lstStyle>
            <a:lvl1pPr>
              <a:defRPr sz="3600"/>
            </a:lvl1pPr>
          </a:lstStyle>
          <a:p>
            <a:r>
              <a:rPr lang="en-US"/>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457200"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6096000" y="-1"/>
            <a:ext cx="6096000" cy="6115552"/>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1A07FCD8-3BB1-4FF9-A3B5-7C203A60B039}"/>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305104F7-00AD-4F64-874E-304171A424F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C9B1989F-4896-4364-B631-428DE2B76A4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2809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L">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C7307B-043D-4B98-899E-9133B9F1219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1CC106-579D-4E1D-BB51-B1482A571F2C}"/>
              </a:ext>
            </a:extLst>
          </p:cNvPr>
          <p:cNvSpPr>
            <a:spLocks noGrp="1"/>
          </p:cNvSpPr>
          <p:nvPr>
            <p:ph type="title" hasCustomPrompt="1"/>
          </p:nvPr>
        </p:nvSpPr>
        <p:spPr>
          <a:xfrm>
            <a:off x="6304547" y="228601"/>
            <a:ext cx="5430253" cy="1123761"/>
          </a:xfrm>
        </p:spPr>
        <p:txBody>
          <a:bodyPr>
            <a:normAutofit/>
          </a:bodyPr>
          <a:lstStyle>
            <a:lvl1pPr>
              <a:defRPr sz="3600"/>
            </a:lvl1pPr>
          </a:lstStyle>
          <a:p>
            <a:r>
              <a:rPr lang="en-US"/>
              <a:t>Title</a:t>
            </a:r>
          </a:p>
        </p:txBody>
      </p:sp>
      <p:grpSp>
        <p:nvGrpSpPr>
          <p:cNvPr id="21" name="UTK Horiz_R">
            <a:extLst>
              <a:ext uri="{FF2B5EF4-FFF2-40B4-BE49-F238E27FC236}">
                <a16:creationId xmlns:a16="http://schemas.microsoft.com/office/drawing/2014/main" id="{2991031E-C7AE-4493-8C96-C3151DB3E1A2}"/>
              </a:ext>
            </a:extLst>
          </p:cNvPr>
          <p:cNvGrpSpPr>
            <a:grpSpLocks noChangeAspect="1"/>
          </p:cNvGrpSpPr>
          <p:nvPr userDrawn="1"/>
        </p:nvGrpSpPr>
        <p:grpSpPr bwMode="auto">
          <a:xfrm>
            <a:off x="10557955" y="6320597"/>
            <a:ext cx="1404165" cy="315023"/>
            <a:chOff x="0" y="1299"/>
            <a:chExt cx="7680" cy="1723"/>
          </a:xfrm>
        </p:grpSpPr>
        <p:sp>
          <p:nvSpPr>
            <p:cNvPr id="23" name="T fill" hidden="1">
              <a:extLst>
                <a:ext uri="{FF2B5EF4-FFF2-40B4-BE49-F238E27FC236}">
                  <a16:creationId xmlns:a16="http://schemas.microsoft.com/office/drawing/2014/main" id="{5E766D9E-C355-4F23-9497-1EE06D978A5C}"/>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C5877A75-DC2C-43D1-9483-770B0C260E0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15A6F2AE-744A-4D21-AD09-13F9F14CD3E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Content Placeholder 26">
            <a:extLst>
              <a:ext uri="{FF2B5EF4-FFF2-40B4-BE49-F238E27FC236}">
                <a16:creationId xmlns:a16="http://schemas.microsoft.com/office/drawing/2014/main" id="{FEE59F0B-09B7-492D-83C1-6FBDA0B8D1D2}"/>
              </a:ext>
            </a:extLst>
          </p:cNvPr>
          <p:cNvSpPr>
            <a:spLocks noGrp="1"/>
          </p:cNvSpPr>
          <p:nvPr>
            <p:ph sz="quarter" idx="13"/>
          </p:nvPr>
        </p:nvSpPr>
        <p:spPr>
          <a:xfrm>
            <a:off x="6304547" y="1825625"/>
            <a:ext cx="5430253"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CC121225-E67C-437E-834A-25CD1B32DE5C}"/>
              </a:ext>
            </a:extLst>
          </p:cNvPr>
          <p:cNvSpPr>
            <a:spLocks noGrp="1"/>
          </p:cNvSpPr>
          <p:nvPr>
            <p:ph type="pic" sz="quarter" idx="14"/>
          </p:nvPr>
        </p:nvSpPr>
        <p:spPr>
          <a:xfrm>
            <a:off x="0" y="0"/>
            <a:ext cx="6096000" cy="6111689"/>
          </a:xfrm>
          <a:solidFill>
            <a:srgbClr val="BFBFBF">
              <a:alpha val="49804"/>
            </a:srgbClr>
          </a:solidFill>
          <a:ln w="28575">
            <a:noFill/>
          </a:ln>
        </p:spPr>
        <p:txBody>
          <a:bodyPr vert="horz" lIns="0" tIns="0" rIns="0" bIns="0" rtlCol="0" anchor="ctr">
            <a:normAutofit/>
          </a:bodyPr>
          <a:lstStyle>
            <a:lvl1pPr marL="0" indent="0" algn="ctr">
              <a:buNone/>
              <a:defRPr lang="en-US"/>
            </a:lvl1pPr>
          </a:lstStyle>
          <a:p>
            <a:pPr marL="228600" lvl="0" indent="-228600" algn="ctr"/>
            <a:endParaRPr lang="en-US" dirty="0"/>
          </a:p>
        </p:txBody>
      </p:sp>
      <p:sp>
        <p:nvSpPr>
          <p:cNvPr id="13" name="Date Placeholder 4">
            <a:extLst>
              <a:ext uri="{FF2B5EF4-FFF2-40B4-BE49-F238E27FC236}">
                <a16:creationId xmlns:a16="http://schemas.microsoft.com/office/drawing/2014/main" id="{7D760A07-345B-40F2-B8C0-6C66BB4CAB21}"/>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17B40D33-171A-4D6F-AC92-C54E722F5A6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FAB2FE1A-CC7E-4520-92C6-384EC2F09BA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8826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E4DB656-2AD3-4B6D-B912-AA14E43934E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A2B702E1-95B6-4EC2-9232-1A178B938F60}"/>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9CEE6628-1386-4A0C-BAFF-931C89F3C09E}"/>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92B6B725-8893-4D4A-814B-E6809FB6FE85}"/>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EA4F30E0-A25B-4F95-AB11-7478B8BDBDF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Picture Placeholder 14">
            <a:extLst>
              <a:ext uri="{FF2B5EF4-FFF2-40B4-BE49-F238E27FC236}">
                <a16:creationId xmlns:a16="http://schemas.microsoft.com/office/drawing/2014/main" id="{9A9D0E8A-079C-469C-8EFD-E5B886491A2B}"/>
              </a:ext>
            </a:extLst>
          </p:cNvPr>
          <p:cNvSpPr>
            <a:spLocks noGrp="1"/>
          </p:cNvSpPr>
          <p:nvPr>
            <p:ph type="pic" sz="quarter" idx="13" hasCustomPrompt="1"/>
          </p:nvPr>
        </p:nvSpPr>
        <p:spPr>
          <a:xfrm>
            <a:off x="0" y="0"/>
            <a:ext cx="12192000" cy="6127750"/>
          </a:xfrm>
          <a:solidFill>
            <a:schemeClr val="bg1"/>
          </a:solidFill>
        </p:spPr>
        <p:txBody>
          <a:bodyPr anchor="ctr"/>
          <a:lstStyle>
            <a:lvl1pPr marL="0" indent="0" algn="ctr">
              <a:buNone/>
              <a:defRPr>
                <a:solidFill>
                  <a:srgbClr val="58595B"/>
                </a:solidFill>
              </a:defRPr>
            </a:lvl1pPr>
          </a:lstStyle>
          <a:p>
            <a:r>
              <a:rPr lang="en-US" dirty="0"/>
              <a:t>Click icon to add photo</a:t>
            </a:r>
          </a:p>
        </p:txBody>
      </p:sp>
      <p:sp>
        <p:nvSpPr>
          <p:cNvPr id="17" name="Date Placeholder 4">
            <a:extLst>
              <a:ext uri="{FF2B5EF4-FFF2-40B4-BE49-F238E27FC236}">
                <a16:creationId xmlns:a16="http://schemas.microsoft.com/office/drawing/2014/main" id="{7F062795-CA06-4DC5-8E36-E1CCB2360C9B}"/>
              </a:ext>
            </a:extLst>
          </p:cNvPr>
          <p:cNvSpPr>
            <a:spLocks noGrp="1"/>
          </p:cNvSpPr>
          <p:nvPr>
            <p:ph type="dt" sz="half" idx="10"/>
          </p:nvPr>
        </p:nvSpPr>
        <p:spPr>
          <a:xfrm>
            <a:off x="-1221327" y="6484845"/>
            <a:ext cx="431800" cy="365125"/>
          </a:xfrm>
        </p:spPr>
        <p:txBody>
          <a:bodyPr/>
          <a:lstStyle/>
          <a:p>
            <a:r>
              <a:rPr lang="en-US" dirty="0"/>
              <a:t>7/23/2025</a:t>
            </a:r>
          </a:p>
        </p:txBody>
      </p:sp>
      <p:sp>
        <p:nvSpPr>
          <p:cNvPr id="18" name="Footer Placeholder 5">
            <a:extLst>
              <a:ext uri="{FF2B5EF4-FFF2-40B4-BE49-F238E27FC236}">
                <a16:creationId xmlns:a16="http://schemas.microsoft.com/office/drawing/2014/main" id="{1561DC46-605C-45B1-B99A-70446236E1F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7B995BD6-CFF3-4E17-8ED0-5D87EFF6569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58502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20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6111689"/>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AF16959D-9AE7-4935-A4C3-FABF62F23011}"/>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2743C078-638D-46A7-9156-199899A36E9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2083A4D7-C72A-44AE-89CA-8687C3F05C3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085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3118440"/>
            <a:ext cx="4651708" cy="299325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 name="Date Placeholder 4">
            <a:extLst>
              <a:ext uri="{FF2B5EF4-FFF2-40B4-BE49-F238E27FC236}">
                <a16:creationId xmlns:a16="http://schemas.microsoft.com/office/drawing/2014/main" id="{6A660581-A64E-4983-8D6C-F96F89E7E491}"/>
              </a:ext>
            </a:extLst>
          </p:cNvPr>
          <p:cNvSpPr>
            <a:spLocks noGrp="1"/>
          </p:cNvSpPr>
          <p:nvPr>
            <p:ph type="dt" sz="half" idx="10"/>
          </p:nvPr>
        </p:nvSpPr>
        <p:spPr>
          <a:xfrm>
            <a:off x="-1221327" y="6484845"/>
            <a:ext cx="431800" cy="365125"/>
          </a:xfrm>
        </p:spPr>
        <p:txBody>
          <a:bodyPr/>
          <a:lstStyle/>
          <a:p>
            <a:r>
              <a:rPr lang="en-US" dirty="0"/>
              <a:t>7/23/2025</a:t>
            </a:r>
          </a:p>
        </p:txBody>
      </p:sp>
      <p:sp>
        <p:nvSpPr>
          <p:cNvPr id="19" name="Footer Placeholder 5">
            <a:extLst>
              <a:ext uri="{FF2B5EF4-FFF2-40B4-BE49-F238E27FC236}">
                <a16:creationId xmlns:a16="http://schemas.microsoft.com/office/drawing/2014/main" id="{F8F2701F-D63A-4BC7-B67D-E3D34B1141D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6">
            <a:extLst>
              <a:ext uri="{FF2B5EF4-FFF2-40B4-BE49-F238E27FC236}">
                <a16:creationId xmlns:a16="http://schemas.microsoft.com/office/drawing/2014/main" id="{D952F882-7811-40A1-A211-934FAF3650B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76681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3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53771"/>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1983403D-46E0-49C1-8379-5F44BC70C576}"/>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A8F40A6D-8084-4FCA-B313-F4BDA53F93E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AF78E67F-46D6-4034-ABF3-1AD6D8932CC1}"/>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83795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4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4651708"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0" y="4145288"/>
            <a:ext cx="4651709"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53770"/>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72050CB8-5B0E-42E7-AABF-5763E53CF459}"/>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7F0EFEA0-DAF3-47EC-9DE0-D606B4AAE08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1F61F12E-A586-40EC-8CF8-0BD1FC3F680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75254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dirty="0"/>
              <a:t>7/23/2025</a:t>
            </a:r>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17344083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5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4651708"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46EEE9D9-DFB0-4C9C-B0FF-9831F8150325}"/>
              </a:ext>
            </a:extLst>
          </p:cNvPr>
          <p:cNvSpPr>
            <a:spLocks noGrp="1"/>
          </p:cNvSpPr>
          <p:nvPr>
            <p:ph type="dt" sz="half" idx="10"/>
          </p:nvPr>
        </p:nvSpPr>
        <p:spPr>
          <a:xfrm>
            <a:off x="-1221327" y="6484845"/>
            <a:ext cx="431800" cy="365125"/>
          </a:xfrm>
        </p:spPr>
        <p:txBody>
          <a:bodyPr/>
          <a:lstStyle/>
          <a:p>
            <a:r>
              <a:rPr lang="en-US" dirty="0"/>
              <a:t>7/23/2025</a:t>
            </a:r>
          </a:p>
        </p:txBody>
      </p:sp>
      <p:sp>
        <p:nvSpPr>
          <p:cNvPr id="20" name="Footer Placeholder 5">
            <a:extLst>
              <a:ext uri="{FF2B5EF4-FFF2-40B4-BE49-F238E27FC236}">
                <a16:creationId xmlns:a16="http://schemas.microsoft.com/office/drawing/2014/main" id="{2C8441A0-3B15-4E6F-9AB7-67B5208F747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1751C83-81CC-4BF3-B02E-DF0434ACDD1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1594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6X_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57199"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7540292"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7540292"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7540292"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9928758" y="2072644"/>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9928758" y="0"/>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9928758" y="4145288"/>
            <a:ext cx="2263242" cy="1966402"/>
          </a:xfrm>
          <a:solidFill>
            <a:srgbClr val="BFBFBF">
              <a:alpha val="49804"/>
            </a:srgbClr>
          </a:solidFill>
          <a:ln w="28575">
            <a:noFill/>
          </a:ln>
        </p:spPr>
        <p:txBody>
          <a:bodyPr vert="horz" lIns="0" tIns="0" rIns="0" bIns="0" rtlCol="0" anchor="ctr">
            <a:normAutofit/>
          </a:bodyPr>
          <a:lstStyle>
            <a:lvl1pPr marL="0" indent="0" algn="ctr">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92794AFA-4542-4B40-852C-C0435B4E3C3C}"/>
              </a:ext>
            </a:extLst>
          </p:cNvPr>
          <p:cNvSpPr>
            <a:spLocks noGrp="1"/>
          </p:cNvSpPr>
          <p:nvPr>
            <p:ph type="dt" sz="half" idx="10"/>
          </p:nvPr>
        </p:nvSpPr>
        <p:spPr>
          <a:xfrm>
            <a:off x="-1221327" y="6484845"/>
            <a:ext cx="431800" cy="365125"/>
          </a:xfrm>
        </p:spPr>
        <p:txBody>
          <a:bodyPr/>
          <a:lstStyle/>
          <a:p>
            <a:r>
              <a:rPr lang="en-US" dirty="0"/>
              <a:t>7/23/2025</a:t>
            </a:r>
          </a:p>
        </p:txBody>
      </p:sp>
      <p:sp>
        <p:nvSpPr>
          <p:cNvPr id="20" name="Footer Placeholder 5">
            <a:extLst>
              <a:ext uri="{FF2B5EF4-FFF2-40B4-BE49-F238E27FC236}">
                <a16:creationId xmlns:a16="http://schemas.microsoft.com/office/drawing/2014/main" id="{19A53203-4FF6-4A23-87EF-91ED86C7A4D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70A0F888-6943-4E94-8967-1DD9890013D9}"/>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21237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1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6111689"/>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Rectangle 7">
            <a:extLst>
              <a:ext uri="{FF2B5EF4-FFF2-40B4-BE49-F238E27FC236}">
                <a16:creationId xmlns:a16="http://schemas.microsoft.com/office/drawing/2014/main" id="{1E1A3C71-0AD6-4ACF-A079-D135E8EA575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9" name="UTK Horiz_R">
            <a:extLst>
              <a:ext uri="{FF2B5EF4-FFF2-40B4-BE49-F238E27FC236}">
                <a16:creationId xmlns:a16="http://schemas.microsoft.com/office/drawing/2014/main" id="{D7C10C60-F0E9-401E-B1AE-78D7FB31A82C}"/>
              </a:ext>
            </a:extLst>
          </p:cNvPr>
          <p:cNvGrpSpPr>
            <a:grpSpLocks noChangeAspect="1"/>
          </p:cNvGrpSpPr>
          <p:nvPr userDrawn="1"/>
        </p:nvGrpSpPr>
        <p:grpSpPr bwMode="auto">
          <a:xfrm>
            <a:off x="10557955" y="6320597"/>
            <a:ext cx="1404165" cy="315023"/>
            <a:chOff x="0" y="1299"/>
            <a:chExt cx="7680" cy="1723"/>
          </a:xfrm>
        </p:grpSpPr>
        <p:sp>
          <p:nvSpPr>
            <p:cNvPr id="10" name="T fill" hidden="1">
              <a:extLst>
                <a:ext uri="{FF2B5EF4-FFF2-40B4-BE49-F238E27FC236}">
                  <a16:creationId xmlns:a16="http://schemas.microsoft.com/office/drawing/2014/main" id="{B889472D-3CF6-4D76-91CD-B15AAC81851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Type">
              <a:extLst>
                <a:ext uri="{FF2B5EF4-FFF2-40B4-BE49-F238E27FC236}">
                  <a16:creationId xmlns:a16="http://schemas.microsoft.com/office/drawing/2014/main" id="{190C6F36-943D-480A-BEC4-9FE959EFF65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Power T">
              <a:extLst>
                <a:ext uri="{FF2B5EF4-FFF2-40B4-BE49-F238E27FC236}">
                  <a16:creationId xmlns:a16="http://schemas.microsoft.com/office/drawing/2014/main" id="{052FB503-AC74-4C64-8176-0EFA65B53C00}"/>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9EFA9863-B948-410F-9E5B-DC7870DD1BD0}"/>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9F9929FA-C903-47F5-A405-13D0D23375C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3655CD01-A4DC-4E0A-891D-A6E2A5AFF5E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7124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2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3118440"/>
            <a:ext cx="4651708" cy="299325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Rectangle 11">
            <a:extLst>
              <a:ext uri="{FF2B5EF4-FFF2-40B4-BE49-F238E27FC236}">
                <a16:creationId xmlns:a16="http://schemas.microsoft.com/office/drawing/2014/main" id="{F5597226-AD9A-4716-950C-2928B604B01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718A085F-99B6-4121-8D97-F7ADEAE38286}"/>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42CFF7CA-4085-4288-93EF-5223B2723913}"/>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51D92B88-0AB2-4F0A-A1A6-80F8B57284F7}"/>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EC77DE78-3A63-4148-83D9-26B717E25F3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4339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3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53771"/>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67F44072-A04B-4000-A688-7203EC9CF96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50421D3A-B1D9-4300-9623-D4856361FB28}"/>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09CFCAE-C8F8-4222-B741-8849F837A5B6}"/>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A7BBD575-A22C-46DE-A4B8-938B1D76C7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AB9B021B-C7DD-4DBF-B4C8-806441F2EFD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Date Placeholder 4">
            <a:extLst>
              <a:ext uri="{FF2B5EF4-FFF2-40B4-BE49-F238E27FC236}">
                <a16:creationId xmlns:a16="http://schemas.microsoft.com/office/drawing/2014/main" id="{95B91D6B-039D-4776-A018-E4C8E37C0F8D}"/>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7EBB6EBA-D05D-4768-BAD9-4F05D59F227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6">
            <a:extLst>
              <a:ext uri="{FF2B5EF4-FFF2-40B4-BE49-F238E27FC236}">
                <a16:creationId xmlns:a16="http://schemas.microsoft.com/office/drawing/2014/main" id="{FBC586CD-FC15-4C65-8D1E-00942736B9A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8063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4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4651708"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53770"/>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6" name="Rectangle 15">
            <a:extLst>
              <a:ext uri="{FF2B5EF4-FFF2-40B4-BE49-F238E27FC236}">
                <a16:creationId xmlns:a16="http://schemas.microsoft.com/office/drawing/2014/main" id="{83CC7FAC-8640-4220-971F-94CC6D1779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UTK Horiz_R">
            <a:extLst>
              <a:ext uri="{FF2B5EF4-FFF2-40B4-BE49-F238E27FC236}">
                <a16:creationId xmlns:a16="http://schemas.microsoft.com/office/drawing/2014/main" id="{2CB8A05A-CD5B-456D-A510-F0E71BE75F6B}"/>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F9A20AC1-345F-456A-B518-22B16BEDA9B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0CBBF0D1-C5F5-4A82-B5F1-30F25489E4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F36178A9-62F8-4FD1-9B45-492C4F2B85E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Date Placeholder 4">
            <a:extLst>
              <a:ext uri="{FF2B5EF4-FFF2-40B4-BE49-F238E27FC236}">
                <a16:creationId xmlns:a16="http://schemas.microsoft.com/office/drawing/2014/main" id="{EA63C74F-5523-4238-97A1-1F2B760B7B14}"/>
              </a:ext>
            </a:extLst>
          </p:cNvPr>
          <p:cNvSpPr>
            <a:spLocks noGrp="1"/>
          </p:cNvSpPr>
          <p:nvPr>
            <p:ph type="dt" sz="half" idx="10"/>
          </p:nvPr>
        </p:nvSpPr>
        <p:spPr>
          <a:xfrm>
            <a:off x="-1221327" y="6484845"/>
            <a:ext cx="431800" cy="365125"/>
          </a:xfrm>
        </p:spPr>
        <p:txBody>
          <a:bodyPr/>
          <a:lstStyle/>
          <a:p>
            <a:r>
              <a:rPr lang="en-US" dirty="0"/>
              <a:t>7/23/2025</a:t>
            </a:r>
          </a:p>
        </p:txBody>
      </p:sp>
      <p:sp>
        <p:nvSpPr>
          <p:cNvPr id="14" name="Footer Placeholder 5">
            <a:extLst>
              <a:ext uri="{FF2B5EF4-FFF2-40B4-BE49-F238E27FC236}">
                <a16:creationId xmlns:a16="http://schemas.microsoft.com/office/drawing/2014/main" id="{BBDF5AFE-C389-46E9-B604-F41D844BACF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6">
            <a:extLst>
              <a:ext uri="{FF2B5EF4-FFF2-40B4-BE49-F238E27FC236}">
                <a16:creationId xmlns:a16="http://schemas.microsoft.com/office/drawing/2014/main" id="{66962A50-E982-46D9-B35F-153F8654E82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66555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5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4651708"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09363217-2D76-4935-B860-12E9B80ACA8E}"/>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B3B0646-9A7E-4CBE-BB2B-D3031D537AB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77B6A5C9-2FCA-4D35-9EC7-F0766B366F9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D8063DAE-F36A-44C3-8052-638160260E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BC46B79E-169B-4376-B4FE-50D9C296A3C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Date Placeholder 4">
            <a:extLst>
              <a:ext uri="{FF2B5EF4-FFF2-40B4-BE49-F238E27FC236}">
                <a16:creationId xmlns:a16="http://schemas.microsoft.com/office/drawing/2014/main" id="{54EF557E-4158-4ADF-BDFE-B315ACFB421F}"/>
              </a:ext>
            </a:extLst>
          </p:cNvPr>
          <p:cNvSpPr>
            <a:spLocks noGrp="1"/>
          </p:cNvSpPr>
          <p:nvPr>
            <p:ph type="dt" sz="half" idx="10"/>
          </p:nvPr>
        </p:nvSpPr>
        <p:spPr>
          <a:xfrm>
            <a:off x="-1221327" y="6484845"/>
            <a:ext cx="431800" cy="365125"/>
          </a:xfrm>
        </p:spPr>
        <p:txBody>
          <a:bodyPr/>
          <a:lstStyle/>
          <a:p>
            <a:r>
              <a:rPr lang="en-US" dirty="0"/>
              <a:t>7/23/2025</a:t>
            </a:r>
          </a:p>
        </p:txBody>
      </p:sp>
      <p:sp>
        <p:nvSpPr>
          <p:cNvPr id="20" name="Footer Placeholder 5">
            <a:extLst>
              <a:ext uri="{FF2B5EF4-FFF2-40B4-BE49-F238E27FC236}">
                <a16:creationId xmlns:a16="http://schemas.microsoft.com/office/drawing/2014/main" id="{C65FD3E4-3477-4CF8-A652-E489834384EF}"/>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1" name="Slide Number Placeholder 6">
            <a:extLst>
              <a:ext uri="{FF2B5EF4-FFF2-40B4-BE49-F238E27FC236}">
                <a16:creationId xmlns:a16="http://schemas.microsoft.com/office/drawing/2014/main" id="{67BAC002-60CA-49B0-B1F3-97EC3997155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244350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6X_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99660" y="228601"/>
            <a:ext cx="6835140" cy="1123761"/>
          </a:xfrm>
        </p:spPr>
        <p:txBody>
          <a:bodyPr>
            <a:normAutofit/>
          </a:bodyPr>
          <a:lstStyle>
            <a:lvl1pPr>
              <a:defRPr sz="3600"/>
            </a:lvl1pPr>
          </a:lstStyle>
          <a:p>
            <a:r>
              <a:rPr lang="en-US"/>
              <a:t>Headline</a:t>
            </a:r>
          </a:p>
        </p:txBody>
      </p:sp>
      <p:sp>
        <p:nvSpPr>
          <p:cNvPr id="3" name="Content Placeholder 2"/>
          <p:cNvSpPr>
            <a:spLocks noGrp="1"/>
          </p:cNvSpPr>
          <p:nvPr>
            <p:ph idx="1"/>
          </p:nvPr>
        </p:nvSpPr>
        <p:spPr>
          <a:xfrm>
            <a:off x="4899660" y="1825625"/>
            <a:ext cx="6835140" cy="4057463"/>
          </a:xfrm>
        </p:spPr>
        <p:txBody>
          <a:bodyPr/>
          <a:lstStyle>
            <a:lvl1pPr>
              <a:lnSpc>
                <a:spcPct val="90000"/>
              </a:lnSpc>
              <a:defRPr>
                <a:solidFill>
                  <a:schemeClr val="tx1"/>
                </a:solidFill>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8">
            <a:extLst>
              <a:ext uri="{FF2B5EF4-FFF2-40B4-BE49-F238E27FC236}">
                <a16:creationId xmlns:a16="http://schemas.microsoft.com/office/drawing/2014/main" id="{84BD442A-06D5-442D-801B-C03C06954CD5}"/>
              </a:ext>
            </a:extLst>
          </p:cNvPr>
          <p:cNvSpPr>
            <a:spLocks noGrp="1"/>
          </p:cNvSpPr>
          <p:nvPr>
            <p:ph type="pic" sz="quarter" idx="16" hasCustomPrompt="1"/>
          </p:nvPr>
        </p:nvSpPr>
        <p:spPr>
          <a:xfrm>
            <a:off x="0"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8" name="Picture Placeholder 8">
            <a:extLst>
              <a:ext uri="{FF2B5EF4-FFF2-40B4-BE49-F238E27FC236}">
                <a16:creationId xmlns:a16="http://schemas.microsoft.com/office/drawing/2014/main" id="{FD1BD93F-60CD-49C7-86FC-9A96B0AD05E0}"/>
              </a:ext>
            </a:extLst>
          </p:cNvPr>
          <p:cNvSpPr>
            <a:spLocks noGrp="1"/>
          </p:cNvSpPr>
          <p:nvPr>
            <p:ph type="pic" sz="quarter" idx="17" hasCustomPrompt="1"/>
          </p:nvPr>
        </p:nvSpPr>
        <p:spPr>
          <a:xfrm>
            <a:off x="0"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9" name="Picture Placeholder 8">
            <a:extLst>
              <a:ext uri="{FF2B5EF4-FFF2-40B4-BE49-F238E27FC236}">
                <a16:creationId xmlns:a16="http://schemas.microsoft.com/office/drawing/2014/main" id="{867F90EF-484B-4356-8B48-1A6A30B07BA5}"/>
              </a:ext>
            </a:extLst>
          </p:cNvPr>
          <p:cNvSpPr>
            <a:spLocks noGrp="1"/>
          </p:cNvSpPr>
          <p:nvPr>
            <p:ph type="pic" sz="quarter" idx="18" hasCustomPrompt="1"/>
          </p:nvPr>
        </p:nvSpPr>
        <p:spPr>
          <a:xfrm>
            <a:off x="0"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0" name="Picture Placeholder 8">
            <a:extLst>
              <a:ext uri="{FF2B5EF4-FFF2-40B4-BE49-F238E27FC236}">
                <a16:creationId xmlns:a16="http://schemas.microsoft.com/office/drawing/2014/main" id="{B770C8F7-8D2A-4B6A-BF61-24775C13A405}"/>
              </a:ext>
            </a:extLst>
          </p:cNvPr>
          <p:cNvSpPr>
            <a:spLocks noGrp="1"/>
          </p:cNvSpPr>
          <p:nvPr>
            <p:ph type="pic" sz="quarter" idx="19" hasCustomPrompt="1"/>
          </p:nvPr>
        </p:nvSpPr>
        <p:spPr>
          <a:xfrm>
            <a:off x="2388466" y="2072644"/>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4" name="Freeform: Shape 13">
            <a:extLst>
              <a:ext uri="{FF2B5EF4-FFF2-40B4-BE49-F238E27FC236}">
                <a16:creationId xmlns:a16="http://schemas.microsoft.com/office/drawing/2014/main" id="{722A4A3C-B8F1-4F29-91F0-D42C2660A621}"/>
              </a:ext>
            </a:extLst>
          </p:cNvPr>
          <p:cNvSpPr/>
          <p:nvPr userDrawn="1"/>
        </p:nvSpPr>
        <p:spPr>
          <a:xfrm>
            <a:off x="11429306" y="6248400"/>
            <a:ext cx="216508" cy="228600"/>
          </a:xfrm>
          <a:custGeom>
            <a:avLst/>
            <a:gdLst>
              <a:gd name="connsiteX0" fmla="*/ 9420044 w 9430552"/>
              <a:gd name="connsiteY0" fmla="*/ 4103210 h 9955931"/>
              <a:gd name="connsiteX1" fmla="*/ 9417418 w 9430552"/>
              <a:gd name="connsiteY1" fmla="*/ 4084821 h 9955931"/>
              <a:gd name="connsiteX2" fmla="*/ 9370133 w 9430552"/>
              <a:gd name="connsiteY2" fmla="*/ 3706549 h 9955931"/>
              <a:gd name="connsiteX3" fmla="*/ 9367506 w 9430552"/>
              <a:gd name="connsiteY3" fmla="*/ 3688160 h 9955931"/>
              <a:gd name="connsiteX4" fmla="*/ 9286073 w 9430552"/>
              <a:gd name="connsiteY4" fmla="*/ 3320395 h 9955931"/>
              <a:gd name="connsiteX5" fmla="*/ 9280819 w 9430552"/>
              <a:gd name="connsiteY5" fmla="*/ 3302007 h 9955931"/>
              <a:gd name="connsiteX6" fmla="*/ 9167863 w 9430552"/>
              <a:gd name="connsiteY6" fmla="*/ 2944749 h 9955931"/>
              <a:gd name="connsiteX7" fmla="*/ 9162609 w 9430552"/>
              <a:gd name="connsiteY7" fmla="*/ 2928988 h 9955931"/>
              <a:gd name="connsiteX8" fmla="*/ 9018130 w 9430552"/>
              <a:gd name="connsiteY8" fmla="*/ 2584865 h 9955931"/>
              <a:gd name="connsiteX9" fmla="*/ 9010249 w 9430552"/>
              <a:gd name="connsiteY9" fmla="*/ 2569103 h 9955931"/>
              <a:gd name="connsiteX10" fmla="*/ 8836874 w 9430552"/>
              <a:gd name="connsiteY10" fmla="*/ 2240741 h 9955931"/>
              <a:gd name="connsiteX11" fmla="*/ 8828993 w 9430552"/>
              <a:gd name="connsiteY11" fmla="*/ 2224980 h 9955931"/>
              <a:gd name="connsiteX12" fmla="*/ 8631976 w 9430552"/>
              <a:gd name="connsiteY12" fmla="*/ 1917633 h 9955931"/>
              <a:gd name="connsiteX13" fmla="*/ 8621468 w 9430552"/>
              <a:gd name="connsiteY13" fmla="*/ 1904499 h 9955931"/>
              <a:gd name="connsiteX14" fmla="*/ 8395555 w 9430552"/>
              <a:gd name="connsiteY14" fmla="*/ 1615540 h 9955931"/>
              <a:gd name="connsiteX15" fmla="*/ 8385048 w 9430552"/>
              <a:gd name="connsiteY15" fmla="*/ 1602406 h 9955931"/>
              <a:gd name="connsiteX16" fmla="*/ 8135493 w 9430552"/>
              <a:gd name="connsiteY16" fmla="*/ 1334463 h 9955931"/>
              <a:gd name="connsiteX17" fmla="*/ 8122359 w 9430552"/>
              <a:gd name="connsiteY17" fmla="*/ 1321328 h 9955931"/>
              <a:gd name="connsiteX18" fmla="*/ 7851789 w 9430552"/>
              <a:gd name="connsiteY18" fmla="*/ 1077027 h 9955931"/>
              <a:gd name="connsiteX19" fmla="*/ 7838654 w 9430552"/>
              <a:gd name="connsiteY19" fmla="*/ 1066519 h 9955931"/>
              <a:gd name="connsiteX20" fmla="*/ 7547069 w 9430552"/>
              <a:gd name="connsiteY20" fmla="*/ 848487 h 9955931"/>
              <a:gd name="connsiteX21" fmla="*/ 7531307 w 9430552"/>
              <a:gd name="connsiteY21" fmla="*/ 837979 h 9955931"/>
              <a:gd name="connsiteX22" fmla="*/ 7221334 w 9430552"/>
              <a:gd name="connsiteY22" fmla="*/ 648843 h 9955931"/>
              <a:gd name="connsiteX23" fmla="*/ 7205573 w 9430552"/>
              <a:gd name="connsiteY23" fmla="*/ 640962 h 9955931"/>
              <a:gd name="connsiteX24" fmla="*/ 6879838 w 9430552"/>
              <a:gd name="connsiteY24" fmla="*/ 480722 h 9955931"/>
              <a:gd name="connsiteX25" fmla="*/ 6861449 w 9430552"/>
              <a:gd name="connsiteY25" fmla="*/ 472841 h 9955931"/>
              <a:gd name="connsiteX26" fmla="*/ 6522580 w 9430552"/>
              <a:gd name="connsiteY26" fmla="*/ 341496 h 9955931"/>
              <a:gd name="connsiteX27" fmla="*/ 6504192 w 9430552"/>
              <a:gd name="connsiteY27" fmla="*/ 336243 h 9955931"/>
              <a:gd name="connsiteX28" fmla="*/ 6152188 w 9430552"/>
              <a:gd name="connsiteY28" fmla="*/ 241674 h 9955931"/>
              <a:gd name="connsiteX29" fmla="*/ 6136426 w 9430552"/>
              <a:gd name="connsiteY29" fmla="*/ 239047 h 9955931"/>
              <a:gd name="connsiteX30" fmla="*/ 5894752 w 9430552"/>
              <a:gd name="connsiteY30" fmla="*/ 194390 h 9955931"/>
              <a:gd name="connsiteX31" fmla="*/ 5878991 w 9430552"/>
              <a:gd name="connsiteY31" fmla="*/ 191763 h 9955931"/>
              <a:gd name="connsiteX32" fmla="*/ 5511225 w 9430552"/>
              <a:gd name="connsiteY32" fmla="*/ 157614 h 9955931"/>
              <a:gd name="connsiteX33" fmla="*/ 5500718 w 9430552"/>
              <a:gd name="connsiteY33" fmla="*/ 157614 h 9955931"/>
              <a:gd name="connsiteX34" fmla="*/ 2056859 w 9430552"/>
              <a:gd name="connsiteY34" fmla="*/ 0 h 9955931"/>
              <a:gd name="connsiteX35" fmla="*/ 2054232 w 9430552"/>
              <a:gd name="connsiteY35" fmla="*/ 0 h 9955931"/>
              <a:gd name="connsiteX36" fmla="*/ 2041097 w 9430552"/>
              <a:gd name="connsiteY36" fmla="*/ 0 h 9955931"/>
              <a:gd name="connsiteX37" fmla="*/ 2035843 w 9430552"/>
              <a:gd name="connsiteY37" fmla="*/ 0 h 9955931"/>
              <a:gd name="connsiteX38" fmla="*/ 2020082 w 9430552"/>
              <a:gd name="connsiteY38" fmla="*/ 2627 h 9955931"/>
              <a:gd name="connsiteX39" fmla="*/ 2014828 w 9430552"/>
              <a:gd name="connsiteY39" fmla="*/ 2627 h 9955931"/>
              <a:gd name="connsiteX40" fmla="*/ 1999067 w 9430552"/>
              <a:gd name="connsiteY40" fmla="*/ 5254 h 9955931"/>
              <a:gd name="connsiteX41" fmla="*/ 1996440 w 9430552"/>
              <a:gd name="connsiteY41" fmla="*/ 5254 h 9955931"/>
              <a:gd name="connsiteX42" fmla="*/ 1980679 w 9430552"/>
              <a:gd name="connsiteY42" fmla="*/ 10508 h 9955931"/>
              <a:gd name="connsiteX43" fmla="*/ 1975425 w 9430552"/>
              <a:gd name="connsiteY43" fmla="*/ 13134 h 9955931"/>
              <a:gd name="connsiteX44" fmla="*/ 1962290 w 9430552"/>
              <a:gd name="connsiteY44" fmla="*/ 18388 h 9955931"/>
              <a:gd name="connsiteX45" fmla="*/ 1954410 w 9430552"/>
              <a:gd name="connsiteY45" fmla="*/ 21015 h 9955931"/>
              <a:gd name="connsiteX46" fmla="*/ 1951783 w 9430552"/>
              <a:gd name="connsiteY46" fmla="*/ 23642 h 9955931"/>
              <a:gd name="connsiteX47" fmla="*/ 99822 w 9430552"/>
              <a:gd name="connsiteY47" fmla="*/ 1019235 h 9955931"/>
              <a:gd name="connsiteX48" fmla="*/ 94568 w 9430552"/>
              <a:gd name="connsiteY48" fmla="*/ 1021862 h 9955931"/>
              <a:gd name="connsiteX49" fmla="*/ 86688 w 9430552"/>
              <a:gd name="connsiteY49" fmla="*/ 1027116 h 9955931"/>
              <a:gd name="connsiteX50" fmla="*/ 76180 w 9430552"/>
              <a:gd name="connsiteY50" fmla="*/ 1034997 h 9955931"/>
              <a:gd name="connsiteX51" fmla="*/ 70926 w 9430552"/>
              <a:gd name="connsiteY51" fmla="*/ 1040250 h 9955931"/>
              <a:gd name="connsiteX52" fmla="*/ 60419 w 9430552"/>
              <a:gd name="connsiteY52" fmla="*/ 1048131 h 9955931"/>
              <a:gd name="connsiteX53" fmla="*/ 57792 w 9430552"/>
              <a:gd name="connsiteY53" fmla="*/ 1050758 h 9955931"/>
              <a:gd name="connsiteX54" fmla="*/ 57792 w 9430552"/>
              <a:gd name="connsiteY54" fmla="*/ 1050758 h 9955931"/>
              <a:gd name="connsiteX55" fmla="*/ 47284 w 9430552"/>
              <a:gd name="connsiteY55" fmla="*/ 1061266 h 9955931"/>
              <a:gd name="connsiteX56" fmla="*/ 44657 w 9430552"/>
              <a:gd name="connsiteY56" fmla="*/ 1066519 h 9955931"/>
              <a:gd name="connsiteX57" fmla="*/ 34150 w 9430552"/>
              <a:gd name="connsiteY57" fmla="*/ 1079654 h 9955931"/>
              <a:gd name="connsiteX58" fmla="*/ 31523 w 9430552"/>
              <a:gd name="connsiteY58" fmla="*/ 1082281 h 9955931"/>
              <a:gd name="connsiteX59" fmla="*/ 23642 w 9430552"/>
              <a:gd name="connsiteY59" fmla="*/ 1095415 h 9955931"/>
              <a:gd name="connsiteX60" fmla="*/ 21015 w 9430552"/>
              <a:gd name="connsiteY60" fmla="*/ 1098042 h 9955931"/>
              <a:gd name="connsiteX61" fmla="*/ 5254 w 9430552"/>
              <a:gd name="connsiteY61" fmla="*/ 1134819 h 9955931"/>
              <a:gd name="connsiteX62" fmla="*/ 5254 w 9430552"/>
              <a:gd name="connsiteY62" fmla="*/ 1140072 h 9955931"/>
              <a:gd name="connsiteX63" fmla="*/ 2627 w 9430552"/>
              <a:gd name="connsiteY63" fmla="*/ 1155834 h 9955931"/>
              <a:gd name="connsiteX64" fmla="*/ 2627 w 9430552"/>
              <a:gd name="connsiteY64" fmla="*/ 1161088 h 9955931"/>
              <a:gd name="connsiteX65" fmla="*/ 0 w 9430552"/>
              <a:gd name="connsiteY65" fmla="*/ 1174222 h 9955931"/>
              <a:gd name="connsiteX66" fmla="*/ 0 w 9430552"/>
              <a:gd name="connsiteY66" fmla="*/ 1179476 h 9955931"/>
              <a:gd name="connsiteX67" fmla="*/ 0 w 9430552"/>
              <a:gd name="connsiteY67" fmla="*/ 1192610 h 9955931"/>
              <a:gd name="connsiteX68" fmla="*/ 0 w 9430552"/>
              <a:gd name="connsiteY68" fmla="*/ 1195237 h 9955931"/>
              <a:gd name="connsiteX69" fmla="*/ 173375 w 9430552"/>
              <a:gd name="connsiteY69" fmla="*/ 9456821 h 9955931"/>
              <a:gd name="connsiteX70" fmla="*/ 215405 w 9430552"/>
              <a:gd name="connsiteY70" fmla="*/ 9577658 h 9955931"/>
              <a:gd name="connsiteX71" fmla="*/ 215405 w 9430552"/>
              <a:gd name="connsiteY71" fmla="*/ 9577658 h 9955931"/>
              <a:gd name="connsiteX72" fmla="*/ 215405 w 9430552"/>
              <a:gd name="connsiteY72" fmla="*/ 9577658 h 9955931"/>
              <a:gd name="connsiteX73" fmla="*/ 233794 w 9430552"/>
              <a:gd name="connsiteY73" fmla="*/ 9596046 h 9955931"/>
              <a:gd name="connsiteX74" fmla="*/ 344123 w 9430552"/>
              <a:gd name="connsiteY74" fmla="*/ 9651211 h 9955931"/>
              <a:gd name="connsiteX75" fmla="*/ 359885 w 9430552"/>
              <a:gd name="connsiteY75" fmla="*/ 9653838 h 9955931"/>
              <a:gd name="connsiteX76" fmla="*/ 3977119 w 9430552"/>
              <a:gd name="connsiteY76" fmla="*/ 9961185 h 9955931"/>
              <a:gd name="connsiteX77" fmla="*/ 3987626 w 9430552"/>
              <a:gd name="connsiteY77" fmla="*/ 9961185 h 9955931"/>
              <a:gd name="connsiteX78" fmla="*/ 4376407 w 9430552"/>
              <a:gd name="connsiteY78" fmla="*/ 9974320 h 9955931"/>
              <a:gd name="connsiteX79" fmla="*/ 4384288 w 9430552"/>
              <a:gd name="connsiteY79" fmla="*/ 9974320 h 9955931"/>
              <a:gd name="connsiteX80" fmla="*/ 4397422 w 9430552"/>
              <a:gd name="connsiteY80" fmla="*/ 9974320 h 9955931"/>
              <a:gd name="connsiteX81" fmla="*/ 4775695 w 9430552"/>
              <a:gd name="connsiteY81" fmla="*/ 9950677 h 9955931"/>
              <a:gd name="connsiteX82" fmla="*/ 4796710 w 9430552"/>
              <a:gd name="connsiteY82" fmla="*/ 9948051 h 9955931"/>
              <a:gd name="connsiteX83" fmla="*/ 5164475 w 9430552"/>
              <a:gd name="connsiteY83" fmla="*/ 9887632 h 9955931"/>
              <a:gd name="connsiteX84" fmla="*/ 5185491 w 9430552"/>
              <a:gd name="connsiteY84" fmla="*/ 9882378 h 9955931"/>
              <a:gd name="connsiteX85" fmla="*/ 5540121 w 9430552"/>
              <a:gd name="connsiteY85" fmla="*/ 9785183 h 9955931"/>
              <a:gd name="connsiteX86" fmla="*/ 5558510 w 9430552"/>
              <a:gd name="connsiteY86" fmla="*/ 9779929 h 9955931"/>
              <a:gd name="connsiteX87" fmla="*/ 5900006 w 9430552"/>
              <a:gd name="connsiteY87" fmla="*/ 9648584 h 9955931"/>
              <a:gd name="connsiteX88" fmla="*/ 5918394 w 9430552"/>
              <a:gd name="connsiteY88" fmla="*/ 9640704 h 9955931"/>
              <a:gd name="connsiteX89" fmla="*/ 6241502 w 9430552"/>
              <a:gd name="connsiteY89" fmla="*/ 9477836 h 9955931"/>
              <a:gd name="connsiteX90" fmla="*/ 6259890 w 9430552"/>
              <a:gd name="connsiteY90" fmla="*/ 9467328 h 9955931"/>
              <a:gd name="connsiteX91" fmla="*/ 6564610 w 9430552"/>
              <a:gd name="connsiteY91" fmla="*/ 9272938 h 9955931"/>
              <a:gd name="connsiteX92" fmla="*/ 6580372 w 9430552"/>
              <a:gd name="connsiteY92" fmla="*/ 9262431 h 9955931"/>
              <a:gd name="connsiteX93" fmla="*/ 6866703 w 9430552"/>
              <a:gd name="connsiteY93" fmla="*/ 9039145 h 9955931"/>
              <a:gd name="connsiteX94" fmla="*/ 6882465 w 9430552"/>
              <a:gd name="connsiteY94" fmla="*/ 9026010 h 9955931"/>
              <a:gd name="connsiteX95" fmla="*/ 7145154 w 9430552"/>
              <a:gd name="connsiteY95" fmla="*/ 8773828 h 9955931"/>
              <a:gd name="connsiteX96" fmla="*/ 7158289 w 9430552"/>
              <a:gd name="connsiteY96" fmla="*/ 8760694 h 9955931"/>
              <a:gd name="connsiteX97" fmla="*/ 7397336 w 9430552"/>
              <a:gd name="connsiteY97" fmla="*/ 8482243 h 9955931"/>
              <a:gd name="connsiteX98" fmla="*/ 7410470 w 9430552"/>
              <a:gd name="connsiteY98" fmla="*/ 8466481 h 9955931"/>
              <a:gd name="connsiteX99" fmla="*/ 7623249 w 9430552"/>
              <a:gd name="connsiteY99" fmla="*/ 8161763 h 9955931"/>
              <a:gd name="connsiteX100" fmla="*/ 7633756 w 9430552"/>
              <a:gd name="connsiteY100" fmla="*/ 8146001 h 9955931"/>
              <a:gd name="connsiteX101" fmla="*/ 7817639 w 9430552"/>
              <a:gd name="connsiteY101" fmla="*/ 7817639 h 9955931"/>
              <a:gd name="connsiteX102" fmla="*/ 7825520 w 9430552"/>
              <a:gd name="connsiteY102" fmla="*/ 7799251 h 9955931"/>
              <a:gd name="connsiteX103" fmla="*/ 7943730 w 9430552"/>
              <a:gd name="connsiteY103" fmla="*/ 7528681 h 9955931"/>
              <a:gd name="connsiteX104" fmla="*/ 8140747 w 9430552"/>
              <a:gd name="connsiteY104" fmla="*/ 7373694 h 9955931"/>
              <a:gd name="connsiteX105" fmla="*/ 8156509 w 9430552"/>
              <a:gd name="connsiteY105" fmla="*/ 7360560 h 9955931"/>
              <a:gd name="connsiteX106" fmla="*/ 8398182 w 9430552"/>
              <a:gd name="connsiteY106" fmla="*/ 7126765 h 9955931"/>
              <a:gd name="connsiteX107" fmla="*/ 8411317 w 9430552"/>
              <a:gd name="connsiteY107" fmla="*/ 7113631 h 9955931"/>
              <a:gd name="connsiteX108" fmla="*/ 8631976 w 9430552"/>
              <a:gd name="connsiteY108" fmla="*/ 6856196 h 9955931"/>
              <a:gd name="connsiteX109" fmla="*/ 8645110 w 9430552"/>
              <a:gd name="connsiteY109" fmla="*/ 6840434 h 9955931"/>
              <a:gd name="connsiteX110" fmla="*/ 8842127 w 9430552"/>
              <a:gd name="connsiteY110" fmla="*/ 6559356 h 9955931"/>
              <a:gd name="connsiteX111" fmla="*/ 8852636 w 9430552"/>
              <a:gd name="connsiteY111" fmla="*/ 6543595 h 9955931"/>
              <a:gd name="connsiteX112" fmla="*/ 9023384 w 9430552"/>
              <a:gd name="connsiteY112" fmla="*/ 6241502 h 9955931"/>
              <a:gd name="connsiteX113" fmla="*/ 9031264 w 9430552"/>
              <a:gd name="connsiteY113" fmla="*/ 6223114 h 9955931"/>
              <a:gd name="connsiteX114" fmla="*/ 9173116 w 9430552"/>
              <a:gd name="connsiteY114" fmla="*/ 5900006 h 9955931"/>
              <a:gd name="connsiteX115" fmla="*/ 9180997 w 9430552"/>
              <a:gd name="connsiteY115" fmla="*/ 5881617 h 9955931"/>
              <a:gd name="connsiteX116" fmla="*/ 9293954 w 9430552"/>
              <a:gd name="connsiteY116" fmla="*/ 5540121 h 9955931"/>
              <a:gd name="connsiteX117" fmla="*/ 9299208 w 9430552"/>
              <a:gd name="connsiteY117" fmla="*/ 5521733 h 9955931"/>
              <a:gd name="connsiteX118" fmla="*/ 9380641 w 9430552"/>
              <a:gd name="connsiteY118" fmla="*/ 5164475 h 9955931"/>
              <a:gd name="connsiteX119" fmla="*/ 9383268 w 9430552"/>
              <a:gd name="connsiteY119" fmla="*/ 5148714 h 9955931"/>
              <a:gd name="connsiteX120" fmla="*/ 9420044 w 9430552"/>
              <a:gd name="connsiteY120" fmla="*/ 4901786 h 9955931"/>
              <a:gd name="connsiteX121" fmla="*/ 9422671 w 9430552"/>
              <a:gd name="connsiteY121" fmla="*/ 4886024 h 9955931"/>
              <a:gd name="connsiteX122" fmla="*/ 9446313 w 9430552"/>
              <a:gd name="connsiteY122" fmla="*/ 4505125 h 9955931"/>
              <a:gd name="connsiteX123" fmla="*/ 9446313 w 9430552"/>
              <a:gd name="connsiteY123" fmla="*/ 4486737 h 9955931"/>
              <a:gd name="connsiteX124" fmla="*/ 9420044 w 9430552"/>
              <a:gd name="connsiteY124" fmla="*/ 4103210 h 9955931"/>
              <a:gd name="connsiteX125" fmla="*/ 1857215 w 9430552"/>
              <a:gd name="connsiteY125" fmla="*/ 1077027 h 9955931"/>
              <a:gd name="connsiteX126" fmla="*/ 924667 w 9430552"/>
              <a:gd name="connsiteY126" fmla="*/ 1032370 h 9955931"/>
              <a:gd name="connsiteX127" fmla="*/ 1849334 w 9430552"/>
              <a:gd name="connsiteY127" fmla="*/ 535887 h 9955931"/>
              <a:gd name="connsiteX128" fmla="*/ 1857215 w 9430552"/>
              <a:gd name="connsiteY128" fmla="*/ 1077027 h 9955931"/>
              <a:gd name="connsiteX129" fmla="*/ 399288 w 9430552"/>
              <a:gd name="connsiteY129" fmla="*/ 1405389 h 9955931"/>
              <a:gd name="connsiteX130" fmla="*/ 1862468 w 9430552"/>
              <a:gd name="connsiteY130" fmla="*/ 1476315 h 9955931"/>
              <a:gd name="connsiteX131" fmla="*/ 1943902 w 9430552"/>
              <a:gd name="connsiteY131" fmla="*/ 7702056 h 9955931"/>
              <a:gd name="connsiteX132" fmla="*/ 559529 w 9430552"/>
              <a:gd name="connsiteY132" fmla="*/ 9002369 h 9955931"/>
              <a:gd name="connsiteX133" fmla="*/ 399288 w 9430552"/>
              <a:gd name="connsiteY133" fmla="*/ 1405389 h 9955931"/>
              <a:gd name="connsiteX134" fmla="*/ 7276499 w 9430552"/>
              <a:gd name="connsiteY134" fmla="*/ 7941103 h 9955931"/>
              <a:gd name="connsiteX135" fmla="*/ 7074228 w 9430552"/>
              <a:gd name="connsiteY135" fmla="*/ 8230061 h 9955931"/>
              <a:gd name="connsiteX136" fmla="*/ 6848315 w 9430552"/>
              <a:gd name="connsiteY136" fmla="*/ 8495377 h 9955931"/>
              <a:gd name="connsiteX137" fmla="*/ 6598760 w 9430552"/>
              <a:gd name="connsiteY137" fmla="*/ 8734425 h 9955931"/>
              <a:gd name="connsiteX138" fmla="*/ 6328190 w 9430552"/>
              <a:gd name="connsiteY138" fmla="*/ 8947204 h 9955931"/>
              <a:gd name="connsiteX139" fmla="*/ 6039231 w 9430552"/>
              <a:gd name="connsiteY139" fmla="*/ 9131086 h 9955931"/>
              <a:gd name="connsiteX140" fmla="*/ 5734511 w 9430552"/>
              <a:gd name="connsiteY140" fmla="*/ 9286073 h 9955931"/>
              <a:gd name="connsiteX141" fmla="*/ 5414030 w 9430552"/>
              <a:gd name="connsiteY141" fmla="*/ 9409537 h 9955931"/>
              <a:gd name="connsiteX142" fmla="*/ 5077788 w 9430552"/>
              <a:gd name="connsiteY142" fmla="*/ 9501479 h 9955931"/>
              <a:gd name="connsiteX143" fmla="*/ 4731038 w 9430552"/>
              <a:gd name="connsiteY143" fmla="*/ 9559270 h 9955931"/>
              <a:gd name="connsiteX144" fmla="*/ 4371153 w 9430552"/>
              <a:gd name="connsiteY144" fmla="*/ 9582912 h 9955931"/>
              <a:gd name="connsiteX145" fmla="*/ 3998134 w 9430552"/>
              <a:gd name="connsiteY145" fmla="*/ 9569777 h 9955931"/>
              <a:gd name="connsiteX146" fmla="*/ 832726 w 9430552"/>
              <a:gd name="connsiteY146" fmla="*/ 9296580 h 9955931"/>
              <a:gd name="connsiteX147" fmla="*/ 2217099 w 9430552"/>
              <a:gd name="connsiteY147" fmla="*/ 7996268 h 9955931"/>
              <a:gd name="connsiteX148" fmla="*/ 5461315 w 9430552"/>
              <a:gd name="connsiteY148" fmla="*/ 8248450 h 9955931"/>
              <a:gd name="connsiteX149" fmla="*/ 5471822 w 9430552"/>
              <a:gd name="connsiteY149" fmla="*/ 8248450 h 9955931"/>
              <a:gd name="connsiteX150" fmla="*/ 5829080 w 9430552"/>
              <a:gd name="connsiteY150" fmla="*/ 8258957 h 9955931"/>
              <a:gd name="connsiteX151" fmla="*/ 5850095 w 9430552"/>
              <a:gd name="connsiteY151" fmla="*/ 8258957 h 9955931"/>
              <a:gd name="connsiteX152" fmla="*/ 6199472 w 9430552"/>
              <a:gd name="connsiteY152" fmla="*/ 8232688 h 9955931"/>
              <a:gd name="connsiteX153" fmla="*/ 6220487 w 9430552"/>
              <a:gd name="connsiteY153" fmla="*/ 8230061 h 9955931"/>
              <a:gd name="connsiteX154" fmla="*/ 6559356 w 9430552"/>
              <a:gd name="connsiteY154" fmla="*/ 8169643 h 9955931"/>
              <a:gd name="connsiteX155" fmla="*/ 6577745 w 9430552"/>
              <a:gd name="connsiteY155" fmla="*/ 8164389 h 9955931"/>
              <a:gd name="connsiteX156" fmla="*/ 6903480 w 9430552"/>
              <a:gd name="connsiteY156" fmla="*/ 8072447 h 9955931"/>
              <a:gd name="connsiteX157" fmla="*/ 6921868 w 9430552"/>
              <a:gd name="connsiteY157" fmla="*/ 8067194 h 9955931"/>
              <a:gd name="connsiteX158" fmla="*/ 7234469 w 9430552"/>
              <a:gd name="connsiteY158" fmla="*/ 7943730 h 9955931"/>
              <a:gd name="connsiteX159" fmla="*/ 7252856 w 9430552"/>
              <a:gd name="connsiteY159" fmla="*/ 7935849 h 9955931"/>
              <a:gd name="connsiteX160" fmla="*/ 7287006 w 9430552"/>
              <a:gd name="connsiteY160" fmla="*/ 7917461 h 9955931"/>
              <a:gd name="connsiteX161" fmla="*/ 7276499 w 9430552"/>
              <a:gd name="connsiteY161" fmla="*/ 7941103 h 9955931"/>
              <a:gd name="connsiteX162" fmla="*/ 7830773 w 9430552"/>
              <a:gd name="connsiteY162" fmla="*/ 6322936 h 9955931"/>
              <a:gd name="connsiteX163" fmla="*/ 7793997 w 9430552"/>
              <a:gd name="connsiteY163" fmla="*/ 6575118 h 9955931"/>
              <a:gd name="connsiteX164" fmla="*/ 7709937 w 9430552"/>
              <a:gd name="connsiteY164" fmla="*/ 6948137 h 9955931"/>
              <a:gd name="connsiteX165" fmla="*/ 7602234 w 9430552"/>
              <a:gd name="connsiteY165" fmla="*/ 7276499 h 9955931"/>
              <a:gd name="connsiteX166" fmla="*/ 7357932 w 9430552"/>
              <a:gd name="connsiteY166" fmla="*/ 7434112 h 9955931"/>
              <a:gd name="connsiteX167" fmla="*/ 7076855 w 9430552"/>
              <a:gd name="connsiteY167" fmla="*/ 7578592 h 9955931"/>
              <a:gd name="connsiteX168" fmla="*/ 6782642 w 9430552"/>
              <a:gd name="connsiteY168" fmla="*/ 7694175 h 9955931"/>
              <a:gd name="connsiteX169" fmla="*/ 6475296 w 9430552"/>
              <a:gd name="connsiteY169" fmla="*/ 7780863 h 9955931"/>
              <a:gd name="connsiteX170" fmla="*/ 6157442 w 9430552"/>
              <a:gd name="connsiteY170" fmla="*/ 7836027 h 9955931"/>
              <a:gd name="connsiteX171" fmla="*/ 5829080 w 9430552"/>
              <a:gd name="connsiteY171" fmla="*/ 7859670 h 9955931"/>
              <a:gd name="connsiteX172" fmla="*/ 5487584 w 9430552"/>
              <a:gd name="connsiteY172" fmla="*/ 7849161 h 9955931"/>
              <a:gd name="connsiteX173" fmla="*/ 2343190 w 9430552"/>
              <a:gd name="connsiteY173" fmla="*/ 7604861 h 9955931"/>
              <a:gd name="connsiteX174" fmla="*/ 2264383 w 9430552"/>
              <a:gd name="connsiteY174" fmla="*/ 1497330 h 9955931"/>
              <a:gd name="connsiteX175" fmla="*/ 3927208 w 9430552"/>
              <a:gd name="connsiteY175" fmla="*/ 1578764 h 9955931"/>
              <a:gd name="connsiteX176" fmla="*/ 4315988 w 9430552"/>
              <a:gd name="connsiteY176" fmla="*/ 1618167 h 9955931"/>
              <a:gd name="connsiteX177" fmla="*/ 4562916 w 9430552"/>
              <a:gd name="connsiteY177" fmla="*/ 1665451 h 9955931"/>
              <a:gd name="connsiteX178" fmla="*/ 4930682 w 9430552"/>
              <a:gd name="connsiteY178" fmla="*/ 1765273 h 9955931"/>
              <a:gd name="connsiteX179" fmla="*/ 5285312 w 9430552"/>
              <a:gd name="connsiteY179" fmla="*/ 1901872 h 9955931"/>
              <a:gd name="connsiteX180" fmla="*/ 5624182 w 9430552"/>
              <a:gd name="connsiteY180" fmla="*/ 2069993 h 9955931"/>
              <a:gd name="connsiteX181" fmla="*/ 5947290 w 9430552"/>
              <a:gd name="connsiteY181" fmla="*/ 2269637 h 9955931"/>
              <a:gd name="connsiteX182" fmla="*/ 6252010 w 9430552"/>
              <a:gd name="connsiteY182" fmla="*/ 2498177 h 9955931"/>
              <a:gd name="connsiteX183" fmla="*/ 6535714 w 9430552"/>
              <a:gd name="connsiteY183" fmla="*/ 2755613 h 9955931"/>
              <a:gd name="connsiteX184" fmla="*/ 6798404 w 9430552"/>
              <a:gd name="connsiteY184" fmla="*/ 3036690 h 9955931"/>
              <a:gd name="connsiteX185" fmla="*/ 7034824 w 9430552"/>
              <a:gd name="connsiteY185" fmla="*/ 3341410 h 9955931"/>
              <a:gd name="connsiteX186" fmla="*/ 7244976 w 9430552"/>
              <a:gd name="connsiteY186" fmla="*/ 3667145 h 9955931"/>
              <a:gd name="connsiteX187" fmla="*/ 7426232 w 9430552"/>
              <a:gd name="connsiteY187" fmla="*/ 4011268 h 9955931"/>
              <a:gd name="connsiteX188" fmla="*/ 7578592 w 9430552"/>
              <a:gd name="connsiteY188" fmla="*/ 4371153 h 9955931"/>
              <a:gd name="connsiteX189" fmla="*/ 7699428 w 9430552"/>
              <a:gd name="connsiteY189" fmla="*/ 4744172 h 9955931"/>
              <a:gd name="connsiteX190" fmla="*/ 7786116 w 9430552"/>
              <a:gd name="connsiteY190" fmla="*/ 5130326 h 9955931"/>
              <a:gd name="connsiteX191" fmla="*/ 7836027 w 9430552"/>
              <a:gd name="connsiteY191" fmla="*/ 5524360 h 9955931"/>
              <a:gd name="connsiteX192" fmla="*/ 7849162 w 9430552"/>
              <a:gd name="connsiteY192" fmla="*/ 5926275 h 9955931"/>
              <a:gd name="connsiteX193" fmla="*/ 7830773 w 9430552"/>
              <a:gd name="connsiteY193" fmla="*/ 6322936 h 9955931"/>
              <a:gd name="connsiteX194" fmla="*/ 9007622 w 9430552"/>
              <a:gd name="connsiteY194" fmla="*/ 4854502 h 9955931"/>
              <a:gd name="connsiteX195" fmla="*/ 8973472 w 9430552"/>
              <a:gd name="connsiteY195" fmla="*/ 5085669 h 9955931"/>
              <a:gd name="connsiteX196" fmla="*/ 8894665 w 9430552"/>
              <a:gd name="connsiteY196" fmla="*/ 5424538 h 9955931"/>
              <a:gd name="connsiteX197" fmla="*/ 8786963 w 9430552"/>
              <a:gd name="connsiteY197" fmla="*/ 5747646 h 9955931"/>
              <a:gd name="connsiteX198" fmla="*/ 8652991 w 9430552"/>
              <a:gd name="connsiteY198" fmla="*/ 6052366 h 9955931"/>
              <a:gd name="connsiteX199" fmla="*/ 8492751 w 9430552"/>
              <a:gd name="connsiteY199" fmla="*/ 6338697 h 9955931"/>
              <a:gd name="connsiteX200" fmla="*/ 8306241 w 9430552"/>
              <a:gd name="connsiteY200" fmla="*/ 6604013 h 9955931"/>
              <a:gd name="connsiteX201" fmla="*/ 8159135 w 9430552"/>
              <a:gd name="connsiteY201" fmla="*/ 6774762 h 9955931"/>
              <a:gd name="connsiteX202" fmla="*/ 8185404 w 9430552"/>
              <a:gd name="connsiteY202" fmla="*/ 6653925 h 9955931"/>
              <a:gd name="connsiteX203" fmla="*/ 8188031 w 9430552"/>
              <a:gd name="connsiteY203" fmla="*/ 6638163 h 9955931"/>
              <a:gd name="connsiteX204" fmla="*/ 8224807 w 9430552"/>
              <a:gd name="connsiteY204" fmla="*/ 6370220 h 9955931"/>
              <a:gd name="connsiteX205" fmla="*/ 8227434 w 9430552"/>
              <a:gd name="connsiteY205" fmla="*/ 6354458 h 9955931"/>
              <a:gd name="connsiteX206" fmla="*/ 8251076 w 9430552"/>
              <a:gd name="connsiteY206" fmla="*/ 5939409 h 9955931"/>
              <a:gd name="connsiteX207" fmla="*/ 8251076 w 9430552"/>
              <a:gd name="connsiteY207" fmla="*/ 5921021 h 9955931"/>
              <a:gd name="connsiteX208" fmla="*/ 8235316 w 9430552"/>
              <a:gd name="connsiteY208" fmla="*/ 5500718 h 9955931"/>
              <a:gd name="connsiteX209" fmla="*/ 8232689 w 9430552"/>
              <a:gd name="connsiteY209" fmla="*/ 5482329 h 9955931"/>
              <a:gd name="connsiteX210" fmla="*/ 8180151 w 9430552"/>
              <a:gd name="connsiteY210" fmla="*/ 5069907 h 9955931"/>
              <a:gd name="connsiteX211" fmla="*/ 8177524 w 9430552"/>
              <a:gd name="connsiteY211" fmla="*/ 5051519 h 9955931"/>
              <a:gd name="connsiteX212" fmla="*/ 8088209 w 9430552"/>
              <a:gd name="connsiteY212" fmla="*/ 4649604 h 9955931"/>
              <a:gd name="connsiteX213" fmla="*/ 8082955 w 9430552"/>
              <a:gd name="connsiteY213" fmla="*/ 4631216 h 9955931"/>
              <a:gd name="connsiteX214" fmla="*/ 7956865 w 9430552"/>
              <a:gd name="connsiteY214" fmla="*/ 4239808 h 9955931"/>
              <a:gd name="connsiteX215" fmla="*/ 7951610 w 9430552"/>
              <a:gd name="connsiteY215" fmla="*/ 4224047 h 9955931"/>
              <a:gd name="connsiteX216" fmla="*/ 7791370 w 9430552"/>
              <a:gd name="connsiteY216" fmla="*/ 3848401 h 9955931"/>
              <a:gd name="connsiteX217" fmla="*/ 7783489 w 9430552"/>
              <a:gd name="connsiteY217" fmla="*/ 3832639 h 9955931"/>
              <a:gd name="connsiteX218" fmla="*/ 7591726 w 9430552"/>
              <a:gd name="connsiteY218" fmla="*/ 3472755 h 9955931"/>
              <a:gd name="connsiteX219" fmla="*/ 7583845 w 9430552"/>
              <a:gd name="connsiteY219" fmla="*/ 3456994 h 9955931"/>
              <a:gd name="connsiteX220" fmla="*/ 7363186 w 9430552"/>
              <a:gd name="connsiteY220" fmla="*/ 3118124 h 9955931"/>
              <a:gd name="connsiteX221" fmla="*/ 7352679 w 9430552"/>
              <a:gd name="connsiteY221" fmla="*/ 3104990 h 9955931"/>
              <a:gd name="connsiteX222" fmla="*/ 7105751 w 9430552"/>
              <a:gd name="connsiteY222" fmla="*/ 2787135 h 9955931"/>
              <a:gd name="connsiteX223" fmla="*/ 7095243 w 9430552"/>
              <a:gd name="connsiteY223" fmla="*/ 2774001 h 9955931"/>
              <a:gd name="connsiteX224" fmla="*/ 6822046 w 9430552"/>
              <a:gd name="connsiteY224" fmla="*/ 2479789 h 9955931"/>
              <a:gd name="connsiteX225" fmla="*/ 6808911 w 9430552"/>
              <a:gd name="connsiteY225" fmla="*/ 2466654 h 9955931"/>
              <a:gd name="connsiteX226" fmla="*/ 6512072 w 9430552"/>
              <a:gd name="connsiteY226" fmla="*/ 2198711 h 9955931"/>
              <a:gd name="connsiteX227" fmla="*/ 6498938 w 9430552"/>
              <a:gd name="connsiteY227" fmla="*/ 2188204 h 9955931"/>
              <a:gd name="connsiteX228" fmla="*/ 6183711 w 9430552"/>
              <a:gd name="connsiteY228" fmla="*/ 1943902 h 9955931"/>
              <a:gd name="connsiteX229" fmla="*/ 6167949 w 9430552"/>
              <a:gd name="connsiteY229" fmla="*/ 1933395 h 9955931"/>
              <a:gd name="connsiteX230" fmla="*/ 5829080 w 9430552"/>
              <a:gd name="connsiteY230" fmla="*/ 1723243 h 9955931"/>
              <a:gd name="connsiteX231" fmla="*/ 5813318 w 9430552"/>
              <a:gd name="connsiteY231" fmla="*/ 1715362 h 9955931"/>
              <a:gd name="connsiteX232" fmla="*/ 5456060 w 9430552"/>
              <a:gd name="connsiteY232" fmla="*/ 1539360 h 9955931"/>
              <a:gd name="connsiteX233" fmla="*/ 5437672 w 9430552"/>
              <a:gd name="connsiteY233" fmla="*/ 1531480 h 9955931"/>
              <a:gd name="connsiteX234" fmla="*/ 5064653 w 9430552"/>
              <a:gd name="connsiteY234" fmla="*/ 1389627 h 9955931"/>
              <a:gd name="connsiteX235" fmla="*/ 5046265 w 9430552"/>
              <a:gd name="connsiteY235" fmla="*/ 1384374 h 9955931"/>
              <a:gd name="connsiteX236" fmla="*/ 4660112 w 9430552"/>
              <a:gd name="connsiteY236" fmla="*/ 1279298 h 9955931"/>
              <a:gd name="connsiteX237" fmla="*/ 4644350 w 9430552"/>
              <a:gd name="connsiteY237" fmla="*/ 1276671 h 9955931"/>
              <a:gd name="connsiteX238" fmla="*/ 4381661 w 9430552"/>
              <a:gd name="connsiteY238" fmla="*/ 1226760 h 9955931"/>
              <a:gd name="connsiteX239" fmla="*/ 4365899 w 9430552"/>
              <a:gd name="connsiteY239" fmla="*/ 1224133 h 9955931"/>
              <a:gd name="connsiteX240" fmla="*/ 3963984 w 9430552"/>
              <a:gd name="connsiteY240" fmla="*/ 1184730 h 9955931"/>
              <a:gd name="connsiteX241" fmla="*/ 3953477 w 9430552"/>
              <a:gd name="connsiteY241" fmla="*/ 1184730 h 9955931"/>
              <a:gd name="connsiteX242" fmla="*/ 2259130 w 9430552"/>
              <a:gd name="connsiteY242" fmla="*/ 1100669 h 9955931"/>
              <a:gd name="connsiteX243" fmla="*/ 2251249 w 9430552"/>
              <a:gd name="connsiteY243" fmla="*/ 415049 h 9955931"/>
              <a:gd name="connsiteX244" fmla="*/ 5474449 w 9430552"/>
              <a:gd name="connsiteY244" fmla="*/ 559529 h 9955931"/>
              <a:gd name="connsiteX245" fmla="*/ 5829080 w 9430552"/>
              <a:gd name="connsiteY245" fmla="*/ 593678 h 9955931"/>
              <a:gd name="connsiteX246" fmla="*/ 6052366 w 9430552"/>
              <a:gd name="connsiteY246" fmla="*/ 635709 h 9955931"/>
              <a:gd name="connsiteX247" fmla="*/ 6385981 w 9430552"/>
              <a:gd name="connsiteY247" fmla="*/ 725023 h 9955931"/>
              <a:gd name="connsiteX248" fmla="*/ 6709090 w 9430552"/>
              <a:gd name="connsiteY248" fmla="*/ 845860 h 9955931"/>
              <a:gd name="connsiteX249" fmla="*/ 7016436 w 9430552"/>
              <a:gd name="connsiteY249" fmla="*/ 998220 h 9955931"/>
              <a:gd name="connsiteX250" fmla="*/ 7310648 w 9430552"/>
              <a:gd name="connsiteY250" fmla="*/ 1179476 h 9955931"/>
              <a:gd name="connsiteX251" fmla="*/ 7586472 w 9430552"/>
              <a:gd name="connsiteY251" fmla="*/ 1387000 h 9955931"/>
              <a:gd name="connsiteX252" fmla="*/ 7843908 w 9430552"/>
              <a:gd name="connsiteY252" fmla="*/ 1618167 h 9955931"/>
              <a:gd name="connsiteX253" fmla="*/ 8080328 w 9430552"/>
              <a:gd name="connsiteY253" fmla="*/ 1872976 h 9955931"/>
              <a:gd name="connsiteX254" fmla="*/ 8295734 w 9430552"/>
              <a:gd name="connsiteY254" fmla="*/ 2148800 h 9955931"/>
              <a:gd name="connsiteX255" fmla="*/ 8487497 w 9430552"/>
              <a:gd name="connsiteY255" fmla="*/ 2443012 h 9955931"/>
              <a:gd name="connsiteX256" fmla="*/ 8652991 w 9430552"/>
              <a:gd name="connsiteY256" fmla="*/ 2755613 h 9955931"/>
              <a:gd name="connsiteX257" fmla="*/ 8789590 w 9430552"/>
              <a:gd name="connsiteY257" fmla="*/ 3081348 h 9955931"/>
              <a:gd name="connsiteX258" fmla="*/ 8899919 w 9430552"/>
              <a:gd name="connsiteY258" fmla="*/ 3414963 h 9955931"/>
              <a:gd name="connsiteX259" fmla="*/ 8976099 w 9430552"/>
              <a:gd name="connsiteY259" fmla="*/ 3764340 h 9955931"/>
              <a:gd name="connsiteX260" fmla="*/ 9020757 w 9430552"/>
              <a:gd name="connsiteY260" fmla="*/ 4124225 h 9955931"/>
              <a:gd name="connsiteX261" fmla="*/ 9031264 w 9430552"/>
              <a:gd name="connsiteY261" fmla="*/ 4489363 h 9955931"/>
              <a:gd name="connsiteX262" fmla="*/ 9007622 w 9430552"/>
              <a:gd name="connsiteY262" fmla="*/ 4854502 h 995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Lst>
            <a:rect l="l" t="t" r="r" b="b"/>
            <a:pathLst>
              <a:path w="9430552" h="9955931">
                <a:moveTo>
                  <a:pt x="9420044" y="4103210"/>
                </a:moveTo>
                <a:cubicBezTo>
                  <a:pt x="9420044" y="4097956"/>
                  <a:pt x="9420044" y="4090075"/>
                  <a:pt x="9417418" y="4084821"/>
                </a:cubicBezTo>
                <a:lnTo>
                  <a:pt x="9370133" y="3706549"/>
                </a:lnTo>
                <a:cubicBezTo>
                  <a:pt x="9370133" y="3701295"/>
                  <a:pt x="9367506" y="3693414"/>
                  <a:pt x="9367506" y="3688160"/>
                </a:cubicBezTo>
                <a:lnTo>
                  <a:pt x="9286073" y="3320395"/>
                </a:lnTo>
                <a:cubicBezTo>
                  <a:pt x="9286073" y="3315141"/>
                  <a:pt x="9283446" y="3307261"/>
                  <a:pt x="9280819" y="3302007"/>
                </a:cubicBezTo>
                <a:lnTo>
                  <a:pt x="9167863" y="2944749"/>
                </a:lnTo>
                <a:cubicBezTo>
                  <a:pt x="9165236" y="2939495"/>
                  <a:pt x="9165236" y="2934241"/>
                  <a:pt x="9162609" y="2928988"/>
                </a:cubicBezTo>
                <a:lnTo>
                  <a:pt x="9018130" y="2584865"/>
                </a:lnTo>
                <a:cubicBezTo>
                  <a:pt x="9015503" y="2579611"/>
                  <a:pt x="9012876" y="2574357"/>
                  <a:pt x="9010249" y="2569103"/>
                </a:cubicBezTo>
                <a:lnTo>
                  <a:pt x="8836874" y="2240741"/>
                </a:lnTo>
                <a:cubicBezTo>
                  <a:pt x="8834247" y="2235488"/>
                  <a:pt x="8831620" y="2230234"/>
                  <a:pt x="8828993" y="2224980"/>
                </a:cubicBezTo>
                <a:lnTo>
                  <a:pt x="8631976" y="1917633"/>
                </a:lnTo>
                <a:cubicBezTo>
                  <a:pt x="8629350" y="1912380"/>
                  <a:pt x="8624095" y="1907126"/>
                  <a:pt x="8621468" y="1904499"/>
                </a:cubicBezTo>
                <a:lnTo>
                  <a:pt x="8395555" y="1615540"/>
                </a:lnTo>
                <a:cubicBezTo>
                  <a:pt x="8392929" y="1610287"/>
                  <a:pt x="8387675" y="1607660"/>
                  <a:pt x="8385048" y="1602406"/>
                </a:cubicBezTo>
                <a:lnTo>
                  <a:pt x="8135493" y="1334463"/>
                </a:lnTo>
                <a:cubicBezTo>
                  <a:pt x="8130240" y="1329209"/>
                  <a:pt x="8127613" y="1326582"/>
                  <a:pt x="8122359" y="1321328"/>
                </a:cubicBezTo>
                <a:lnTo>
                  <a:pt x="7851789" y="1077027"/>
                </a:lnTo>
                <a:cubicBezTo>
                  <a:pt x="7846535" y="1071773"/>
                  <a:pt x="7843908" y="1069146"/>
                  <a:pt x="7838654" y="1066519"/>
                </a:cubicBezTo>
                <a:lnTo>
                  <a:pt x="7547069" y="848487"/>
                </a:lnTo>
                <a:cubicBezTo>
                  <a:pt x="7541815" y="845860"/>
                  <a:pt x="7536561" y="840606"/>
                  <a:pt x="7531307" y="837979"/>
                </a:cubicBezTo>
                <a:lnTo>
                  <a:pt x="7221334" y="648843"/>
                </a:lnTo>
                <a:cubicBezTo>
                  <a:pt x="7216080" y="646216"/>
                  <a:pt x="7210827" y="643589"/>
                  <a:pt x="7205573" y="640962"/>
                </a:cubicBezTo>
                <a:lnTo>
                  <a:pt x="6879838" y="480722"/>
                </a:lnTo>
                <a:cubicBezTo>
                  <a:pt x="6874584" y="478095"/>
                  <a:pt x="6869330" y="475468"/>
                  <a:pt x="6861449" y="472841"/>
                </a:cubicBezTo>
                <a:lnTo>
                  <a:pt x="6522580" y="341496"/>
                </a:lnTo>
                <a:cubicBezTo>
                  <a:pt x="6517326" y="338869"/>
                  <a:pt x="6509445" y="336243"/>
                  <a:pt x="6504192" y="336243"/>
                </a:cubicBezTo>
                <a:lnTo>
                  <a:pt x="6152188" y="241674"/>
                </a:lnTo>
                <a:cubicBezTo>
                  <a:pt x="6146934" y="239047"/>
                  <a:pt x="6141680" y="239047"/>
                  <a:pt x="6136426" y="239047"/>
                </a:cubicBezTo>
                <a:lnTo>
                  <a:pt x="5894752" y="194390"/>
                </a:lnTo>
                <a:cubicBezTo>
                  <a:pt x="5889498" y="194390"/>
                  <a:pt x="5884244" y="191763"/>
                  <a:pt x="5878991" y="191763"/>
                </a:cubicBezTo>
                <a:lnTo>
                  <a:pt x="5511225" y="157614"/>
                </a:lnTo>
                <a:cubicBezTo>
                  <a:pt x="5508598" y="157614"/>
                  <a:pt x="5503345" y="157614"/>
                  <a:pt x="5500718" y="157614"/>
                </a:cubicBezTo>
                <a:lnTo>
                  <a:pt x="2056859" y="0"/>
                </a:lnTo>
                <a:cubicBezTo>
                  <a:pt x="2056859" y="0"/>
                  <a:pt x="2054232" y="0"/>
                  <a:pt x="2054232" y="0"/>
                </a:cubicBezTo>
                <a:cubicBezTo>
                  <a:pt x="2048978" y="0"/>
                  <a:pt x="2043724" y="0"/>
                  <a:pt x="2041097" y="0"/>
                </a:cubicBezTo>
                <a:cubicBezTo>
                  <a:pt x="2038470" y="0"/>
                  <a:pt x="2038470" y="0"/>
                  <a:pt x="2035843" y="0"/>
                </a:cubicBezTo>
                <a:cubicBezTo>
                  <a:pt x="2030590" y="0"/>
                  <a:pt x="2025336" y="0"/>
                  <a:pt x="2020082" y="2627"/>
                </a:cubicBezTo>
                <a:cubicBezTo>
                  <a:pt x="2017455" y="2627"/>
                  <a:pt x="2017455" y="2627"/>
                  <a:pt x="2014828" y="2627"/>
                </a:cubicBezTo>
                <a:cubicBezTo>
                  <a:pt x="2009574" y="2627"/>
                  <a:pt x="2004321" y="5254"/>
                  <a:pt x="1999067" y="5254"/>
                </a:cubicBezTo>
                <a:cubicBezTo>
                  <a:pt x="1999067" y="5254"/>
                  <a:pt x="1996440" y="5254"/>
                  <a:pt x="1996440" y="5254"/>
                </a:cubicBezTo>
                <a:cubicBezTo>
                  <a:pt x="1991186" y="7881"/>
                  <a:pt x="1985933" y="7881"/>
                  <a:pt x="1980679" y="10508"/>
                </a:cubicBezTo>
                <a:cubicBezTo>
                  <a:pt x="1978052" y="10508"/>
                  <a:pt x="1978052" y="10508"/>
                  <a:pt x="1975425" y="13134"/>
                </a:cubicBezTo>
                <a:cubicBezTo>
                  <a:pt x="1970171" y="15761"/>
                  <a:pt x="1967544" y="15761"/>
                  <a:pt x="1962290" y="18388"/>
                </a:cubicBezTo>
                <a:cubicBezTo>
                  <a:pt x="1959664" y="18388"/>
                  <a:pt x="1957037" y="21015"/>
                  <a:pt x="1954410" y="21015"/>
                </a:cubicBezTo>
                <a:cubicBezTo>
                  <a:pt x="1954410" y="21015"/>
                  <a:pt x="1951783" y="21015"/>
                  <a:pt x="1951783" y="23642"/>
                </a:cubicBezTo>
                <a:lnTo>
                  <a:pt x="99822" y="1019235"/>
                </a:lnTo>
                <a:cubicBezTo>
                  <a:pt x="97195" y="1019235"/>
                  <a:pt x="94568" y="1021862"/>
                  <a:pt x="94568" y="1021862"/>
                </a:cubicBezTo>
                <a:cubicBezTo>
                  <a:pt x="91941" y="1024489"/>
                  <a:pt x="89314" y="1024489"/>
                  <a:pt x="86688" y="1027116"/>
                </a:cubicBezTo>
                <a:cubicBezTo>
                  <a:pt x="84061" y="1029743"/>
                  <a:pt x="81434" y="1032370"/>
                  <a:pt x="76180" y="1034997"/>
                </a:cubicBezTo>
                <a:cubicBezTo>
                  <a:pt x="73553" y="1037623"/>
                  <a:pt x="70926" y="1037623"/>
                  <a:pt x="70926" y="1040250"/>
                </a:cubicBezTo>
                <a:cubicBezTo>
                  <a:pt x="68299" y="1042877"/>
                  <a:pt x="63045" y="1045504"/>
                  <a:pt x="60419" y="1048131"/>
                </a:cubicBezTo>
                <a:cubicBezTo>
                  <a:pt x="60419" y="1048131"/>
                  <a:pt x="57792" y="1050758"/>
                  <a:pt x="57792" y="1050758"/>
                </a:cubicBezTo>
                <a:cubicBezTo>
                  <a:pt x="57792" y="1050758"/>
                  <a:pt x="57792" y="1050758"/>
                  <a:pt x="57792" y="1050758"/>
                </a:cubicBezTo>
                <a:cubicBezTo>
                  <a:pt x="55165" y="1053385"/>
                  <a:pt x="49911" y="1058639"/>
                  <a:pt x="47284" y="1061266"/>
                </a:cubicBezTo>
                <a:cubicBezTo>
                  <a:pt x="47284" y="1063892"/>
                  <a:pt x="44657" y="1063892"/>
                  <a:pt x="44657" y="1066519"/>
                </a:cubicBezTo>
                <a:cubicBezTo>
                  <a:pt x="42030" y="1071773"/>
                  <a:pt x="39403" y="1074400"/>
                  <a:pt x="34150" y="1079654"/>
                </a:cubicBezTo>
                <a:cubicBezTo>
                  <a:pt x="34150" y="1079654"/>
                  <a:pt x="31523" y="1082281"/>
                  <a:pt x="31523" y="1082281"/>
                </a:cubicBezTo>
                <a:cubicBezTo>
                  <a:pt x="28896" y="1087535"/>
                  <a:pt x="26269" y="1092788"/>
                  <a:pt x="23642" y="1095415"/>
                </a:cubicBezTo>
                <a:cubicBezTo>
                  <a:pt x="23642" y="1095415"/>
                  <a:pt x="23642" y="1098042"/>
                  <a:pt x="21015" y="1098042"/>
                </a:cubicBezTo>
                <a:cubicBezTo>
                  <a:pt x="15761" y="1111177"/>
                  <a:pt x="10508" y="1121684"/>
                  <a:pt x="5254" y="1134819"/>
                </a:cubicBezTo>
                <a:cubicBezTo>
                  <a:pt x="5254" y="1137445"/>
                  <a:pt x="5254" y="1137445"/>
                  <a:pt x="5254" y="1140072"/>
                </a:cubicBezTo>
                <a:cubicBezTo>
                  <a:pt x="5254" y="1145326"/>
                  <a:pt x="2627" y="1150580"/>
                  <a:pt x="2627" y="1155834"/>
                </a:cubicBezTo>
                <a:cubicBezTo>
                  <a:pt x="2627" y="1158461"/>
                  <a:pt x="2627" y="1161088"/>
                  <a:pt x="2627" y="1161088"/>
                </a:cubicBezTo>
                <a:cubicBezTo>
                  <a:pt x="2627" y="1166341"/>
                  <a:pt x="0" y="1171595"/>
                  <a:pt x="0" y="1174222"/>
                </a:cubicBezTo>
                <a:cubicBezTo>
                  <a:pt x="0" y="1176849"/>
                  <a:pt x="0" y="1179476"/>
                  <a:pt x="0" y="1179476"/>
                </a:cubicBezTo>
                <a:cubicBezTo>
                  <a:pt x="0" y="1184730"/>
                  <a:pt x="0" y="1189983"/>
                  <a:pt x="0" y="1192610"/>
                </a:cubicBezTo>
                <a:cubicBezTo>
                  <a:pt x="0" y="1192610"/>
                  <a:pt x="0" y="1192610"/>
                  <a:pt x="0" y="1195237"/>
                </a:cubicBezTo>
                <a:lnTo>
                  <a:pt x="173375" y="9456821"/>
                </a:lnTo>
                <a:cubicBezTo>
                  <a:pt x="173375" y="9501479"/>
                  <a:pt x="189136" y="9543508"/>
                  <a:pt x="215405" y="9577658"/>
                </a:cubicBezTo>
                <a:cubicBezTo>
                  <a:pt x="215405" y="9577658"/>
                  <a:pt x="215405" y="9577658"/>
                  <a:pt x="215405" y="9577658"/>
                </a:cubicBezTo>
                <a:cubicBezTo>
                  <a:pt x="215405" y="9577658"/>
                  <a:pt x="215405" y="9577658"/>
                  <a:pt x="215405" y="9577658"/>
                </a:cubicBezTo>
                <a:cubicBezTo>
                  <a:pt x="220659" y="9585539"/>
                  <a:pt x="225913" y="9590793"/>
                  <a:pt x="233794" y="9596046"/>
                </a:cubicBezTo>
                <a:cubicBezTo>
                  <a:pt x="262689" y="9624942"/>
                  <a:pt x="299466" y="9643331"/>
                  <a:pt x="344123" y="9651211"/>
                </a:cubicBezTo>
                <a:cubicBezTo>
                  <a:pt x="349377" y="9651211"/>
                  <a:pt x="354631" y="9653838"/>
                  <a:pt x="359885" y="9653838"/>
                </a:cubicBezTo>
                <a:lnTo>
                  <a:pt x="3977119" y="9961185"/>
                </a:lnTo>
                <a:cubicBezTo>
                  <a:pt x="3979746" y="9961185"/>
                  <a:pt x="3984999" y="9961185"/>
                  <a:pt x="3987626" y="9961185"/>
                </a:cubicBezTo>
                <a:lnTo>
                  <a:pt x="4376407" y="9974320"/>
                </a:lnTo>
                <a:cubicBezTo>
                  <a:pt x="4379034" y="9974320"/>
                  <a:pt x="4381661" y="9974320"/>
                  <a:pt x="4384288" y="9974320"/>
                </a:cubicBezTo>
                <a:cubicBezTo>
                  <a:pt x="4389541" y="9974320"/>
                  <a:pt x="4392168" y="9974320"/>
                  <a:pt x="4397422" y="9974320"/>
                </a:cubicBezTo>
                <a:lnTo>
                  <a:pt x="4775695" y="9950677"/>
                </a:lnTo>
                <a:cubicBezTo>
                  <a:pt x="4783576" y="9950677"/>
                  <a:pt x="4788829" y="9950677"/>
                  <a:pt x="4796710" y="9948051"/>
                </a:cubicBezTo>
                <a:lnTo>
                  <a:pt x="5164475" y="9887632"/>
                </a:lnTo>
                <a:cubicBezTo>
                  <a:pt x="5172356" y="9887632"/>
                  <a:pt x="5177610" y="9885005"/>
                  <a:pt x="5185491" y="9882378"/>
                </a:cubicBezTo>
                <a:lnTo>
                  <a:pt x="5540121" y="9785183"/>
                </a:lnTo>
                <a:cubicBezTo>
                  <a:pt x="5545375" y="9782556"/>
                  <a:pt x="5553256" y="9782556"/>
                  <a:pt x="5558510" y="9779929"/>
                </a:cubicBezTo>
                <a:lnTo>
                  <a:pt x="5900006" y="9648584"/>
                </a:lnTo>
                <a:cubicBezTo>
                  <a:pt x="5905260" y="9645958"/>
                  <a:pt x="5913140" y="9643331"/>
                  <a:pt x="5918394" y="9640704"/>
                </a:cubicBezTo>
                <a:lnTo>
                  <a:pt x="6241502" y="9477836"/>
                </a:lnTo>
                <a:cubicBezTo>
                  <a:pt x="6246756" y="9475210"/>
                  <a:pt x="6252010" y="9472583"/>
                  <a:pt x="6259890" y="9467328"/>
                </a:cubicBezTo>
                <a:lnTo>
                  <a:pt x="6564610" y="9272938"/>
                </a:lnTo>
                <a:cubicBezTo>
                  <a:pt x="6569864" y="9270311"/>
                  <a:pt x="6575118" y="9265058"/>
                  <a:pt x="6580372" y="9262431"/>
                </a:cubicBezTo>
                <a:lnTo>
                  <a:pt x="6866703" y="9039145"/>
                </a:lnTo>
                <a:cubicBezTo>
                  <a:pt x="6871957" y="9033891"/>
                  <a:pt x="6877211" y="9031264"/>
                  <a:pt x="6882465" y="9026010"/>
                </a:cubicBezTo>
                <a:lnTo>
                  <a:pt x="7145154" y="8773828"/>
                </a:lnTo>
                <a:cubicBezTo>
                  <a:pt x="7150408" y="8768574"/>
                  <a:pt x="7155662" y="8763321"/>
                  <a:pt x="7158289" y="8760694"/>
                </a:cubicBezTo>
                <a:lnTo>
                  <a:pt x="7397336" y="8482243"/>
                </a:lnTo>
                <a:cubicBezTo>
                  <a:pt x="7402590" y="8476990"/>
                  <a:pt x="7405217" y="8471736"/>
                  <a:pt x="7410470" y="8466481"/>
                </a:cubicBezTo>
                <a:lnTo>
                  <a:pt x="7623249" y="8161763"/>
                </a:lnTo>
                <a:cubicBezTo>
                  <a:pt x="7625876" y="8156508"/>
                  <a:pt x="7631130" y="8151254"/>
                  <a:pt x="7633756" y="8146001"/>
                </a:cubicBezTo>
                <a:lnTo>
                  <a:pt x="7817639" y="7817639"/>
                </a:lnTo>
                <a:cubicBezTo>
                  <a:pt x="7820266" y="7812385"/>
                  <a:pt x="7822893" y="7807132"/>
                  <a:pt x="7825520" y="7799251"/>
                </a:cubicBezTo>
                <a:lnTo>
                  <a:pt x="7943730" y="7528681"/>
                </a:lnTo>
                <a:lnTo>
                  <a:pt x="8140747" y="7373694"/>
                </a:lnTo>
                <a:cubicBezTo>
                  <a:pt x="8146001" y="7368440"/>
                  <a:pt x="8151255" y="7365813"/>
                  <a:pt x="8156509" y="7360560"/>
                </a:cubicBezTo>
                <a:lnTo>
                  <a:pt x="8398182" y="7126765"/>
                </a:lnTo>
                <a:cubicBezTo>
                  <a:pt x="8403436" y="7121512"/>
                  <a:pt x="8406064" y="7116258"/>
                  <a:pt x="8411317" y="7113631"/>
                </a:cubicBezTo>
                <a:lnTo>
                  <a:pt x="8631976" y="6856196"/>
                </a:lnTo>
                <a:cubicBezTo>
                  <a:pt x="8637230" y="6850941"/>
                  <a:pt x="8639857" y="6845688"/>
                  <a:pt x="8645110" y="6840434"/>
                </a:cubicBezTo>
                <a:lnTo>
                  <a:pt x="8842127" y="6559356"/>
                </a:lnTo>
                <a:cubicBezTo>
                  <a:pt x="8844754" y="6554103"/>
                  <a:pt x="8850009" y="6548849"/>
                  <a:pt x="8852636" y="6543595"/>
                </a:cubicBezTo>
                <a:lnTo>
                  <a:pt x="9023384" y="6241502"/>
                </a:lnTo>
                <a:cubicBezTo>
                  <a:pt x="9026010" y="6236248"/>
                  <a:pt x="9028637" y="6230994"/>
                  <a:pt x="9031264" y="6223114"/>
                </a:cubicBezTo>
                <a:lnTo>
                  <a:pt x="9173116" y="5900006"/>
                </a:lnTo>
                <a:cubicBezTo>
                  <a:pt x="9175743" y="5894752"/>
                  <a:pt x="9178370" y="5886872"/>
                  <a:pt x="9180997" y="5881617"/>
                </a:cubicBezTo>
                <a:lnTo>
                  <a:pt x="9293954" y="5540121"/>
                </a:lnTo>
                <a:cubicBezTo>
                  <a:pt x="9296581" y="5534867"/>
                  <a:pt x="9296581" y="5526987"/>
                  <a:pt x="9299208" y="5521733"/>
                </a:cubicBezTo>
                <a:lnTo>
                  <a:pt x="9380641" y="5164475"/>
                </a:lnTo>
                <a:cubicBezTo>
                  <a:pt x="9380641" y="5159221"/>
                  <a:pt x="9383268" y="5153968"/>
                  <a:pt x="9383268" y="5148714"/>
                </a:cubicBezTo>
                <a:lnTo>
                  <a:pt x="9420044" y="4901786"/>
                </a:lnTo>
                <a:cubicBezTo>
                  <a:pt x="9420044" y="4896532"/>
                  <a:pt x="9422671" y="4891278"/>
                  <a:pt x="9422671" y="4886024"/>
                </a:cubicBezTo>
                <a:lnTo>
                  <a:pt x="9446313" y="4505125"/>
                </a:lnTo>
                <a:cubicBezTo>
                  <a:pt x="9446313" y="4499871"/>
                  <a:pt x="9446313" y="4491990"/>
                  <a:pt x="9446313" y="4486737"/>
                </a:cubicBezTo>
                <a:lnTo>
                  <a:pt x="9420044" y="4103210"/>
                </a:lnTo>
                <a:close/>
                <a:moveTo>
                  <a:pt x="1857215" y="1077027"/>
                </a:moveTo>
                <a:lnTo>
                  <a:pt x="924667" y="1032370"/>
                </a:lnTo>
                <a:lnTo>
                  <a:pt x="1849334" y="535887"/>
                </a:lnTo>
                <a:lnTo>
                  <a:pt x="1857215" y="1077027"/>
                </a:lnTo>
                <a:close/>
                <a:moveTo>
                  <a:pt x="399288" y="1405389"/>
                </a:moveTo>
                <a:lnTo>
                  <a:pt x="1862468" y="1476315"/>
                </a:lnTo>
                <a:lnTo>
                  <a:pt x="1943902" y="7702056"/>
                </a:lnTo>
                <a:lnTo>
                  <a:pt x="559529" y="9002369"/>
                </a:lnTo>
                <a:lnTo>
                  <a:pt x="399288" y="1405389"/>
                </a:lnTo>
                <a:close/>
                <a:moveTo>
                  <a:pt x="7276499" y="7941103"/>
                </a:moveTo>
                <a:lnTo>
                  <a:pt x="7074228" y="8230061"/>
                </a:lnTo>
                <a:lnTo>
                  <a:pt x="6848315" y="8495377"/>
                </a:lnTo>
                <a:lnTo>
                  <a:pt x="6598760" y="8734425"/>
                </a:lnTo>
                <a:lnTo>
                  <a:pt x="6328190" y="8947204"/>
                </a:lnTo>
                <a:lnTo>
                  <a:pt x="6039231" y="9131086"/>
                </a:lnTo>
                <a:lnTo>
                  <a:pt x="5734511" y="9286073"/>
                </a:lnTo>
                <a:lnTo>
                  <a:pt x="5414030" y="9409537"/>
                </a:lnTo>
                <a:lnTo>
                  <a:pt x="5077788" y="9501479"/>
                </a:lnTo>
                <a:lnTo>
                  <a:pt x="4731038" y="9559270"/>
                </a:lnTo>
                <a:lnTo>
                  <a:pt x="4371153" y="9582912"/>
                </a:lnTo>
                <a:lnTo>
                  <a:pt x="3998134" y="9569777"/>
                </a:lnTo>
                <a:lnTo>
                  <a:pt x="832726" y="9296580"/>
                </a:lnTo>
                <a:lnTo>
                  <a:pt x="2217099" y="7996268"/>
                </a:lnTo>
                <a:lnTo>
                  <a:pt x="5461315" y="8248450"/>
                </a:lnTo>
                <a:cubicBezTo>
                  <a:pt x="5463941" y="8248450"/>
                  <a:pt x="5469195" y="8248450"/>
                  <a:pt x="5471822" y="8248450"/>
                </a:cubicBezTo>
                <a:lnTo>
                  <a:pt x="5829080" y="8258957"/>
                </a:lnTo>
                <a:cubicBezTo>
                  <a:pt x="5836960" y="8258957"/>
                  <a:pt x="5842214" y="8258957"/>
                  <a:pt x="5850095" y="8258957"/>
                </a:cubicBezTo>
                <a:lnTo>
                  <a:pt x="6199472" y="8232688"/>
                </a:lnTo>
                <a:cubicBezTo>
                  <a:pt x="6207353" y="8232688"/>
                  <a:pt x="6212606" y="8230061"/>
                  <a:pt x="6220487" y="8230061"/>
                </a:cubicBezTo>
                <a:lnTo>
                  <a:pt x="6559356" y="8169643"/>
                </a:lnTo>
                <a:cubicBezTo>
                  <a:pt x="6567237" y="8169643"/>
                  <a:pt x="6572491" y="8167016"/>
                  <a:pt x="6577745" y="8164389"/>
                </a:cubicBezTo>
                <a:lnTo>
                  <a:pt x="6903480" y="8072447"/>
                </a:lnTo>
                <a:cubicBezTo>
                  <a:pt x="6908734" y="8069821"/>
                  <a:pt x="6916614" y="8069821"/>
                  <a:pt x="6921868" y="8067194"/>
                </a:cubicBezTo>
                <a:lnTo>
                  <a:pt x="7234469" y="7943730"/>
                </a:lnTo>
                <a:cubicBezTo>
                  <a:pt x="7239722" y="7941103"/>
                  <a:pt x="7247603" y="7938476"/>
                  <a:pt x="7252856" y="7935849"/>
                </a:cubicBezTo>
                <a:lnTo>
                  <a:pt x="7287006" y="7917461"/>
                </a:lnTo>
                <a:lnTo>
                  <a:pt x="7276499" y="7941103"/>
                </a:lnTo>
                <a:close/>
                <a:moveTo>
                  <a:pt x="7830773" y="6322936"/>
                </a:moveTo>
                <a:lnTo>
                  <a:pt x="7793997" y="6575118"/>
                </a:lnTo>
                <a:lnTo>
                  <a:pt x="7709937" y="6948137"/>
                </a:lnTo>
                <a:lnTo>
                  <a:pt x="7602234" y="7276499"/>
                </a:lnTo>
                <a:lnTo>
                  <a:pt x="7357932" y="7434112"/>
                </a:lnTo>
                <a:lnTo>
                  <a:pt x="7076855" y="7578592"/>
                </a:lnTo>
                <a:lnTo>
                  <a:pt x="6782642" y="7694175"/>
                </a:lnTo>
                <a:lnTo>
                  <a:pt x="6475296" y="7780863"/>
                </a:lnTo>
                <a:lnTo>
                  <a:pt x="6157442" y="7836027"/>
                </a:lnTo>
                <a:lnTo>
                  <a:pt x="5829080" y="7859670"/>
                </a:lnTo>
                <a:lnTo>
                  <a:pt x="5487584" y="7849161"/>
                </a:lnTo>
                <a:lnTo>
                  <a:pt x="2343190" y="7604861"/>
                </a:lnTo>
                <a:lnTo>
                  <a:pt x="2264383" y="1497330"/>
                </a:lnTo>
                <a:lnTo>
                  <a:pt x="3927208" y="1578764"/>
                </a:lnTo>
                <a:lnTo>
                  <a:pt x="4315988" y="1618167"/>
                </a:lnTo>
                <a:lnTo>
                  <a:pt x="4562916" y="1665451"/>
                </a:lnTo>
                <a:lnTo>
                  <a:pt x="4930682" y="1765273"/>
                </a:lnTo>
                <a:lnTo>
                  <a:pt x="5285312" y="1901872"/>
                </a:lnTo>
                <a:lnTo>
                  <a:pt x="5624182" y="2069993"/>
                </a:lnTo>
                <a:lnTo>
                  <a:pt x="5947290" y="2269637"/>
                </a:lnTo>
                <a:lnTo>
                  <a:pt x="6252010" y="2498177"/>
                </a:lnTo>
                <a:lnTo>
                  <a:pt x="6535714" y="2755613"/>
                </a:lnTo>
                <a:lnTo>
                  <a:pt x="6798404" y="3036690"/>
                </a:lnTo>
                <a:lnTo>
                  <a:pt x="7034824" y="3341410"/>
                </a:lnTo>
                <a:lnTo>
                  <a:pt x="7244976" y="3667145"/>
                </a:lnTo>
                <a:lnTo>
                  <a:pt x="7426232" y="4011268"/>
                </a:lnTo>
                <a:lnTo>
                  <a:pt x="7578592" y="4371153"/>
                </a:lnTo>
                <a:lnTo>
                  <a:pt x="7699428" y="4744172"/>
                </a:lnTo>
                <a:lnTo>
                  <a:pt x="7786116" y="5130326"/>
                </a:lnTo>
                <a:lnTo>
                  <a:pt x="7836027" y="5524360"/>
                </a:lnTo>
                <a:lnTo>
                  <a:pt x="7849162" y="5926275"/>
                </a:lnTo>
                <a:lnTo>
                  <a:pt x="7830773" y="6322936"/>
                </a:lnTo>
                <a:close/>
                <a:moveTo>
                  <a:pt x="9007622" y="4854502"/>
                </a:moveTo>
                <a:lnTo>
                  <a:pt x="8973472" y="5085669"/>
                </a:lnTo>
                <a:lnTo>
                  <a:pt x="8894665" y="5424538"/>
                </a:lnTo>
                <a:lnTo>
                  <a:pt x="8786963" y="5747646"/>
                </a:lnTo>
                <a:lnTo>
                  <a:pt x="8652991" y="6052366"/>
                </a:lnTo>
                <a:lnTo>
                  <a:pt x="8492751" y="6338697"/>
                </a:lnTo>
                <a:lnTo>
                  <a:pt x="8306241" y="6604013"/>
                </a:lnTo>
                <a:lnTo>
                  <a:pt x="8159135" y="6774762"/>
                </a:lnTo>
                <a:lnTo>
                  <a:pt x="8185404" y="6653925"/>
                </a:lnTo>
                <a:cubicBezTo>
                  <a:pt x="8185404" y="6648671"/>
                  <a:pt x="8188031" y="6643417"/>
                  <a:pt x="8188031" y="6638163"/>
                </a:cubicBezTo>
                <a:lnTo>
                  <a:pt x="8224807" y="6370220"/>
                </a:lnTo>
                <a:cubicBezTo>
                  <a:pt x="8224807" y="6364966"/>
                  <a:pt x="8224807" y="6359713"/>
                  <a:pt x="8227434" y="6354458"/>
                </a:cubicBezTo>
                <a:lnTo>
                  <a:pt x="8251076" y="5939409"/>
                </a:lnTo>
                <a:cubicBezTo>
                  <a:pt x="8251076" y="5934155"/>
                  <a:pt x="8251076" y="5926275"/>
                  <a:pt x="8251076" y="5921021"/>
                </a:cubicBezTo>
                <a:lnTo>
                  <a:pt x="8235316" y="5500718"/>
                </a:lnTo>
                <a:cubicBezTo>
                  <a:pt x="8235316" y="5495464"/>
                  <a:pt x="8235316" y="5487583"/>
                  <a:pt x="8232689" y="5482329"/>
                </a:cubicBezTo>
                <a:lnTo>
                  <a:pt x="8180151" y="5069907"/>
                </a:lnTo>
                <a:cubicBezTo>
                  <a:pt x="8180151" y="5064653"/>
                  <a:pt x="8177524" y="5056773"/>
                  <a:pt x="8177524" y="5051519"/>
                </a:cubicBezTo>
                <a:lnTo>
                  <a:pt x="8088209" y="4649604"/>
                </a:lnTo>
                <a:cubicBezTo>
                  <a:pt x="8085582" y="4644350"/>
                  <a:pt x="8085582" y="4639097"/>
                  <a:pt x="8082955" y="4631216"/>
                </a:cubicBezTo>
                <a:lnTo>
                  <a:pt x="7956865" y="4239808"/>
                </a:lnTo>
                <a:cubicBezTo>
                  <a:pt x="7954238" y="4234554"/>
                  <a:pt x="7954238" y="4229301"/>
                  <a:pt x="7951610" y="4224047"/>
                </a:cubicBezTo>
                <a:lnTo>
                  <a:pt x="7791370" y="3848401"/>
                </a:lnTo>
                <a:cubicBezTo>
                  <a:pt x="7788744" y="3843147"/>
                  <a:pt x="7786116" y="3837893"/>
                  <a:pt x="7783489" y="3832639"/>
                </a:cubicBezTo>
                <a:lnTo>
                  <a:pt x="7591726" y="3472755"/>
                </a:lnTo>
                <a:cubicBezTo>
                  <a:pt x="7589099" y="3467501"/>
                  <a:pt x="7586472" y="3462247"/>
                  <a:pt x="7583845" y="3456994"/>
                </a:cubicBezTo>
                <a:lnTo>
                  <a:pt x="7363186" y="3118124"/>
                </a:lnTo>
                <a:cubicBezTo>
                  <a:pt x="7360559" y="3112870"/>
                  <a:pt x="7357932" y="3107617"/>
                  <a:pt x="7352679" y="3104990"/>
                </a:cubicBezTo>
                <a:lnTo>
                  <a:pt x="7105751" y="2787135"/>
                </a:lnTo>
                <a:cubicBezTo>
                  <a:pt x="7103124" y="2781882"/>
                  <a:pt x="7097870" y="2779255"/>
                  <a:pt x="7095243" y="2774001"/>
                </a:cubicBezTo>
                <a:lnTo>
                  <a:pt x="6822046" y="2479789"/>
                </a:lnTo>
                <a:cubicBezTo>
                  <a:pt x="6816792" y="2474535"/>
                  <a:pt x="6814165" y="2471908"/>
                  <a:pt x="6808911" y="2466654"/>
                </a:cubicBezTo>
                <a:lnTo>
                  <a:pt x="6512072" y="2198711"/>
                </a:lnTo>
                <a:cubicBezTo>
                  <a:pt x="6506818" y="2193457"/>
                  <a:pt x="6504192" y="2190830"/>
                  <a:pt x="6498938" y="2188204"/>
                </a:cubicBezTo>
                <a:lnTo>
                  <a:pt x="6183711" y="1943902"/>
                </a:lnTo>
                <a:cubicBezTo>
                  <a:pt x="6178457" y="1941275"/>
                  <a:pt x="6173203" y="1936021"/>
                  <a:pt x="6167949" y="1933395"/>
                </a:cubicBezTo>
                <a:lnTo>
                  <a:pt x="5829080" y="1723243"/>
                </a:lnTo>
                <a:cubicBezTo>
                  <a:pt x="5823826" y="1720616"/>
                  <a:pt x="5818572" y="1717989"/>
                  <a:pt x="5813318" y="1715362"/>
                </a:cubicBezTo>
                <a:lnTo>
                  <a:pt x="5456060" y="1539360"/>
                </a:lnTo>
                <a:cubicBezTo>
                  <a:pt x="5450807" y="1536733"/>
                  <a:pt x="5445553" y="1534107"/>
                  <a:pt x="5437672" y="1531480"/>
                </a:cubicBezTo>
                <a:lnTo>
                  <a:pt x="5064653" y="1389627"/>
                </a:lnTo>
                <a:cubicBezTo>
                  <a:pt x="5059400" y="1387000"/>
                  <a:pt x="5051519" y="1384374"/>
                  <a:pt x="5046265" y="1384374"/>
                </a:cubicBezTo>
                <a:lnTo>
                  <a:pt x="4660112" y="1279298"/>
                </a:lnTo>
                <a:cubicBezTo>
                  <a:pt x="4654858" y="1276671"/>
                  <a:pt x="4649604" y="1276671"/>
                  <a:pt x="4644350" y="1276671"/>
                </a:cubicBezTo>
                <a:lnTo>
                  <a:pt x="4381661" y="1226760"/>
                </a:lnTo>
                <a:cubicBezTo>
                  <a:pt x="4376407" y="1226760"/>
                  <a:pt x="4371153" y="1224133"/>
                  <a:pt x="4365899" y="1224133"/>
                </a:cubicBezTo>
                <a:lnTo>
                  <a:pt x="3963984" y="1184730"/>
                </a:lnTo>
                <a:cubicBezTo>
                  <a:pt x="3961357" y="1184730"/>
                  <a:pt x="3956104" y="1184730"/>
                  <a:pt x="3953477" y="1184730"/>
                </a:cubicBezTo>
                <a:lnTo>
                  <a:pt x="2259130" y="1100669"/>
                </a:lnTo>
                <a:lnTo>
                  <a:pt x="2251249" y="415049"/>
                </a:lnTo>
                <a:lnTo>
                  <a:pt x="5474449" y="559529"/>
                </a:lnTo>
                <a:lnTo>
                  <a:pt x="5829080" y="593678"/>
                </a:lnTo>
                <a:lnTo>
                  <a:pt x="6052366" y="635709"/>
                </a:lnTo>
                <a:lnTo>
                  <a:pt x="6385981" y="725023"/>
                </a:lnTo>
                <a:lnTo>
                  <a:pt x="6709090" y="845860"/>
                </a:lnTo>
                <a:lnTo>
                  <a:pt x="7016436" y="998220"/>
                </a:lnTo>
                <a:lnTo>
                  <a:pt x="7310648" y="1179476"/>
                </a:lnTo>
                <a:lnTo>
                  <a:pt x="7586472" y="1387000"/>
                </a:lnTo>
                <a:lnTo>
                  <a:pt x="7843908" y="1618167"/>
                </a:lnTo>
                <a:lnTo>
                  <a:pt x="8080328" y="1872976"/>
                </a:lnTo>
                <a:lnTo>
                  <a:pt x="8295734" y="2148800"/>
                </a:lnTo>
                <a:lnTo>
                  <a:pt x="8487497" y="2443012"/>
                </a:lnTo>
                <a:lnTo>
                  <a:pt x="8652991" y="2755613"/>
                </a:lnTo>
                <a:lnTo>
                  <a:pt x="8789590" y="3081348"/>
                </a:lnTo>
                <a:lnTo>
                  <a:pt x="8899919" y="3414963"/>
                </a:lnTo>
                <a:lnTo>
                  <a:pt x="8976099" y="3764340"/>
                </a:lnTo>
                <a:lnTo>
                  <a:pt x="9020757" y="4124225"/>
                </a:lnTo>
                <a:lnTo>
                  <a:pt x="9031264" y="4489363"/>
                </a:lnTo>
                <a:lnTo>
                  <a:pt x="9007622" y="4854502"/>
                </a:lnTo>
                <a:close/>
              </a:path>
            </a:pathLst>
          </a:custGeom>
          <a:solidFill>
            <a:schemeClr val="bg2"/>
          </a:solidFill>
          <a:ln w="26266" cap="flat">
            <a:noFill/>
            <a:prstDash val="solid"/>
            <a:miter/>
          </a:ln>
        </p:spPr>
        <p:txBody>
          <a:bodyPr rtlCol="0" anchor="ctr"/>
          <a:lstStyle/>
          <a:p>
            <a:endParaRPr lang="en-US" sz="900" dirty="0"/>
          </a:p>
        </p:txBody>
      </p:sp>
      <p:sp>
        <p:nvSpPr>
          <p:cNvPr id="11" name="Picture Placeholder 8">
            <a:extLst>
              <a:ext uri="{FF2B5EF4-FFF2-40B4-BE49-F238E27FC236}">
                <a16:creationId xmlns:a16="http://schemas.microsoft.com/office/drawing/2014/main" id="{2CE26F5B-7561-4519-B999-405287B99690}"/>
              </a:ext>
            </a:extLst>
          </p:cNvPr>
          <p:cNvSpPr>
            <a:spLocks noGrp="1"/>
          </p:cNvSpPr>
          <p:nvPr>
            <p:ph type="pic" sz="quarter" idx="20" hasCustomPrompt="1"/>
          </p:nvPr>
        </p:nvSpPr>
        <p:spPr>
          <a:xfrm>
            <a:off x="2388466" y="0"/>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2" name="Picture Placeholder 8">
            <a:extLst>
              <a:ext uri="{FF2B5EF4-FFF2-40B4-BE49-F238E27FC236}">
                <a16:creationId xmlns:a16="http://schemas.microsoft.com/office/drawing/2014/main" id="{11C6D854-1B1F-4CFE-BC00-C08F15B4120B}"/>
              </a:ext>
            </a:extLst>
          </p:cNvPr>
          <p:cNvSpPr>
            <a:spLocks noGrp="1"/>
          </p:cNvSpPr>
          <p:nvPr>
            <p:ph type="pic" sz="quarter" idx="21" hasCustomPrompt="1"/>
          </p:nvPr>
        </p:nvSpPr>
        <p:spPr>
          <a:xfrm>
            <a:off x="2388466" y="4145288"/>
            <a:ext cx="2263242" cy="1966402"/>
          </a:xfrm>
          <a:solidFill>
            <a:srgbClr val="BFBFBF">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Picture</a:t>
            </a:r>
          </a:p>
        </p:txBody>
      </p:sp>
      <p:sp>
        <p:nvSpPr>
          <p:cNvPr id="13" name="Rectangle 12">
            <a:extLst>
              <a:ext uri="{FF2B5EF4-FFF2-40B4-BE49-F238E27FC236}">
                <a16:creationId xmlns:a16="http://schemas.microsoft.com/office/drawing/2014/main" id="{5A72509F-C50C-43CE-B715-13763CF3504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DE0E5FB4-1162-4730-B647-478EFE4A82B9}"/>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36C014A8-DE7A-4C86-96EF-3905EAC0C12B}"/>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3A346969-3A2E-445A-9C03-F5B1E34A08C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0DEF87A7-7D86-4884-B110-64D0516FF32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Date Placeholder 4">
            <a:extLst>
              <a:ext uri="{FF2B5EF4-FFF2-40B4-BE49-F238E27FC236}">
                <a16:creationId xmlns:a16="http://schemas.microsoft.com/office/drawing/2014/main" id="{9C1CE7AD-702A-4C7D-AA79-8290CAA01C02}"/>
              </a:ext>
            </a:extLst>
          </p:cNvPr>
          <p:cNvSpPr>
            <a:spLocks noGrp="1"/>
          </p:cNvSpPr>
          <p:nvPr>
            <p:ph type="dt" sz="half" idx="10"/>
          </p:nvPr>
        </p:nvSpPr>
        <p:spPr>
          <a:xfrm>
            <a:off x="-1221327" y="6484845"/>
            <a:ext cx="431800" cy="365125"/>
          </a:xfrm>
        </p:spPr>
        <p:txBody>
          <a:bodyPr/>
          <a:lstStyle/>
          <a:p>
            <a:r>
              <a:rPr lang="en-US" dirty="0"/>
              <a:t>7/23/2025</a:t>
            </a:r>
          </a:p>
        </p:txBody>
      </p:sp>
      <p:sp>
        <p:nvSpPr>
          <p:cNvPr id="21" name="Footer Placeholder 5">
            <a:extLst>
              <a:ext uri="{FF2B5EF4-FFF2-40B4-BE49-F238E27FC236}">
                <a16:creationId xmlns:a16="http://schemas.microsoft.com/office/drawing/2014/main" id="{085011CE-E16C-431C-A5CE-5827B64F1D6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6">
            <a:extLst>
              <a:ext uri="{FF2B5EF4-FFF2-40B4-BE49-F238E27FC236}">
                <a16:creationId xmlns:a16="http://schemas.microsoft.com/office/drawing/2014/main" id="{7F871542-871F-4050-9C93-F8FD7D51816F}"/>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5931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913D2-AE7C-478F-91D3-D5ECA28FF02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A7ADA35-C08F-436B-BC32-7110CBB3EC03}"/>
              </a:ext>
            </a:extLst>
          </p:cNvPr>
          <p:cNvSpPr>
            <a:spLocks noGrp="1"/>
          </p:cNvSpPr>
          <p:nvPr>
            <p:ph sz="half" idx="1"/>
          </p:nvPr>
        </p:nvSpPr>
        <p:spPr>
          <a:xfrm>
            <a:off x="457199"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DB945E-AC2B-4A62-9F16-0BBE7FEA2738}"/>
              </a:ext>
            </a:extLst>
          </p:cNvPr>
          <p:cNvSpPr>
            <a:spLocks noGrp="1"/>
          </p:cNvSpPr>
          <p:nvPr>
            <p:ph sz="half" idx="2"/>
          </p:nvPr>
        </p:nvSpPr>
        <p:spPr>
          <a:xfrm>
            <a:off x="6333953" y="1825626"/>
            <a:ext cx="5400847" cy="4057463"/>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865358-983C-4BDA-AB6F-1D3D27E6D054}"/>
              </a:ext>
            </a:extLst>
          </p:cNvPr>
          <p:cNvSpPr>
            <a:spLocks noGrp="1"/>
          </p:cNvSpPr>
          <p:nvPr>
            <p:ph type="dt" sz="half" idx="10"/>
          </p:nvPr>
        </p:nvSpPr>
        <p:spPr>
          <a:xfrm>
            <a:off x="-1221327" y="6484845"/>
            <a:ext cx="431800" cy="365125"/>
          </a:xfrm>
        </p:spPr>
        <p:txBody>
          <a:bodyPr/>
          <a:lstStyle/>
          <a:p>
            <a:r>
              <a:rPr lang="en-US" dirty="0"/>
              <a:t>7/23/2025</a:t>
            </a:r>
          </a:p>
        </p:txBody>
      </p:sp>
      <p:sp>
        <p:nvSpPr>
          <p:cNvPr id="6" name="Footer Placeholder 5">
            <a:extLst>
              <a:ext uri="{FF2B5EF4-FFF2-40B4-BE49-F238E27FC236}">
                <a16:creationId xmlns:a16="http://schemas.microsoft.com/office/drawing/2014/main" id="{638F6995-9A6F-4981-AD39-FB3586410FEB}"/>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7" name="Slide Number Placeholder 6">
            <a:extLst>
              <a:ext uri="{FF2B5EF4-FFF2-40B4-BE49-F238E27FC236}">
                <a16:creationId xmlns:a16="http://schemas.microsoft.com/office/drawing/2014/main" id="{82072AF9-0574-452D-A73D-C4BFC6340E6B}"/>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5" name="UTK Horiz_R">
            <a:extLst>
              <a:ext uri="{FF2B5EF4-FFF2-40B4-BE49-F238E27FC236}">
                <a16:creationId xmlns:a16="http://schemas.microsoft.com/office/drawing/2014/main" id="{B200BFC6-9C4C-484B-A921-26EED00DEED6}"/>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155F912A-9658-4414-BF3D-F89E0B9FCCE9}"/>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0CE32F48-4DF3-4316-85C7-288369BED7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9D3219A-E4F4-461E-B419-3AE300FE56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Title 18">
            <a:extLst>
              <a:ext uri="{FF2B5EF4-FFF2-40B4-BE49-F238E27FC236}">
                <a16:creationId xmlns:a16="http://schemas.microsoft.com/office/drawing/2014/main" id="{0B7C54A4-3403-4FA1-BA1F-50742A33EAD6}"/>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294619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6CF10B-9379-41FE-9379-4E3AA50021E5}"/>
              </a:ext>
            </a:extLst>
          </p:cNvPr>
          <p:cNvSpPr>
            <a:spLocks noGrp="1"/>
          </p:cNvSpPr>
          <p:nvPr>
            <p:ph type="body" idx="1" hasCustomPrompt="1"/>
          </p:nvPr>
        </p:nvSpPr>
        <p:spPr>
          <a:xfrm>
            <a:off x="457199"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Subhead</a:t>
            </a:r>
          </a:p>
        </p:txBody>
      </p:sp>
      <p:sp>
        <p:nvSpPr>
          <p:cNvPr id="4" name="Content Placeholder 3">
            <a:extLst>
              <a:ext uri="{FF2B5EF4-FFF2-40B4-BE49-F238E27FC236}">
                <a16:creationId xmlns:a16="http://schemas.microsoft.com/office/drawing/2014/main" id="{CECF0462-A8D2-44F0-A70F-182C81B485B2}"/>
              </a:ext>
            </a:extLst>
          </p:cNvPr>
          <p:cNvSpPr>
            <a:spLocks noGrp="1"/>
          </p:cNvSpPr>
          <p:nvPr>
            <p:ph sz="half" idx="2"/>
          </p:nvPr>
        </p:nvSpPr>
        <p:spPr>
          <a:xfrm>
            <a:off x="457199"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061CB7-7AC1-488A-9B0D-4B29F833F9FA}"/>
              </a:ext>
            </a:extLst>
          </p:cNvPr>
          <p:cNvSpPr>
            <a:spLocks noGrp="1"/>
          </p:cNvSpPr>
          <p:nvPr>
            <p:ph type="body" sz="quarter" idx="3" hasCustomPrompt="1"/>
          </p:nvPr>
        </p:nvSpPr>
        <p:spPr>
          <a:xfrm>
            <a:off x="6333954" y="1575772"/>
            <a:ext cx="5400846" cy="549590"/>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Subhead</a:t>
            </a:r>
          </a:p>
        </p:txBody>
      </p:sp>
      <p:sp>
        <p:nvSpPr>
          <p:cNvPr id="6" name="Content Placeholder 5">
            <a:extLst>
              <a:ext uri="{FF2B5EF4-FFF2-40B4-BE49-F238E27FC236}">
                <a16:creationId xmlns:a16="http://schemas.microsoft.com/office/drawing/2014/main" id="{320E850B-D4BC-4AF1-AD73-E08A69A50FEE}"/>
              </a:ext>
            </a:extLst>
          </p:cNvPr>
          <p:cNvSpPr>
            <a:spLocks noGrp="1"/>
          </p:cNvSpPr>
          <p:nvPr>
            <p:ph sz="quarter" idx="4"/>
          </p:nvPr>
        </p:nvSpPr>
        <p:spPr>
          <a:xfrm>
            <a:off x="6333954" y="2370023"/>
            <a:ext cx="5400846" cy="3513066"/>
          </a:xfrm>
        </p:spPr>
        <p:txBody>
          <a:bodyPr>
            <a:normAutofit/>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FE2D7E-371A-4AF4-B3B2-93B34B48B6AF}"/>
              </a:ext>
            </a:extLst>
          </p:cNvPr>
          <p:cNvSpPr>
            <a:spLocks noGrp="1"/>
          </p:cNvSpPr>
          <p:nvPr>
            <p:ph type="dt" sz="half" idx="10"/>
          </p:nvPr>
        </p:nvSpPr>
        <p:spPr>
          <a:xfrm>
            <a:off x="-1221327" y="6484845"/>
            <a:ext cx="431800" cy="365125"/>
          </a:xfrm>
        </p:spPr>
        <p:txBody>
          <a:bodyPr/>
          <a:lstStyle/>
          <a:p>
            <a:r>
              <a:rPr lang="en-US" dirty="0"/>
              <a:t>7/23/2025</a:t>
            </a:r>
          </a:p>
        </p:txBody>
      </p:sp>
      <p:sp>
        <p:nvSpPr>
          <p:cNvPr id="10" name="Rectangle 9">
            <a:extLst>
              <a:ext uri="{FF2B5EF4-FFF2-40B4-BE49-F238E27FC236}">
                <a16:creationId xmlns:a16="http://schemas.microsoft.com/office/drawing/2014/main" id="{8AD42726-97EC-4182-8422-C2ED09370B3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805531A1-730B-42D7-AD0E-0815807D91F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9" name="Slide Number Placeholder 8">
            <a:extLst>
              <a:ext uri="{FF2B5EF4-FFF2-40B4-BE49-F238E27FC236}">
                <a16:creationId xmlns:a16="http://schemas.microsoft.com/office/drawing/2014/main" id="{745A2204-7C86-4079-B858-269E18C17D6C}"/>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7" name="UTK Horiz_R">
            <a:extLst>
              <a:ext uri="{FF2B5EF4-FFF2-40B4-BE49-F238E27FC236}">
                <a16:creationId xmlns:a16="http://schemas.microsoft.com/office/drawing/2014/main" id="{E224D003-7846-428C-84EA-7CF03D61BEEA}"/>
              </a:ext>
            </a:extLst>
          </p:cNvPr>
          <p:cNvGrpSpPr>
            <a:grpSpLocks noChangeAspect="1"/>
          </p:cNvGrpSpPr>
          <p:nvPr userDrawn="1"/>
        </p:nvGrpSpPr>
        <p:grpSpPr bwMode="auto">
          <a:xfrm>
            <a:off x="10557955" y="6320597"/>
            <a:ext cx="1404165" cy="315023"/>
            <a:chOff x="0" y="1299"/>
            <a:chExt cx="7680" cy="1723"/>
          </a:xfrm>
        </p:grpSpPr>
        <p:sp>
          <p:nvSpPr>
            <p:cNvPr id="18" name="T fill" hidden="1">
              <a:extLst>
                <a:ext uri="{FF2B5EF4-FFF2-40B4-BE49-F238E27FC236}">
                  <a16:creationId xmlns:a16="http://schemas.microsoft.com/office/drawing/2014/main" id="{CD05AEBF-A4F6-494E-B7BA-8CFBE3AA1BE2}"/>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Type">
              <a:extLst>
                <a:ext uri="{FF2B5EF4-FFF2-40B4-BE49-F238E27FC236}">
                  <a16:creationId xmlns:a16="http://schemas.microsoft.com/office/drawing/2014/main" id="{8035AD82-9079-47AD-83C2-C5259767725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Power T">
              <a:extLst>
                <a:ext uri="{FF2B5EF4-FFF2-40B4-BE49-F238E27FC236}">
                  <a16:creationId xmlns:a16="http://schemas.microsoft.com/office/drawing/2014/main" id="{A5B921C8-C9F5-48B4-AD8A-AA760ED42FD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Title 20">
            <a:extLst>
              <a:ext uri="{FF2B5EF4-FFF2-40B4-BE49-F238E27FC236}">
                <a16:creationId xmlns:a16="http://schemas.microsoft.com/office/drawing/2014/main" id="{551EB664-ABAB-4DFC-B59B-7B8D04842BC2}"/>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339402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2167" y="1524000"/>
            <a:ext cx="5588000" cy="4598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3367" y="1524000"/>
            <a:ext cx="5588000" cy="4598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r>
              <a:rPr lang="en-US" dirty="0"/>
              <a:t>7/23/2025</a:t>
            </a:r>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1451633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r>
              <a:rPr lang="en-US" dirty="0"/>
              <a:t>7/23/2025</a:t>
            </a:r>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Title 16">
            <a:extLst>
              <a:ext uri="{FF2B5EF4-FFF2-40B4-BE49-F238E27FC236}">
                <a16:creationId xmlns:a16="http://schemas.microsoft.com/office/drawing/2014/main" id="{0D271676-1150-4616-93E4-C506F224F9DE}"/>
              </a:ext>
            </a:extLst>
          </p:cNvPr>
          <p:cNvSpPr>
            <a:spLocks noGrp="1"/>
          </p:cNvSpPr>
          <p:nvPr>
            <p:ph type="title" hasCustomPrompt="1"/>
          </p:nvPr>
        </p:nvSpPr>
        <p:spPr/>
        <p:txBody>
          <a:bodyPr/>
          <a:lstStyle>
            <a:lvl1pPr>
              <a:defRPr/>
            </a:lvl1pPr>
          </a:lstStyle>
          <a:p>
            <a:r>
              <a:rPr lang="en-US"/>
              <a:t>Headline</a:t>
            </a:r>
          </a:p>
        </p:txBody>
      </p:sp>
    </p:spTree>
    <p:extLst>
      <p:ext uri="{BB962C8B-B14F-4D97-AF65-F5344CB8AC3E}">
        <p14:creationId xmlns:p14="http://schemas.microsoft.com/office/powerpoint/2010/main" val="146260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Ba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r>
              <a:rPr lang="en-US" dirty="0"/>
              <a:t>7/23/2025</a:t>
            </a:r>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6910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con + Call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221327" y="6484845"/>
            <a:ext cx="431800" cy="365125"/>
          </a:xfrm>
        </p:spPr>
        <p:txBody>
          <a:bodyPr/>
          <a:lstStyle/>
          <a:p>
            <a:r>
              <a:rPr lang="en-US" dirty="0"/>
              <a:t>7/23/2025</a:t>
            </a:r>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Line">
            <a:extLst>
              <a:ext uri="{FF2B5EF4-FFF2-40B4-BE49-F238E27FC236}">
                <a16:creationId xmlns:a16="http://schemas.microsoft.com/office/drawing/2014/main" id="{5359D3CD-F6D3-A1ED-DD12-B455553E8C25}"/>
              </a:ext>
            </a:extLst>
          </p:cNvPr>
          <p:cNvSpPr/>
          <p:nvPr userDrawn="1"/>
        </p:nvSpPr>
        <p:spPr>
          <a:xfrm flipV="1">
            <a:off x="3754966" y="1777767"/>
            <a:ext cx="0" cy="2640763"/>
          </a:xfrm>
          <a:prstGeom prst="line">
            <a:avLst/>
          </a:prstGeom>
          <a:ln w="25400">
            <a:solidFill>
              <a:schemeClr val="accent1"/>
            </a:solidFill>
            <a:miter lim="400000"/>
          </a:ln>
        </p:spPr>
        <p:txBody>
          <a:bodyPr lIns="25400" tIns="25400" rIns="25400" bIns="25400" anchor="ctr"/>
          <a:lstStyle/>
          <a:p>
            <a:pPr algn="ctr" defTabSz="412750" hangingPunct="0">
              <a:defRPr sz="3200">
                <a:solidFill>
                  <a:srgbClr val="000000"/>
                </a:solidFill>
                <a:latin typeface="FreightSansLFPro Light"/>
                <a:ea typeface="FreightSansLFPro Light"/>
                <a:cs typeface="FreightSansLFPro Light"/>
                <a:sym typeface="FreightSansLFPro Light"/>
              </a:defRPr>
            </a:pPr>
            <a:endParaRPr sz="1600" kern="0" dirty="0">
              <a:solidFill>
                <a:srgbClr val="000000"/>
              </a:solidFill>
              <a:latin typeface="+mj-lt"/>
              <a:sym typeface="FreightSansLFPro Light"/>
            </a:endParaRPr>
          </a:p>
        </p:txBody>
      </p:sp>
      <p:sp>
        <p:nvSpPr>
          <p:cNvPr id="12" name="Text Placeholder 11">
            <a:extLst>
              <a:ext uri="{FF2B5EF4-FFF2-40B4-BE49-F238E27FC236}">
                <a16:creationId xmlns:a16="http://schemas.microsoft.com/office/drawing/2014/main" id="{BB211219-04F1-11DD-D180-789F379CE799}"/>
              </a:ext>
            </a:extLst>
          </p:cNvPr>
          <p:cNvSpPr>
            <a:spLocks noGrp="1"/>
          </p:cNvSpPr>
          <p:nvPr>
            <p:ph type="body" sz="quarter" idx="13" hasCustomPrompt="1"/>
          </p:nvPr>
        </p:nvSpPr>
        <p:spPr>
          <a:xfrm>
            <a:off x="4255623" y="2288927"/>
            <a:ext cx="6117016" cy="1611094"/>
          </a:xfrm>
        </p:spPr>
        <p:txBody>
          <a:bodyPr anchor="ctr" anchorCtr="0">
            <a:noAutofit/>
          </a:bodyPr>
          <a:lstStyle>
            <a:lvl1pPr marL="0" indent="0">
              <a:buNone/>
              <a:defRPr sz="3200"/>
            </a:lvl1pPr>
          </a:lstStyle>
          <a:p>
            <a:pPr marL="0" marR="0" lvl="0" indent="0" algn="l" defTabSz="914400" rtl="0" eaLnBrk="1" fontAlgn="auto" latinLnBrk="0" hangingPunct="1">
              <a:lnSpc>
                <a:spcPct val="90000"/>
              </a:lnSpc>
              <a:spcBef>
                <a:spcPts val="1000"/>
              </a:spcBef>
              <a:spcAft>
                <a:spcPts val="0"/>
              </a:spcAft>
              <a:buClr>
                <a:schemeClr val="tx1">
                  <a:lumMod val="60000"/>
                  <a:lumOff val="40000"/>
                </a:schemeClr>
              </a:buClr>
              <a:buSzTx/>
              <a:buFont typeface="Arial" panose="020B0604020202020204" pitchFamily="34" charset="0"/>
              <a:buNone/>
              <a:tabLst/>
              <a:defRPr/>
            </a:pPr>
            <a:r>
              <a:rPr lang="en-US" sz="2800"/>
              <a:t>Lorem ipsum dolor sit </a:t>
            </a:r>
            <a:r>
              <a:rPr lang="en-US" sz="2800" err="1"/>
              <a:t>amet</a:t>
            </a:r>
            <a:r>
              <a:rPr lang="en-US" sz="2800"/>
              <a:t>, </a:t>
            </a:r>
            <a:r>
              <a:rPr lang="en-US" sz="2800" err="1"/>
              <a:t>consectetur</a:t>
            </a:r>
            <a:r>
              <a:rPr lang="en-US" sz="2800"/>
              <a:t> </a:t>
            </a:r>
            <a:r>
              <a:rPr lang="en-US" sz="2800" err="1"/>
              <a:t>adipiscing</a:t>
            </a:r>
            <a:r>
              <a:rPr lang="en-US" sz="2800"/>
              <a:t> </a:t>
            </a:r>
            <a:r>
              <a:rPr lang="en-US" sz="2800" err="1"/>
              <a:t>elit</a:t>
            </a:r>
            <a:r>
              <a:rPr lang="en-US" sz="2800"/>
              <a:t>. </a:t>
            </a:r>
          </a:p>
        </p:txBody>
      </p:sp>
      <p:pic>
        <p:nvPicPr>
          <p:cNvPr id="7" name="Picture 6">
            <a:extLst>
              <a:ext uri="{FF2B5EF4-FFF2-40B4-BE49-F238E27FC236}">
                <a16:creationId xmlns:a16="http://schemas.microsoft.com/office/drawing/2014/main" id="{E94DDF29-6528-7E73-C856-0D17E31E17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6950" y="2331667"/>
            <a:ext cx="1525614" cy="1525614"/>
          </a:xfrm>
          <a:prstGeom prst="rect">
            <a:avLst/>
          </a:prstGeom>
        </p:spPr>
      </p:pic>
    </p:spTree>
    <p:extLst>
      <p:ext uri="{BB962C8B-B14F-4D97-AF65-F5344CB8AC3E}">
        <p14:creationId xmlns:p14="http://schemas.microsoft.com/office/powerpoint/2010/main" val="32997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cons + Takeaway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EAE361-3066-43BC-86A5-54B5D9ADFFF6}"/>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B802E8A-B4B3-40E1-97F1-85F5334D2116}"/>
              </a:ext>
            </a:extLst>
          </p:cNvPr>
          <p:cNvSpPr>
            <a:spLocks noGrp="1"/>
          </p:cNvSpPr>
          <p:nvPr>
            <p:ph type="dt" sz="half" idx="10"/>
          </p:nvPr>
        </p:nvSpPr>
        <p:spPr>
          <a:xfrm>
            <a:off x="-1373145" y="6619165"/>
            <a:ext cx="431800" cy="365125"/>
          </a:xfrm>
        </p:spPr>
        <p:txBody>
          <a:bodyPr/>
          <a:lstStyle/>
          <a:p>
            <a:r>
              <a:rPr lang="en-US" dirty="0"/>
              <a:t>7/23/2025</a:t>
            </a:r>
          </a:p>
        </p:txBody>
      </p:sp>
      <p:sp>
        <p:nvSpPr>
          <p:cNvPr id="4" name="Footer Placeholder 3">
            <a:extLst>
              <a:ext uri="{FF2B5EF4-FFF2-40B4-BE49-F238E27FC236}">
                <a16:creationId xmlns:a16="http://schemas.microsoft.com/office/drawing/2014/main" id="{B019E736-E6B5-457E-856E-BF5E0470158D}"/>
              </a:ext>
            </a:extLst>
          </p:cNvPr>
          <p:cNvSpPr>
            <a:spLocks noGrp="1"/>
          </p:cNvSpPr>
          <p:nvPr>
            <p:ph type="ftr" sz="quarter" idx="11"/>
          </p:nvPr>
        </p:nvSpPr>
        <p:spPr/>
        <p:txBody>
          <a:bodyPr/>
          <a:lstStyle>
            <a:lvl1pPr>
              <a:defRPr>
                <a:solidFill>
                  <a:schemeClr val="bg2"/>
                </a:solidFill>
              </a:defRPr>
            </a:lvl1pPr>
          </a:lstStyle>
          <a:p>
            <a:endParaRPr lang="en-US" dirty="0"/>
          </a:p>
        </p:txBody>
      </p:sp>
      <p:sp>
        <p:nvSpPr>
          <p:cNvPr id="5" name="Slide Number Placeholder 4">
            <a:extLst>
              <a:ext uri="{FF2B5EF4-FFF2-40B4-BE49-F238E27FC236}">
                <a16:creationId xmlns:a16="http://schemas.microsoft.com/office/drawing/2014/main" id="{4513C883-52D3-4AE0-BDA5-281172C968C1}"/>
              </a:ext>
            </a:extLst>
          </p:cNvPr>
          <p:cNvSpPr>
            <a:spLocks noGrp="1"/>
          </p:cNvSpPr>
          <p:nvPr>
            <p:ph type="sldNum" sz="quarter" idx="12"/>
          </p:nvPr>
        </p:nvSpPr>
        <p:spPr/>
        <p:txBody>
          <a:bodyPr/>
          <a:lstStyle>
            <a:lvl1pPr>
              <a:defRPr>
                <a:solidFill>
                  <a:schemeClr val="bg2"/>
                </a:solidFill>
              </a:defRPr>
            </a:lvl1pPr>
          </a:lstStyle>
          <a:p>
            <a:fld id="{63954337-777C-478F-BB37-379719107E1B}" type="slidenum">
              <a:rPr lang="en-US" smtClean="0"/>
              <a:pPr/>
              <a:t>‹#›</a:t>
            </a:fld>
            <a:endParaRPr lang="en-US" dirty="0"/>
          </a:p>
        </p:txBody>
      </p:sp>
      <p:grpSp>
        <p:nvGrpSpPr>
          <p:cNvPr id="13" name="UTK Horiz_R">
            <a:extLst>
              <a:ext uri="{FF2B5EF4-FFF2-40B4-BE49-F238E27FC236}">
                <a16:creationId xmlns:a16="http://schemas.microsoft.com/office/drawing/2014/main" id="{0B47ABA7-E05A-4C90-9295-46B3A7CFA6B1}"/>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DF6BEDF1-7376-408F-B988-833DDF69D551}"/>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CE5EF94F-F9E5-4CB2-AEC8-6C1FAECE282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AAD58157-21BD-47AE-AAF1-B78985DB985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Text Placeholder 22">
            <a:extLst>
              <a:ext uri="{FF2B5EF4-FFF2-40B4-BE49-F238E27FC236}">
                <a16:creationId xmlns:a16="http://schemas.microsoft.com/office/drawing/2014/main" id="{E63DE947-20C7-07B3-B599-59DDA74DC291}"/>
              </a:ext>
            </a:extLst>
          </p:cNvPr>
          <p:cNvSpPr>
            <a:spLocks noGrp="1"/>
          </p:cNvSpPr>
          <p:nvPr>
            <p:ph type="body" sz="quarter" idx="13" hasCustomPrompt="1"/>
          </p:nvPr>
        </p:nvSpPr>
        <p:spPr>
          <a:xfrm>
            <a:off x="1099053"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26" name="Text Placeholder 25">
            <a:extLst>
              <a:ext uri="{FF2B5EF4-FFF2-40B4-BE49-F238E27FC236}">
                <a16:creationId xmlns:a16="http://schemas.microsoft.com/office/drawing/2014/main" id="{F6E233D9-133D-B2B7-3899-B9EE86608532}"/>
              </a:ext>
            </a:extLst>
          </p:cNvPr>
          <p:cNvSpPr>
            <a:spLocks noGrp="1"/>
          </p:cNvSpPr>
          <p:nvPr>
            <p:ph type="body" sz="quarter" idx="14" hasCustomPrompt="1"/>
          </p:nvPr>
        </p:nvSpPr>
        <p:spPr>
          <a:xfrm>
            <a:off x="661430"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sp>
        <p:nvSpPr>
          <p:cNvPr id="27" name="Text Placeholder 22">
            <a:extLst>
              <a:ext uri="{FF2B5EF4-FFF2-40B4-BE49-F238E27FC236}">
                <a16:creationId xmlns:a16="http://schemas.microsoft.com/office/drawing/2014/main" id="{0E2C6F58-210F-E81A-3B76-7A08941418E2}"/>
              </a:ext>
            </a:extLst>
          </p:cNvPr>
          <p:cNvSpPr>
            <a:spLocks noGrp="1"/>
          </p:cNvSpPr>
          <p:nvPr>
            <p:ph type="body" sz="quarter" idx="15" hasCustomPrompt="1"/>
          </p:nvPr>
        </p:nvSpPr>
        <p:spPr>
          <a:xfrm>
            <a:off x="4878654"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28" name="Text Placeholder 25">
            <a:extLst>
              <a:ext uri="{FF2B5EF4-FFF2-40B4-BE49-F238E27FC236}">
                <a16:creationId xmlns:a16="http://schemas.microsoft.com/office/drawing/2014/main" id="{BBE5A13D-0E36-803E-CAFB-43650547FF2D}"/>
              </a:ext>
            </a:extLst>
          </p:cNvPr>
          <p:cNvSpPr>
            <a:spLocks noGrp="1"/>
          </p:cNvSpPr>
          <p:nvPr>
            <p:ph type="body" sz="quarter" idx="16" hasCustomPrompt="1"/>
          </p:nvPr>
        </p:nvSpPr>
        <p:spPr>
          <a:xfrm>
            <a:off x="4441031"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sp>
        <p:nvSpPr>
          <p:cNvPr id="29" name="Text Placeholder 22">
            <a:extLst>
              <a:ext uri="{FF2B5EF4-FFF2-40B4-BE49-F238E27FC236}">
                <a16:creationId xmlns:a16="http://schemas.microsoft.com/office/drawing/2014/main" id="{809AC7D3-F5F5-8B08-E0AC-6A0E02AAC811}"/>
              </a:ext>
            </a:extLst>
          </p:cNvPr>
          <p:cNvSpPr>
            <a:spLocks noGrp="1"/>
          </p:cNvSpPr>
          <p:nvPr>
            <p:ph type="body" sz="quarter" idx="17" hasCustomPrompt="1"/>
          </p:nvPr>
        </p:nvSpPr>
        <p:spPr>
          <a:xfrm>
            <a:off x="8658255" y="3573152"/>
            <a:ext cx="2434693" cy="351312"/>
          </a:xfrm>
        </p:spPr>
        <p:txBody>
          <a:bodyPr>
            <a:noAutofit/>
          </a:bodyPr>
          <a:lstStyle>
            <a:lvl1pPr marL="0" indent="0">
              <a:buNone/>
              <a:defRPr sz="20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a:ln>
                  <a:noFill/>
                </a:ln>
                <a:solidFill>
                  <a:srgbClr val="4B4B4B"/>
                </a:solidFill>
                <a:effectLst/>
                <a:uLnTx/>
                <a:uFillTx/>
                <a:latin typeface="Arial Nova"/>
                <a:ea typeface="+mn-ea"/>
                <a:cs typeface="+mn-cs"/>
              </a:rPr>
              <a:t>Lorem Ipsum</a:t>
            </a:r>
            <a:endParaRPr kumimoji="0" lang="en-US" sz="2000" b="1" i="0" u="none" strike="noStrike" kern="1200" cap="none" spc="0" normalizeH="0" baseline="0" noProof="0">
              <a:ln>
                <a:noFill/>
              </a:ln>
              <a:solidFill>
                <a:srgbClr val="4B4B4B"/>
              </a:solidFill>
              <a:effectLst/>
              <a:uLnTx/>
              <a:uFillTx/>
              <a:latin typeface="Arial Nova"/>
              <a:ea typeface="+mn-ea"/>
              <a:cs typeface="+mn-cs"/>
            </a:endParaRPr>
          </a:p>
        </p:txBody>
      </p:sp>
      <p:sp>
        <p:nvSpPr>
          <p:cNvPr id="30" name="Text Placeholder 25">
            <a:extLst>
              <a:ext uri="{FF2B5EF4-FFF2-40B4-BE49-F238E27FC236}">
                <a16:creationId xmlns:a16="http://schemas.microsoft.com/office/drawing/2014/main" id="{459300A1-6BFF-7356-68A3-400B15A2D59E}"/>
              </a:ext>
            </a:extLst>
          </p:cNvPr>
          <p:cNvSpPr>
            <a:spLocks noGrp="1"/>
          </p:cNvSpPr>
          <p:nvPr>
            <p:ph type="body" sz="quarter" idx="18" hasCustomPrompt="1"/>
          </p:nvPr>
        </p:nvSpPr>
        <p:spPr>
          <a:xfrm>
            <a:off x="8220632" y="4092762"/>
            <a:ext cx="3309938" cy="646113"/>
          </a:xfrm>
        </p:spPr>
        <p:txBody>
          <a:bodyPr>
            <a:noAutofit/>
          </a:bodyPr>
          <a:lstStyle>
            <a:lvl1pPr marL="0" indent="0" algn="ctr">
              <a:buNone/>
              <a:defRPr sz="1800"/>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4B4B4B"/>
                </a:solidFill>
                <a:effectLst/>
                <a:uLnTx/>
                <a:uFillTx/>
                <a:latin typeface="Arial Nova"/>
                <a:ea typeface="+mn-ea"/>
                <a:cs typeface="+mn-cs"/>
              </a:rPr>
              <a:t>Lorem ipsum dolor sit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amet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consectetur</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adipiscing</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 </a:t>
            </a:r>
            <a:r>
              <a:rPr kumimoji="0" lang="en-US" altLang="en-US" sz="1800" b="0" i="0" u="none" strike="noStrike" kern="1200" cap="none" spc="0" normalizeH="0" baseline="0" noProof="0" err="1">
                <a:ln>
                  <a:noFill/>
                </a:ln>
                <a:solidFill>
                  <a:srgbClr val="4B4B4B"/>
                </a:solidFill>
                <a:effectLst/>
                <a:uLnTx/>
                <a:uFillTx/>
                <a:latin typeface="Arial Nova"/>
                <a:ea typeface="+mn-ea"/>
                <a:cs typeface="+mn-cs"/>
              </a:rPr>
              <a:t>elit</a:t>
            </a:r>
            <a:r>
              <a:rPr kumimoji="0" lang="en-US" altLang="en-US" sz="1800" b="0" i="0" u="none" strike="noStrike" kern="1200" cap="none" spc="0" normalizeH="0" baseline="0" noProof="0">
                <a:ln>
                  <a:noFill/>
                </a:ln>
                <a:solidFill>
                  <a:srgbClr val="4B4B4B"/>
                </a:solidFill>
                <a:effectLst/>
                <a:uLnTx/>
                <a:uFillTx/>
                <a:latin typeface="Arial Nova"/>
                <a:ea typeface="+mn-ea"/>
                <a:cs typeface="+mn-cs"/>
              </a:rPr>
              <a:t>.</a:t>
            </a:r>
          </a:p>
        </p:txBody>
      </p:sp>
      <p:pic>
        <p:nvPicPr>
          <p:cNvPr id="9" name="Picture 8">
            <a:extLst>
              <a:ext uri="{FF2B5EF4-FFF2-40B4-BE49-F238E27FC236}">
                <a16:creationId xmlns:a16="http://schemas.microsoft.com/office/drawing/2014/main" id="{678A1CF4-B072-60A6-0C0E-67569DF00B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53592" y="1957141"/>
            <a:ext cx="1525614" cy="1525614"/>
          </a:xfrm>
          <a:prstGeom prst="rect">
            <a:avLst/>
          </a:prstGeom>
        </p:spPr>
      </p:pic>
      <p:pic>
        <p:nvPicPr>
          <p:cNvPr id="10" name="Picture 9">
            <a:extLst>
              <a:ext uri="{FF2B5EF4-FFF2-40B4-BE49-F238E27FC236}">
                <a16:creationId xmlns:a16="http://schemas.microsoft.com/office/drawing/2014/main" id="{86AA2D79-C463-9E5B-F63E-D2E3D4C7A14A}"/>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333193" y="1957141"/>
            <a:ext cx="1525614" cy="1525614"/>
          </a:xfrm>
          <a:prstGeom prst="rect">
            <a:avLst/>
          </a:prstGeom>
        </p:spPr>
      </p:pic>
      <p:pic>
        <p:nvPicPr>
          <p:cNvPr id="11" name="Picture 10">
            <a:extLst>
              <a:ext uri="{FF2B5EF4-FFF2-40B4-BE49-F238E27FC236}">
                <a16:creationId xmlns:a16="http://schemas.microsoft.com/office/drawing/2014/main" id="{997EF300-98A1-5149-EF07-273AD0F9173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112794" y="1957141"/>
            <a:ext cx="1525614" cy="1525614"/>
          </a:xfrm>
          <a:prstGeom prst="rect">
            <a:avLst/>
          </a:prstGeom>
        </p:spPr>
      </p:pic>
    </p:spTree>
    <p:extLst>
      <p:ext uri="{BB962C8B-B14F-4D97-AF65-F5344CB8AC3E}">
        <p14:creationId xmlns:p14="http://schemas.microsoft.com/office/powerpoint/2010/main" val="40135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A79913-CD4A-4DB3-A3C6-FE1D03C98ABD}"/>
              </a:ext>
            </a:extLst>
          </p:cNvPr>
          <p:cNvSpPr>
            <a:spLocks noGrp="1"/>
          </p:cNvSpPr>
          <p:nvPr>
            <p:ph type="dt" sz="half" idx="10"/>
          </p:nvPr>
        </p:nvSpPr>
        <p:spPr>
          <a:xfrm>
            <a:off x="-1221327" y="6484845"/>
            <a:ext cx="431800" cy="365125"/>
          </a:xfrm>
        </p:spPr>
        <p:txBody>
          <a:bodyPr/>
          <a:lstStyle/>
          <a:p>
            <a:r>
              <a:rPr lang="en-US" dirty="0"/>
              <a:t>7/23/2025</a:t>
            </a:r>
          </a:p>
        </p:txBody>
      </p:sp>
      <p:sp>
        <p:nvSpPr>
          <p:cNvPr id="3" name="Footer Placeholder 2">
            <a:extLst>
              <a:ext uri="{FF2B5EF4-FFF2-40B4-BE49-F238E27FC236}">
                <a16:creationId xmlns:a16="http://schemas.microsoft.com/office/drawing/2014/main" id="{1FAC74F1-443C-4038-A516-48064F801EE9}"/>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Slide Number Placeholder 3">
            <a:extLst>
              <a:ext uri="{FF2B5EF4-FFF2-40B4-BE49-F238E27FC236}">
                <a16:creationId xmlns:a16="http://schemas.microsoft.com/office/drawing/2014/main" id="{C1EEFF89-71B9-4B44-BF45-E5CEADE26464}"/>
              </a:ext>
            </a:extLst>
          </p:cNvPr>
          <p:cNvSpPr>
            <a:spLocks noGrp="1"/>
          </p:cNvSpPr>
          <p:nvPr>
            <p:ph type="sldNum" sz="quarter" idx="12"/>
          </p:nvPr>
        </p:nvSpPr>
        <p:spPr/>
        <p:txBody>
          <a:bodyPr/>
          <a:lstStyle>
            <a:lvl1pPr>
              <a:defRPr>
                <a:solidFill>
                  <a:schemeClr val="tx1"/>
                </a:solidFill>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3420231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o not use  ">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Grids</a:t>
            </a:r>
          </a:p>
        </p:txBody>
      </p:sp>
    </p:spTree>
    <p:extLst>
      <p:ext uri="{BB962C8B-B14F-4D97-AF65-F5344CB8AC3E}">
        <p14:creationId xmlns:p14="http://schemas.microsoft.com/office/powerpoint/2010/main" val="3205539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Screen Photo">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858000"/>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Tree>
    <p:extLst>
      <p:ext uri="{BB962C8B-B14F-4D97-AF65-F5344CB8AC3E}">
        <p14:creationId xmlns:p14="http://schemas.microsoft.com/office/powerpoint/2010/main" val="301407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2-up">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Tree>
    <p:extLst>
      <p:ext uri="{BB962C8B-B14F-4D97-AF65-F5344CB8AC3E}">
        <p14:creationId xmlns:p14="http://schemas.microsoft.com/office/powerpoint/2010/main" val="3830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3-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8870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4-up">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Tree>
    <p:extLst>
      <p:ext uri="{BB962C8B-B14F-4D97-AF65-F5344CB8AC3E}">
        <p14:creationId xmlns:p14="http://schemas.microsoft.com/office/powerpoint/2010/main" val="269601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r>
              <a:rPr lang="en-US" dirty="0"/>
              <a:t>7/23/2025</a:t>
            </a:r>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1241629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6-up">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6264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8-up">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1301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16-up">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5230368"/>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48386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746504"/>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7858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12-up">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2203704"/>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799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20-up">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0"/>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5230368"/>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48386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746504"/>
            <a:ext cx="2331720" cy="162763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62534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89818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Mosaic 1">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483864"/>
            <a:ext cx="2944368" cy="337344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70733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Mosaic 2">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47602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Mosaic 3">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858000"/>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483864"/>
            <a:ext cx="60274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405249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Mosaic 4">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483864"/>
            <a:ext cx="9110472"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3374136"/>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Tree>
    <p:extLst>
      <p:ext uri="{BB962C8B-B14F-4D97-AF65-F5344CB8AC3E}">
        <p14:creationId xmlns:p14="http://schemas.microsoft.com/office/powerpoint/2010/main" val="125910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Mosaic 5">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492500"/>
            <a:ext cx="6025896"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49250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6690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r>
              <a:rPr lang="en-US" dirty="0"/>
              <a:t>7/23/2025</a:t>
            </a:r>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39215158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Mosaic 6">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483864"/>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160008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Mosaic 7">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483864"/>
            <a:ext cx="602284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189190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Mosaic 8">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311520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Mosaic 9">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239448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hoto: Mosaic 10">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143324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hoto: Mosaic 11">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8084820"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44467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Mosaic 12">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654296"/>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483864"/>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337413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327148"/>
            <a:ext cx="2944368" cy="2203704"/>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Tree>
    <p:extLst>
      <p:ext uri="{BB962C8B-B14F-4D97-AF65-F5344CB8AC3E}">
        <p14:creationId xmlns:p14="http://schemas.microsoft.com/office/powerpoint/2010/main" val="216885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Mosaic 13">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85800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483864"/>
            <a:ext cx="3977640" cy="337413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327148"/>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654296"/>
            <a:ext cx="3977640" cy="220370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Tree>
    <p:extLst>
      <p:ext uri="{BB962C8B-B14F-4D97-AF65-F5344CB8AC3E}">
        <p14:creationId xmlns:p14="http://schemas.microsoft.com/office/powerpoint/2010/main" val="97607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saic 14">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978574"/>
            <a:ext cx="3446944"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3857988"/>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978574"/>
            <a:ext cx="3394780"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978574"/>
            <a:ext cx="5106436" cy="287942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Tree>
    <p:extLst>
      <p:ext uri="{BB962C8B-B14F-4D97-AF65-F5344CB8AC3E}">
        <p14:creationId xmlns:p14="http://schemas.microsoft.com/office/powerpoint/2010/main" val="47032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Photo Grids</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 Bar</a:t>
            </a:r>
          </a:p>
        </p:txBody>
      </p:sp>
    </p:spTree>
    <p:extLst>
      <p:ext uri="{BB962C8B-B14F-4D97-AF65-F5344CB8AC3E}">
        <p14:creationId xmlns:p14="http://schemas.microsoft.com/office/powerpoint/2010/main" val="420193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en-US" dirty="0"/>
              <a:t>7/23/2025</a:t>
            </a:r>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9556509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Screen Photo + Bar">
    <p:bg>
      <p:bgPr>
        <a:solidFill>
          <a:srgbClr val="FFFFFF"/>
        </a:solidFill>
        <a:effectLst/>
      </p:bgPr>
    </p:bg>
    <p:spTree>
      <p:nvGrpSpPr>
        <p:cNvPr id="1" name=""/>
        <p:cNvGrpSpPr/>
        <p:nvPr/>
      </p:nvGrpSpPr>
      <p:grpSpPr>
        <a:xfrm>
          <a:off x="0" y="0"/>
          <a:ext cx="0" cy="0"/>
          <a:chOff x="0" y="0"/>
          <a:chExt cx="0" cy="0"/>
        </a:xfrm>
      </p:grpSpPr>
      <p:sp>
        <p:nvSpPr>
          <p:cNvPr id="3" name="Picture Placeholder"/>
          <p:cNvSpPr>
            <a:spLocks noGrp="1"/>
          </p:cNvSpPr>
          <p:nvPr>
            <p:ph type="pic" sz="quarter" idx="10"/>
          </p:nvPr>
        </p:nvSpPr>
        <p:spPr>
          <a:xfrm>
            <a:off x="-3048" y="0"/>
            <a:ext cx="12198096" cy="6111689"/>
          </a:xfrm>
          <a:solidFill>
            <a:srgbClr val="DCDCDC">
              <a:alpha val="49804"/>
            </a:srgbClr>
          </a:solidFill>
          <a:ln w="28575">
            <a:noFill/>
          </a:ln>
        </p:spPr>
        <p:txBody>
          <a:bodyPr vert="horz" lIns="0" tIns="0" rIns="0" bIns="0" rtlCol="0" anchor="ctr">
            <a:normAutofit/>
          </a:bodyPr>
          <a:lstStyle>
            <a:lvl1pPr marL="0" indent="0" algn="ctr">
              <a:buNone/>
              <a:defRPr lang="en-US" sz="2800"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3E376F4E-3D45-4916-8924-485476FFC0C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8450B4E7-243B-4B51-8CA4-14B7140F7BB3}"/>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E20011EA-1534-4444-90E0-1BFF0E5CD904}"/>
                </a:ext>
              </a:extLst>
            </p:cNvPr>
            <p:cNvSpPr>
              <a:spLocks noChangeArrowheads="1"/>
            </p:cNvSpPr>
            <p:nvPr userDrawn="1"/>
          </p:nvSpPr>
          <p:spPr bwMode="auto">
            <a:xfrm>
              <a:off x="6110" y="1391"/>
              <a:ext cx="1429" cy="15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E083D8DC-CAE6-40FE-A2B8-5453B67B6E46}"/>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04910BEC-A91C-47F4-A14D-6A8BCCEB644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6D158326-3AD0-4269-8A83-87D0CC53CDA5}"/>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CF035C54-3CF5-4159-ABE0-FD63B8F560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EC8293B0-577D-467E-9C7F-5282AA5EDA8C}"/>
              </a:ext>
            </a:extLst>
          </p:cNvPr>
          <p:cNvSpPr>
            <a:spLocks noGrp="1"/>
          </p:cNvSpPr>
          <p:nvPr>
            <p:ph type="dt" sz="half" idx="13"/>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4733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2-up + Bar">
    <p:bg>
      <p:bgPr>
        <a:solidFill>
          <a:schemeClr val="bg1"/>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idx="22"/>
          </p:nvPr>
        </p:nvSpPr>
        <p:spPr bwMode="gray">
          <a:xfrm>
            <a:off x="615696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6111690"/>
          </a:xfrm>
          <a:solidFill>
            <a:srgbClr val="DCDCDC">
              <a:alpha val="49804"/>
            </a:srgbClr>
          </a:solidFill>
          <a:ln w="28575">
            <a:noFill/>
          </a:ln>
        </p:spPr>
        <p:txBody>
          <a:bodyPr vert="horz" lIns="0" tIns="0" rIns="0" bIns="0" rtlCol="0" anchor="ctr">
            <a:normAutofit/>
          </a:bodyPr>
          <a:lstStyle>
            <a:lvl1pPr marL="0" indent="0">
              <a:buNone/>
              <a:defRPr lang="en-US" dirty="0"/>
            </a:lvl1pPr>
          </a:lstStyle>
          <a:p>
            <a:pPr marL="228600" lvl="0" indent="-228600" algn="ctr"/>
            <a:r>
              <a:rPr lang="en-US" dirty="0"/>
              <a:t>Click icon to add picture</a:t>
            </a:r>
          </a:p>
        </p:txBody>
      </p:sp>
      <p:sp>
        <p:nvSpPr>
          <p:cNvPr id="4" name="Rectangle 3">
            <a:extLst>
              <a:ext uri="{FF2B5EF4-FFF2-40B4-BE49-F238E27FC236}">
                <a16:creationId xmlns:a16="http://schemas.microsoft.com/office/drawing/2014/main" id="{862E8B6D-BFD1-4837-BF2C-0E8E712A986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UTK Horiz_R">
            <a:extLst>
              <a:ext uri="{FF2B5EF4-FFF2-40B4-BE49-F238E27FC236}">
                <a16:creationId xmlns:a16="http://schemas.microsoft.com/office/drawing/2014/main" id="{5D904B3E-9354-4908-ACD5-1C4E07B07FCA}"/>
              </a:ext>
            </a:extLst>
          </p:cNvPr>
          <p:cNvGrpSpPr>
            <a:grpSpLocks noChangeAspect="1"/>
          </p:cNvGrpSpPr>
          <p:nvPr userDrawn="1"/>
        </p:nvGrpSpPr>
        <p:grpSpPr bwMode="auto">
          <a:xfrm>
            <a:off x="10557955" y="6320597"/>
            <a:ext cx="1404165" cy="315023"/>
            <a:chOff x="0" y="1299"/>
            <a:chExt cx="7680" cy="1723"/>
          </a:xfrm>
        </p:grpSpPr>
        <p:sp>
          <p:nvSpPr>
            <p:cNvPr id="6" name="T fill" hidden="1">
              <a:extLst>
                <a:ext uri="{FF2B5EF4-FFF2-40B4-BE49-F238E27FC236}">
                  <a16:creationId xmlns:a16="http://schemas.microsoft.com/office/drawing/2014/main" id="{7AF0F701-2896-4986-9820-5A1A6B589EF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Type">
              <a:extLst>
                <a:ext uri="{FF2B5EF4-FFF2-40B4-BE49-F238E27FC236}">
                  <a16:creationId xmlns:a16="http://schemas.microsoft.com/office/drawing/2014/main" id="{0A8672C3-7D6C-481F-97D7-4F2F26B8B71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ower T">
              <a:extLst>
                <a:ext uri="{FF2B5EF4-FFF2-40B4-BE49-F238E27FC236}">
                  <a16:creationId xmlns:a16="http://schemas.microsoft.com/office/drawing/2014/main" id="{3D474DBB-B351-45B1-A719-101AF5ECE563}"/>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Footer Placeholder 3">
            <a:extLst>
              <a:ext uri="{FF2B5EF4-FFF2-40B4-BE49-F238E27FC236}">
                <a16:creationId xmlns:a16="http://schemas.microsoft.com/office/drawing/2014/main" id="{D9906FF7-C576-4286-8C4B-3F53F071A906}"/>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0" name="Slide Number Placeholder 4">
            <a:extLst>
              <a:ext uri="{FF2B5EF4-FFF2-40B4-BE49-F238E27FC236}">
                <a16:creationId xmlns:a16="http://schemas.microsoft.com/office/drawing/2014/main" id="{126C2A94-53CE-486F-9975-8669EB591427}"/>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1" name="Date Placeholder 3">
            <a:extLst>
              <a:ext uri="{FF2B5EF4-FFF2-40B4-BE49-F238E27FC236}">
                <a16:creationId xmlns:a16="http://schemas.microsoft.com/office/drawing/2014/main" id="{2141FE45-4DB9-4E2A-B7DA-CCED0E8769A8}"/>
              </a:ext>
            </a:extLst>
          </p:cNvPr>
          <p:cNvSpPr>
            <a:spLocks noGrp="1"/>
          </p:cNvSpPr>
          <p:nvPr>
            <p:ph type="dt" sz="half" idx="23"/>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219777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3-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7" name="Picture Placeholder 1"/>
          <p:cNvSpPr>
            <a:spLocks noGrp="1"/>
          </p:cNvSpPr>
          <p:nvPr>
            <p:ph type="pic" idx="25"/>
          </p:nvPr>
        </p:nvSpPr>
        <p:spPr bwMode="gray">
          <a:xfrm>
            <a:off x="8214360" y="0"/>
            <a:ext cx="3977640" cy="611169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11" name="Rectangle 10">
            <a:extLst>
              <a:ext uri="{FF2B5EF4-FFF2-40B4-BE49-F238E27FC236}">
                <a16:creationId xmlns:a16="http://schemas.microsoft.com/office/drawing/2014/main" id="{F89F63F7-AB47-4FE8-9218-EFAB6F8A1EB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5691646-BA24-48AD-8195-8884118546EE}"/>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39F8BA29-C988-4174-A6B5-C1D492A380C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54933C59-8044-45AE-B783-BB15A1255AF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9E8464D9-793C-43B1-90B0-79D0BEFD7D0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Footer Placeholder 3">
            <a:extLst>
              <a:ext uri="{FF2B5EF4-FFF2-40B4-BE49-F238E27FC236}">
                <a16:creationId xmlns:a16="http://schemas.microsoft.com/office/drawing/2014/main" id="{7472ADD2-6B58-46FA-AEC0-5FE1F1F98F2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35A337B0-0DD4-492B-B84B-42ED51B6E6A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2FB9D316-28B6-42F9-931B-3A6A99DF56BD}"/>
              </a:ext>
            </a:extLst>
          </p:cNvPr>
          <p:cNvSpPr>
            <a:spLocks noGrp="1"/>
          </p:cNvSpPr>
          <p:nvPr>
            <p:ph type="dt" sz="half" idx="26"/>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73044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4-up + Bar">
    <p:bg>
      <p:bgPr>
        <a:solidFill>
          <a:schemeClr val="bg1"/>
        </a:solidFill>
        <a:effectLst/>
      </p:bgPr>
    </p:bg>
    <p:spTree>
      <p:nvGrpSpPr>
        <p:cNvPr id="1" name=""/>
        <p:cNvGrpSpPr/>
        <p:nvPr/>
      </p:nvGrpSpPr>
      <p:grpSpPr>
        <a:xfrm>
          <a:off x="0" y="0"/>
          <a:ext cx="0" cy="0"/>
          <a:chOff x="0" y="0"/>
          <a:chExt cx="0" cy="0"/>
        </a:xfrm>
      </p:grpSpPr>
      <p:sp>
        <p:nvSpPr>
          <p:cNvPr id="68" name="Picture Placeholder 4"/>
          <p:cNvSpPr>
            <a:spLocks noGrp="1"/>
          </p:cNvSpPr>
          <p:nvPr>
            <p:ph type="pic" idx="23"/>
          </p:nvPr>
        </p:nvSpPr>
        <p:spPr bwMode="gray">
          <a:xfrm>
            <a:off x="6156960" y="3112120"/>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615696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2121"/>
            <a:ext cx="6035040" cy="2999569"/>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35040" cy="2993250"/>
          </a:xfrm>
          <a:solidFill>
            <a:srgbClr val="DCDCDC">
              <a:alpha val="49804"/>
            </a:srgbClr>
          </a:solidFill>
          <a:ln w="28575">
            <a:noFill/>
          </a:ln>
        </p:spPr>
        <p:txBody>
          <a:bodyPr vert="horz" lIns="0" tIns="0" rIns="0" bIns="0" rtlCol="0" anchor="ctr">
            <a:normAutofit/>
          </a:bodyPr>
          <a:lstStyle>
            <a:lvl1pPr marL="0" indent="0">
              <a:buNone/>
              <a:defRPr lang="en-US" sz="2400" dirty="0"/>
            </a:lvl1pPr>
          </a:lstStyle>
          <a:p>
            <a:pPr marL="228600" lvl="0" indent="-228600" algn="ctr"/>
            <a:r>
              <a:rPr lang="en-US" dirty="0"/>
              <a:t>Click icon to add picture</a:t>
            </a:r>
          </a:p>
        </p:txBody>
      </p:sp>
      <p:sp>
        <p:nvSpPr>
          <p:cNvPr id="6" name="Rectangle 5">
            <a:extLst>
              <a:ext uri="{FF2B5EF4-FFF2-40B4-BE49-F238E27FC236}">
                <a16:creationId xmlns:a16="http://schemas.microsoft.com/office/drawing/2014/main" id="{89C863A4-EE11-4B90-A410-0E6C43997258}"/>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UTK Horiz_R">
            <a:extLst>
              <a:ext uri="{FF2B5EF4-FFF2-40B4-BE49-F238E27FC236}">
                <a16:creationId xmlns:a16="http://schemas.microsoft.com/office/drawing/2014/main" id="{2E42F2BB-757A-4B21-8C42-0954D98D70EF}"/>
              </a:ext>
            </a:extLst>
          </p:cNvPr>
          <p:cNvGrpSpPr>
            <a:grpSpLocks noChangeAspect="1"/>
          </p:cNvGrpSpPr>
          <p:nvPr userDrawn="1"/>
        </p:nvGrpSpPr>
        <p:grpSpPr bwMode="auto">
          <a:xfrm>
            <a:off x="10557955" y="6320597"/>
            <a:ext cx="1404165" cy="315023"/>
            <a:chOff x="0" y="1299"/>
            <a:chExt cx="7680" cy="1723"/>
          </a:xfrm>
        </p:grpSpPr>
        <p:sp>
          <p:nvSpPr>
            <p:cNvPr id="8" name="T fill" hidden="1">
              <a:extLst>
                <a:ext uri="{FF2B5EF4-FFF2-40B4-BE49-F238E27FC236}">
                  <a16:creationId xmlns:a16="http://schemas.microsoft.com/office/drawing/2014/main" id="{F5FA3AD2-D6DF-46CC-A422-E9BECB022170}"/>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ype">
              <a:extLst>
                <a:ext uri="{FF2B5EF4-FFF2-40B4-BE49-F238E27FC236}">
                  <a16:creationId xmlns:a16="http://schemas.microsoft.com/office/drawing/2014/main" id="{C22C1BBF-2CA3-4F62-A3BF-98D591A36CA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Power T">
              <a:extLst>
                <a:ext uri="{FF2B5EF4-FFF2-40B4-BE49-F238E27FC236}">
                  <a16:creationId xmlns:a16="http://schemas.microsoft.com/office/drawing/2014/main" id="{843CC844-0DC6-4D42-A507-75E396D93F1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Footer Placeholder 3">
            <a:extLst>
              <a:ext uri="{FF2B5EF4-FFF2-40B4-BE49-F238E27FC236}">
                <a16:creationId xmlns:a16="http://schemas.microsoft.com/office/drawing/2014/main" id="{6717A7FB-FE47-48AF-8FD9-40A0077BBE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2" name="Slide Number Placeholder 4">
            <a:extLst>
              <a:ext uri="{FF2B5EF4-FFF2-40B4-BE49-F238E27FC236}">
                <a16:creationId xmlns:a16="http://schemas.microsoft.com/office/drawing/2014/main" id="{78245921-DA8B-43E3-BF36-47125F6338B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3" name="Date Placeholder 3">
            <a:extLst>
              <a:ext uri="{FF2B5EF4-FFF2-40B4-BE49-F238E27FC236}">
                <a16:creationId xmlns:a16="http://schemas.microsoft.com/office/drawing/2014/main" id="{888CB8D8-C86C-4EF1-95D0-B8E47851A316}"/>
              </a:ext>
            </a:extLst>
          </p:cNvPr>
          <p:cNvSpPr>
            <a:spLocks noGrp="1"/>
          </p:cNvSpPr>
          <p:nvPr>
            <p:ph type="dt" sz="half" idx="25"/>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60035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6-up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0"/>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410718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3118439"/>
            <a:ext cx="3977640" cy="2993250"/>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F64F48C5-8CA6-45CE-AF3D-9CFD67D8C0E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BC978CF0-E52C-4277-AB74-5D9D5C9D441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D1A3E314-6933-48CE-B500-9486ED1F0B1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E17FF85F-787C-43A9-A3D6-4BBE8DA20FBC}"/>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354A1A1-4062-4CE3-88BF-220CA2E8963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392D6670-0FC0-468C-9F89-B66AC86AAFF7}"/>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8F39B5B-F4F0-401B-8A3E-55D0A840C1F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4AF7E0A5-DA31-42F7-A72B-B0C1563A51EB}"/>
              </a:ext>
            </a:extLst>
          </p:cNvPr>
          <p:cNvSpPr>
            <a:spLocks noGrp="1"/>
          </p:cNvSpPr>
          <p:nvPr>
            <p:ph type="dt" sz="half" idx="2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4140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8-up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9"/>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C860EDC4-C80E-434A-A358-9BDF4DBE08DF}"/>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76E3F749-E73D-46BE-BDEA-57E7CEDDFB1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6971537F-ED2D-4FED-A935-38A5A599E0E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F3C1504-8352-4AB9-8334-6D223B4737D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B045C84F-654A-4D68-9957-D9114D49CB9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74540BEB-3E5A-4C9C-9AE4-1357930E1AF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C4D720C-2F7A-4EA8-9862-BD2803B6FAD0}"/>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53DA30D9-F729-40A4-B2AE-42A471E14192}"/>
              </a:ext>
            </a:extLst>
          </p:cNvPr>
          <p:cNvSpPr>
            <a:spLocks noGrp="1"/>
          </p:cNvSpPr>
          <p:nvPr>
            <p:ph type="dt" sz="half" idx="1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74529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16-up + Bar">
    <p:bg>
      <p:bgPr>
        <a:solidFill>
          <a:srgbClr val="FFFFFF"/>
        </a:solidFill>
        <a:effectLst/>
      </p:bgPr>
    </p:bg>
    <p:spTree>
      <p:nvGrpSpPr>
        <p:cNvPr id="1" name=""/>
        <p:cNvGrpSpPr/>
        <p:nvPr/>
      </p:nvGrpSpPr>
      <p:grpSpPr>
        <a:xfrm>
          <a:off x="0" y="0"/>
          <a:ext cx="0" cy="0"/>
          <a:chOff x="0" y="0"/>
          <a:chExt cx="0" cy="0"/>
        </a:xfrm>
      </p:grpSpPr>
      <p:sp>
        <p:nvSpPr>
          <p:cNvPr id="44" name="Picture Placeholder 16"/>
          <p:cNvSpPr>
            <a:spLocks noGrp="1"/>
          </p:cNvSpPr>
          <p:nvPr>
            <p:ph type="pic" sz="quarter" idx="18"/>
          </p:nvPr>
        </p:nvSpPr>
        <p:spPr>
          <a:xfrm>
            <a:off x="9247632"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8" name="Picture Placeholder 15"/>
          <p:cNvSpPr>
            <a:spLocks noGrp="1"/>
          </p:cNvSpPr>
          <p:nvPr>
            <p:ph type="pic" sz="quarter" idx="22"/>
          </p:nvPr>
        </p:nvSpPr>
        <p:spPr>
          <a:xfrm>
            <a:off x="6165087"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2" name="Picture Placeholder 14"/>
          <p:cNvSpPr>
            <a:spLocks noGrp="1"/>
          </p:cNvSpPr>
          <p:nvPr>
            <p:ph type="pic" sz="quarter" idx="26"/>
          </p:nvPr>
        </p:nvSpPr>
        <p:spPr>
          <a:xfrm>
            <a:off x="3082543"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6" name="Picture Placeholder 13"/>
          <p:cNvSpPr>
            <a:spLocks noGrp="1"/>
          </p:cNvSpPr>
          <p:nvPr>
            <p:ph type="pic" sz="quarter" idx="30"/>
          </p:nvPr>
        </p:nvSpPr>
        <p:spPr>
          <a:xfrm>
            <a:off x="0" y="4672375"/>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3" name="Picture Placeholder 12"/>
          <p:cNvSpPr>
            <a:spLocks noGrp="1"/>
          </p:cNvSpPr>
          <p:nvPr>
            <p:ph type="pic" sz="quarter" idx="17"/>
          </p:nvPr>
        </p:nvSpPr>
        <p:spPr>
          <a:xfrm>
            <a:off x="9247632"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3112124"/>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3112123"/>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155922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2" name="Rectangle 21">
            <a:extLst>
              <a:ext uri="{FF2B5EF4-FFF2-40B4-BE49-F238E27FC236}">
                <a16:creationId xmlns:a16="http://schemas.microsoft.com/office/drawing/2014/main" id="{52FCF4C9-4ACF-46F8-9898-6CE05A6D9564}"/>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3" name="UTK Horiz_R">
            <a:extLst>
              <a:ext uri="{FF2B5EF4-FFF2-40B4-BE49-F238E27FC236}">
                <a16:creationId xmlns:a16="http://schemas.microsoft.com/office/drawing/2014/main" id="{BE78D9A0-9DB0-4F91-8C53-162EFC6011D8}"/>
              </a:ext>
            </a:extLst>
          </p:cNvPr>
          <p:cNvGrpSpPr>
            <a:grpSpLocks noChangeAspect="1"/>
          </p:cNvGrpSpPr>
          <p:nvPr userDrawn="1"/>
        </p:nvGrpSpPr>
        <p:grpSpPr bwMode="auto">
          <a:xfrm>
            <a:off x="10557955" y="6320597"/>
            <a:ext cx="1404165" cy="315023"/>
            <a:chOff x="0" y="1299"/>
            <a:chExt cx="7680" cy="1723"/>
          </a:xfrm>
        </p:grpSpPr>
        <p:sp>
          <p:nvSpPr>
            <p:cNvPr id="24" name="T fill" hidden="1">
              <a:extLst>
                <a:ext uri="{FF2B5EF4-FFF2-40B4-BE49-F238E27FC236}">
                  <a16:creationId xmlns:a16="http://schemas.microsoft.com/office/drawing/2014/main" id="{585A59A7-DBA8-4B0C-B027-54CCDCF60C9A}"/>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Type">
              <a:extLst>
                <a:ext uri="{FF2B5EF4-FFF2-40B4-BE49-F238E27FC236}">
                  <a16:creationId xmlns:a16="http://schemas.microsoft.com/office/drawing/2014/main" id="{056A50EA-4280-4D8B-B6A4-EA826554371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Power T">
              <a:extLst>
                <a:ext uri="{FF2B5EF4-FFF2-40B4-BE49-F238E27FC236}">
                  <a16:creationId xmlns:a16="http://schemas.microsoft.com/office/drawing/2014/main" id="{20217520-4813-41F6-82F7-A8A023052A9F}"/>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3A808F4A-B2FF-47D2-BC3D-20F720096A2E}"/>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43E3EB0A-D179-42AB-87ED-5682E3986F95}"/>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0CCF4881-751C-4EFF-97C7-FD0FD091610E}"/>
              </a:ext>
            </a:extLst>
          </p:cNvPr>
          <p:cNvSpPr>
            <a:spLocks noGrp="1"/>
          </p:cNvSpPr>
          <p:nvPr>
            <p:ph type="dt" sz="half" idx="1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78009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12-up + Bar">
    <p:bg>
      <p:bgPr>
        <a:solidFill>
          <a:srgbClr val="FFFFFF"/>
        </a:solidFill>
        <a:effectLst/>
      </p:bgPr>
    </p:bg>
    <p:spTree>
      <p:nvGrpSpPr>
        <p:cNvPr id="1" name=""/>
        <p:cNvGrpSpPr/>
        <p:nvPr/>
      </p:nvGrpSpPr>
      <p:grpSpPr>
        <a:xfrm>
          <a:off x="0" y="0"/>
          <a:ext cx="0" cy="0"/>
          <a:chOff x="0" y="0"/>
          <a:chExt cx="0" cy="0"/>
        </a:xfrm>
      </p:grpSpPr>
      <p:sp>
        <p:nvSpPr>
          <p:cNvPr id="43" name="Picture Placeholder 12"/>
          <p:cNvSpPr>
            <a:spLocks noGrp="1"/>
          </p:cNvSpPr>
          <p:nvPr>
            <p:ph type="pic" sz="quarter" idx="17"/>
          </p:nvPr>
        </p:nvSpPr>
        <p:spPr>
          <a:xfrm>
            <a:off x="9247632"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7" name="Picture Placeholder 11"/>
          <p:cNvSpPr>
            <a:spLocks noGrp="1"/>
          </p:cNvSpPr>
          <p:nvPr>
            <p:ph type="pic" sz="quarter" idx="21"/>
          </p:nvPr>
        </p:nvSpPr>
        <p:spPr>
          <a:xfrm>
            <a:off x="6165087"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1" name="Picture Placeholder 10"/>
          <p:cNvSpPr>
            <a:spLocks noGrp="1"/>
          </p:cNvSpPr>
          <p:nvPr>
            <p:ph type="pic" sz="quarter" idx="25"/>
          </p:nvPr>
        </p:nvSpPr>
        <p:spPr>
          <a:xfrm>
            <a:off x="3082543"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5" name="Picture Placeholder 9"/>
          <p:cNvSpPr>
            <a:spLocks noGrp="1"/>
          </p:cNvSpPr>
          <p:nvPr>
            <p:ph type="pic" sz="quarter" idx="29"/>
          </p:nvPr>
        </p:nvSpPr>
        <p:spPr>
          <a:xfrm>
            <a:off x="0" y="416379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2" name="Picture Placeholder 8"/>
          <p:cNvSpPr>
            <a:spLocks noGrp="1"/>
          </p:cNvSpPr>
          <p:nvPr>
            <p:ph type="pic" sz="quarter" idx="16"/>
          </p:nvPr>
        </p:nvSpPr>
        <p:spPr>
          <a:xfrm>
            <a:off x="9247632"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6" name="Picture Placeholder 7"/>
          <p:cNvSpPr>
            <a:spLocks noGrp="1"/>
          </p:cNvSpPr>
          <p:nvPr>
            <p:ph type="pic" sz="quarter" idx="20"/>
          </p:nvPr>
        </p:nvSpPr>
        <p:spPr>
          <a:xfrm>
            <a:off x="6165087"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0" name="Picture Placeholder 6"/>
          <p:cNvSpPr>
            <a:spLocks noGrp="1"/>
          </p:cNvSpPr>
          <p:nvPr>
            <p:ph type="pic" sz="quarter" idx="24"/>
          </p:nvPr>
        </p:nvSpPr>
        <p:spPr>
          <a:xfrm>
            <a:off x="3082543"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54" name="Picture Placeholder 5"/>
          <p:cNvSpPr>
            <a:spLocks noGrp="1"/>
          </p:cNvSpPr>
          <p:nvPr>
            <p:ph type="pic" sz="quarter" idx="28"/>
          </p:nvPr>
        </p:nvSpPr>
        <p:spPr>
          <a:xfrm>
            <a:off x="0" y="2072644"/>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1" name="Picture Placeholder 4"/>
          <p:cNvSpPr>
            <a:spLocks noGrp="1"/>
          </p:cNvSpPr>
          <p:nvPr>
            <p:ph type="pic" sz="quarter" idx="11"/>
          </p:nvPr>
        </p:nvSpPr>
        <p:spPr>
          <a:xfrm>
            <a:off x="9247632"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5" name="Picture Placeholder 3"/>
          <p:cNvSpPr>
            <a:spLocks noGrp="1"/>
          </p:cNvSpPr>
          <p:nvPr>
            <p:ph type="pic" sz="quarter" idx="19"/>
          </p:nvPr>
        </p:nvSpPr>
        <p:spPr>
          <a:xfrm>
            <a:off x="6165087"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49" name="Picture Placeholder 2"/>
          <p:cNvSpPr>
            <a:spLocks noGrp="1"/>
          </p:cNvSpPr>
          <p:nvPr>
            <p:ph type="pic" sz="quarter" idx="23"/>
          </p:nvPr>
        </p:nvSpPr>
        <p:spPr>
          <a:xfrm>
            <a:off x="3082543" y="1"/>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2"/>
          <p:cNvSpPr>
            <a:spLocks noGrp="1"/>
          </p:cNvSpPr>
          <p:nvPr>
            <p:ph type="pic" sz="quarter" idx="31"/>
          </p:nvPr>
        </p:nvSpPr>
        <p:spPr>
          <a:xfrm>
            <a:off x="0" y="0"/>
            <a:ext cx="2944368" cy="1947899"/>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Rectangle 19">
            <a:extLst>
              <a:ext uri="{FF2B5EF4-FFF2-40B4-BE49-F238E27FC236}">
                <a16:creationId xmlns:a16="http://schemas.microsoft.com/office/drawing/2014/main" id="{00E45C44-80D6-4D55-B880-DFC0555C018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538FF815-D98E-4487-BAE0-6039BA79ADB3}"/>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EF5D0898-3836-427A-847E-4EC3F35F71C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Type">
              <a:extLst>
                <a:ext uri="{FF2B5EF4-FFF2-40B4-BE49-F238E27FC236}">
                  <a16:creationId xmlns:a16="http://schemas.microsoft.com/office/drawing/2014/main" id="{6985D7EA-069D-410B-8B2A-E9442EE1278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Power T">
              <a:extLst>
                <a:ext uri="{FF2B5EF4-FFF2-40B4-BE49-F238E27FC236}">
                  <a16:creationId xmlns:a16="http://schemas.microsoft.com/office/drawing/2014/main" id="{919E65CD-5CAA-4C10-A684-97495ED96FF8}"/>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Footer Placeholder 3">
            <a:extLst>
              <a:ext uri="{FF2B5EF4-FFF2-40B4-BE49-F238E27FC236}">
                <a16:creationId xmlns:a16="http://schemas.microsoft.com/office/drawing/2014/main" id="{809F3AA7-0966-4A75-88DA-7A8C7D5905B3}"/>
              </a:ext>
            </a:extLst>
          </p:cNvPr>
          <p:cNvSpPr>
            <a:spLocks noGrp="1"/>
          </p:cNvSpPr>
          <p:nvPr>
            <p:ph type="ftr" sz="quarter" idx="32"/>
          </p:nvPr>
        </p:nvSpPr>
        <p:spPr>
          <a:xfrm>
            <a:off x="838200" y="6356351"/>
            <a:ext cx="8572500" cy="273050"/>
          </a:xfrm>
        </p:spPr>
        <p:txBody>
          <a:bodyPr/>
          <a:lstStyle>
            <a:lvl1pPr>
              <a:defRPr>
                <a:solidFill>
                  <a:schemeClr val="bg2"/>
                </a:solidFill>
              </a:defRPr>
            </a:lvl1pPr>
          </a:lstStyle>
          <a:p>
            <a:endParaRPr lang="en-US" dirty="0"/>
          </a:p>
        </p:txBody>
      </p:sp>
      <p:sp>
        <p:nvSpPr>
          <p:cNvPr id="25" name="Slide Number Placeholder 4">
            <a:extLst>
              <a:ext uri="{FF2B5EF4-FFF2-40B4-BE49-F238E27FC236}">
                <a16:creationId xmlns:a16="http://schemas.microsoft.com/office/drawing/2014/main" id="{619A0BE7-43B0-4D14-B481-BA5D8EFEA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6" name="Date Placeholder 3">
            <a:extLst>
              <a:ext uri="{FF2B5EF4-FFF2-40B4-BE49-F238E27FC236}">
                <a16:creationId xmlns:a16="http://schemas.microsoft.com/office/drawing/2014/main" id="{62E42A51-C863-419E-9AC3-5E27D8ED0CF5}"/>
              </a:ext>
            </a:extLst>
          </p:cNvPr>
          <p:cNvSpPr>
            <a:spLocks noGrp="1"/>
          </p:cNvSpPr>
          <p:nvPr>
            <p:ph type="dt" sz="half" idx="1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45605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20-up + Bar">
    <p:bg>
      <p:bgPr>
        <a:solidFill>
          <a:schemeClr val="bg1"/>
        </a:solidFill>
        <a:effectLst/>
      </p:bgPr>
    </p:bg>
    <p:spTree>
      <p:nvGrpSpPr>
        <p:cNvPr id="1" name=""/>
        <p:cNvGrpSpPr/>
        <p:nvPr/>
      </p:nvGrpSpPr>
      <p:grpSpPr>
        <a:xfrm>
          <a:off x="0" y="0"/>
          <a:ext cx="0" cy="0"/>
          <a:chOff x="0" y="0"/>
          <a:chExt cx="0" cy="0"/>
        </a:xfrm>
      </p:grpSpPr>
      <p:sp>
        <p:nvSpPr>
          <p:cNvPr id="164" name="Picture Placeholder 20"/>
          <p:cNvSpPr>
            <a:spLocks noGrp="1"/>
          </p:cNvSpPr>
          <p:nvPr>
            <p:ph type="pic" sz="quarter" idx="29"/>
          </p:nvPr>
        </p:nvSpPr>
        <p:spPr>
          <a:xfrm>
            <a:off x="98602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0" name="Picture Placeholder 19"/>
          <p:cNvSpPr>
            <a:spLocks noGrp="1"/>
          </p:cNvSpPr>
          <p:nvPr>
            <p:ph type="pic" sz="quarter" idx="28"/>
          </p:nvPr>
        </p:nvSpPr>
        <p:spPr>
          <a:xfrm>
            <a:off x="98602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8" name="Picture Placeholder 18"/>
          <p:cNvSpPr>
            <a:spLocks noGrp="1"/>
          </p:cNvSpPr>
          <p:nvPr>
            <p:ph type="pic" sz="quarter" idx="27"/>
          </p:nvPr>
        </p:nvSpPr>
        <p:spPr>
          <a:xfrm>
            <a:off x="98602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6" name="Picture Placeholder 17"/>
          <p:cNvSpPr>
            <a:spLocks noGrp="1"/>
          </p:cNvSpPr>
          <p:nvPr>
            <p:ph type="pic" sz="quarter" idx="26"/>
          </p:nvPr>
        </p:nvSpPr>
        <p:spPr>
          <a:xfrm>
            <a:off x="98602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4" name="Picture Placeholder 16"/>
          <p:cNvSpPr>
            <a:spLocks noGrp="1"/>
          </p:cNvSpPr>
          <p:nvPr>
            <p:ph type="pic" sz="quarter" idx="25"/>
          </p:nvPr>
        </p:nvSpPr>
        <p:spPr>
          <a:xfrm>
            <a:off x="7395209"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2" name="Picture Placeholder 15"/>
          <p:cNvSpPr>
            <a:spLocks noGrp="1"/>
          </p:cNvSpPr>
          <p:nvPr>
            <p:ph type="pic" sz="quarter" idx="24"/>
          </p:nvPr>
        </p:nvSpPr>
        <p:spPr>
          <a:xfrm>
            <a:off x="7395209"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50" name="Picture Placeholder 14"/>
          <p:cNvSpPr>
            <a:spLocks noGrp="1"/>
          </p:cNvSpPr>
          <p:nvPr>
            <p:ph type="pic" sz="quarter" idx="23"/>
          </p:nvPr>
        </p:nvSpPr>
        <p:spPr>
          <a:xfrm>
            <a:off x="7395209"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8" name="Picture Placeholder 13"/>
          <p:cNvSpPr>
            <a:spLocks noGrp="1"/>
          </p:cNvSpPr>
          <p:nvPr>
            <p:ph type="pic" sz="quarter" idx="22"/>
          </p:nvPr>
        </p:nvSpPr>
        <p:spPr>
          <a:xfrm>
            <a:off x="7395209"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7" name="Picture Placeholder 12"/>
          <p:cNvSpPr>
            <a:spLocks noGrp="1"/>
          </p:cNvSpPr>
          <p:nvPr>
            <p:ph type="pic" sz="quarter" idx="21"/>
          </p:nvPr>
        </p:nvSpPr>
        <p:spPr>
          <a:xfrm>
            <a:off x="4930138"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5" name="Picture Placeholder 11"/>
          <p:cNvSpPr>
            <a:spLocks noGrp="1"/>
          </p:cNvSpPr>
          <p:nvPr>
            <p:ph type="pic" sz="quarter" idx="20"/>
          </p:nvPr>
        </p:nvSpPr>
        <p:spPr>
          <a:xfrm>
            <a:off x="4930138"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1" name="Picture Placeholder 10"/>
          <p:cNvSpPr>
            <a:spLocks noGrp="1"/>
          </p:cNvSpPr>
          <p:nvPr>
            <p:ph type="pic" sz="quarter" idx="19"/>
          </p:nvPr>
        </p:nvSpPr>
        <p:spPr>
          <a:xfrm>
            <a:off x="4930138"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9" name="Picture Placeholder 9"/>
          <p:cNvSpPr>
            <a:spLocks noGrp="1"/>
          </p:cNvSpPr>
          <p:nvPr>
            <p:ph type="pic" sz="quarter" idx="18"/>
          </p:nvPr>
        </p:nvSpPr>
        <p:spPr>
          <a:xfrm>
            <a:off x="4930138"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1" name="Picture Placeholder 8"/>
          <p:cNvSpPr>
            <a:spLocks noGrp="1"/>
          </p:cNvSpPr>
          <p:nvPr>
            <p:ph type="pic" sz="quarter" idx="17"/>
          </p:nvPr>
        </p:nvSpPr>
        <p:spPr>
          <a:xfrm>
            <a:off x="246888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8" name="Picture Placeholder 7"/>
          <p:cNvSpPr>
            <a:spLocks noGrp="1"/>
          </p:cNvSpPr>
          <p:nvPr>
            <p:ph type="pic" sz="quarter" idx="16"/>
          </p:nvPr>
        </p:nvSpPr>
        <p:spPr>
          <a:xfrm>
            <a:off x="2468880" y="3114229"/>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6" name="Picture Placeholder 6"/>
          <p:cNvSpPr>
            <a:spLocks noGrp="1"/>
          </p:cNvSpPr>
          <p:nvPr>
            <p:ph type="pic" sz="quarter" idx="15"/>
          </p:nvPr>
        </p:nvSpPr>
        <p:spPr>
          <a:xfrm>
            <a:off x="2468880" y="1557115"/>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4" name="Picture Placeholder 5"/>
          <p:cNvSpPr>
            <a:spLocks noGrp="1"/>
          </p:cNvSpPr>
          <p:nvPr>
            <p:ph type="pic" sz="quarter" idx="14"/>
          </p:nvPr>
        </p:nvSpPr>
        <p:spPr>
          <a:xfrm>
            <a:off x="2468880" y="1"/>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2" name="Picture Placeholder 4"/>
          <p:cNvSpPr>
            <a:spLocks noGrp="1"/>
          </p:cNvSpPr>
          <p:nvPr>
            <p:ph type="pic" sz="quarter" idx="13"/>
          </p:nvPr>
        </p:nvSpPr>
        <p:spPr>
          <a:xfrm>
            <a:off x="0" y="4677657"/>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9" name="Picture Placeholder 3"/>
          <p:cNvSpPr>
            <a:spLocks noGrp="1"/>
          </p:cNvSpPr>
          <p:nvPr>
            <p:ph type="pic" sz="quarter" idx="12"/>
          </p:nvPr>
        </p:nvSpPr>
        <p:spPr>
          <a:xfrm>
            <a:off x="0" y="3114228"/>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7" name="Picture Placeholder 2"/>
          <p:cNvSpPr>
            <a:spLocks noGrp="1"/>
          </p:cNvSpPr>
          <p:nvPr>
            <p:ph type="pic" sz="quarter" idx="11"/>
          </p:nvPr>
        </p:nvSpPr>
        <p:spPr>
          <a:xfrm>
            <a:off x="0" y="1557114"/>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 name="Picture Placeholder 1"/>
          <p:cNvSpPr>
            <a:spLocks noGrp="1"/>
          </p:cNvSpPr>
          <p:nvPr>
            <p:ph type="pic" sz="quarter" idx="10"/>
          </p:nvPr>
        </p:nvSpPr>
        <p:spPr>
          <a:xfrm>
            <a:off x="0" y="0"/>
            <a:ext cx="2331720" cy="1434031"/>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38" name="Rectangle 37">
            <a:extLst>
              <a:ext uri="{FF2B5EF4-FFF2-40B4-BE49-F238E27FC236}">
                <a16:creationId xmlns:a16="http://schemas.microsoft.com/office/drawing/2014/main" id="{3574D8F1-F965-42A1-BFD5-F9438B3A9969}"/>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9" name="UTK Horiz_R">
            <a:extLst>
              <a:ext uri="{FF2B5EF4-FFF2-40B4-BE49-F238E27FC236}">
                <a16:creationId xmlns:a16="http://schemas.microsoft.com/office/drawing/2014/main" id="{B2994425-7E76-4397-BF62-BEC983CD761A}"/>
              </a:ext>
            </a:extLst>
          </p:cNvPr>
          <p:cNvGrpSpPr>
            <a:grpSpLocks noChangeAspect="1"/>
          </p:cNvGrpSpPr>
          <p:nvPr userDrawn="1"/>
        </p:nvGrpSpPr>
        <p:grpSpPr bwMode="auto">
          <a:xfrm>
            <a:off x="10557955" y="6320597"/>
            <a:ext cx="1404165" cy="315023"/>
            <a:chOff x="0" y="1299"/>
            <a:chExt cx="7680" cy="1723"/>
          </a:xfrm>
        </p:grpSpPr>
        <p:sp>
          <p:nvSpPr>
            <p:cNvPr id="40" name="T fill" hidden="1">
              <a:extLst>
                <a:ext uri="{FF2B5EF4-FFF2-40B4-BE49-F238E27FC236}">
                  <a16:creationId xmlns:a16="http://schemas.microsoft.com/office/drawing/2014/main" id="{6B24C090-578F-48DB-858A-4DC8C5D4FB6F}"/>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Type">
              <a:extLst>
                <a:ext uri="{FF2B5EF4-FFF2-40B4-BE49-F238E27FC236}">
                  <a16:creationId xmlns:a16="http://schemas.microsoft.com/office/drawing/2014/main" id="{E809F2BD-3F39-406F-96A9-B30772B09182}"/>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wer T">
              <a:extLst>
                <a:ext uri="{FF2B5EF4-FFF2-40B4-BE49-F238E27FC236}">
                  <a16:creationId xmlns:a16="http://schemas.microsoft.com/office/drawing/2014/main" id="{C5E2EE9E-84C0-4F40-B59A-0135BF5CF98E}"/>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Footer Placeholder 3">
            <a:extLst>
              <a:ext uri="{FF2B5EF4-FFF2-40B4-BE49-F238E27FC236}">
                <a16:creationId xmlns:a16="http://schemas.microsoft.com/office/drawing/2014/main" id="{1BCDD338-6EBD-4F6E-AD0D-D128CD69A7EF}"/>
              </a:ext>
            </a:extLst>
          </p:cNvPr>
          <p:cNvSpPr>
            <a:spLocks noGrp="1"/>
          </p:cNvSpPr>
          <p:nvPr>
            <p:ph type="ftr" sz="quarter" idx="30"/>
          </p:nvPr>
        </p:nvSpPr>
        <p:spPr>
          <a:xfrm>
            <a:off x="838200" y="6356351"/>
            <a:ext cx="8572500" cy="273050"/>
          </a:xfrm>
        </p:spPr>
        <p:txBody>
          <a:bodyPr/>
          <a:lstStyle>
            <a:lvl1pPr>
              <a:defRPr>
                <a:solidFill>
                  <a:schemeClr val="bg2"/>
                </a:solidFill>
              </a:defRPr>
            </a:lvl1pPr>
          </a:lstStyle>
          <a:p>
            <a:endParaRPr lang="en-US" dirty="0"/>
          </a:p>
        </p:txBody>
      </p:sp>
      <p:sp>
        <p:nvSpPr>
          <p:cNvPr id="28" name="Slide Number Placeholder 4">
            <a:extLst>
              <a:ext uri="{FF2B5EF4-FFF2-40B4-BE49-F238E27FC236}">
                <a16:creationId xmlns:a16="http://schemas.microsoft.com/office/drawing/2014/main" id="{3F62F718-D4AB-4068-AE98-EAC207F29710}"/>
              </a:ext>
            </a:extLst>
          </p:cNvPr>
          <p:cNvSpPr>
            <a:spLocks noGrp="1"/>
          </p:cNvSpPr>
          <p:nvPr>
            <p:ph type="sldNum" sz="quarter" idx="31"/>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30" name="Date Placeholder 3">
            <a:extLst>
              <a:ext uri="{FF2B5EF4-FFF2-40B4-BE49-F238E27FC236}">
                <a16:creationId xmlns:a16="http://schemas.microsoft.com/office/drawing/2014/main" id="{88B15B7F-4560-4DB1-8284-14384A9D9A31}"/>
              </a:ext>
            </a:extLst>
          </p:cNvPr>
          <p:cNvSpPr>
            <a:spLocks noGrp="1"/>
          </p:cNvSpPr>
          <p:nvPr>
            <p:ph type="dt" sz="half" idx="32"/>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373362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Mosaic 1 + Bar">
    <p:bg>
      <p:bgPr>
        <a:solidFill>
          <a:schemeClr val="bg1"/>
        </a:solidFill>
        <a:effectLst/>
      </p:bgPr>
    </p:bg>
    <p:spTree>
      <p:nvGrpSpPr>
        <p:cNvPr id="1" name=""/>
        <p:cNvGrpSpPr/>
        <p:nvPr/>
      </p:nvGrpSpPr>
      <p:grpSpPr>
        <a:xfrm>
          <a:off x="0" y="0"/>
          <a:ext cx="0" cy="0"/>
          <a:chOff x="0" y="0"/>
          <a:chExt cx="0" cy="0"/>
        </a:xfrm>
      </p:grpSpPr>
      <p:sp>
        <p:nvSpPr>
          <p:cNvPr id="27" name="Picture Placeholder 5"/>
          <p:cNvSpPr>
            <a:spLocks noGrp="1"/>
          </p:cNvSpPr>
          <p:nvPr>
            <p:ph type="pic" idx="16"/>
          </p:nvPr>
        </p:nvSpPr>
        <p:spPr bwMode="gray">
          <a:xfrm>
            <a:off x="6163056" y="0"/>
            <a:ext cx="6028944"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0"/>
          </p:nvPr>
        </p:nvSpPr>
        <p:spPr bwMode="gray">
          <a:xfrm>
            <a:off x="3081528"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p:ph type="pic" idx="12"/>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2944368" cy="2993251"/>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3" name="Rectangle 12">
            <a:extLst>
              <a:ext uri="{FF2B5EF4-FFF2-40B4-BE49-F238E27FC236}">
                <a16:creationId xmlns:a16="http://schemas.microsoft.com/office/drawing/2014/main" id="{AE7919F3-E686-41EE-B7FA-07D4513C947B}"/>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 name="UTK Horiz_R">
            <a:extLst>
              <a:ext uri="{FF2B5EF4-FFF2-40B4-BE49-F238E27FC236}">
                <a16:creationId xmlns:a16="http://schemas.microsoft.com/office/drawing/2014/main" id="{2FB97F32-2075-474C-8015-9FFD4D32894A}"/>
              </a:ext>
            </a:extLst>
          </p:cNvPr>
          <p:cNvGrpSpPr>
            <a:grpSpLocks noChangeAspect="1"/>
          </p:cNvGrpSpPr>
          <p:nvPr userDrawn="1"/>
        </p:nvGrpSpPr>
        <p:grpSpPr bwMode="auto">
          <a:xfrm>
            <a:off x="10557955" y="6320597"/>
            <a:ext cx="1404165" cy="315023"/>
            <a:chOff x="0" y="1299"/>
            <a:chExt cx="7680" cy="1723"/>
          </a:xfrm>
        </p:grpSpPr>
        <p:sp>
          <p:nvSpPr>
            <p:cNvPr id="15" name="T fill" hidden="1">
              <a:extLst>
                <a:ext uri="{FF2B5EF4-FFF2-40B4-BE49-F238E27FC236}">
                  <a16:creationId xmlns:a16="http://schemas.microsoft.com/office/drawing/2014/main" id="{2BA9B8A2-EFAF-4725-B587-01160D1B9BB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Type">
              <a:extLst>
                <a:ext uri="{FF2B5EF4-FFF2-40B4-BE49-F238E27FC236}">
                  <a16:creationId xmlns:a16="http://schemas.microsoft.com/office/drawing/2014/main" id="{A8ADF1DB-E80F-48DA-BA30-08DC6ACFE1D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Power T">
              <a:extLst>
                <a:ext uri="{FF2B5EF4-FFF2-40B4-BE49-F238E27FC236}">
                  <a16:creationId xmlns:a16="http://schemas.microsoft.com/office/drawing/2014/main" id="{74A716B8-CFE3-4D94-BBB4-04E98044CE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1346185A-0FE6-46DD-8468-3DEC931FE1E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E2248645-FBB0-4C1C-AB47-0ECEE4308BD9}"/>
              </a:ext>
            </a:extLst>
          </p:cNvPr>
          <p:cNvSpPr>
            <a:spLocks noGrp="1"/>
          </p:cNvSpPr>
          <p:nvPr>
            <p:ph type="sldNum" sz="quarter" idx="18"/>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96908412-FFF0-4A86-BBB2-6941860C2A18}"/>
              </a:ext>
            </a:extLst>
          </p:cNvPr>
          <p:cNvSpPr>
            <a:spLocks noGrp="1"/>
          </p:cNvSpPr>
          <p:nvPr>
            <p:ph type="dt" sz="half" idx="1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54746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a:t>7/23/2025</a:t>
            </a:r>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36426069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Mosaic 2 + Bar">
    <p:bg>
      <p:bgPr>
        <a:solidFill>
          <a:schemeClr val="bg1"/>
        </a:solidFill>
        <a:effectLst/>
      </p:bgPr>
    </p:bg>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4"/>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3"/>
          <p:cNvSpPr>
            <a:spLocks noGrp="1"/>
          </p:cNvSpPr>
          <p:nvPr>
            <p:ph type="pic" idx="18"/>
          </p:nvPr>
        </p:nvSpPr>
        <p:spPr bwMode="gray">
          <a:xfrm>
            <a:off x="6160475"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2"/>
          <p:cNvSpPr>
            <a:spLocks noGrp="1"/>
          </p:cNvSpPr>
          <p:nvPr>
            <p:ph type="pic" idx="10"/>
          </p:nvPr>
        </p:nvSpPr>
        <p:spPr bwMode="gray">
          <a:xfrm>
            <a:off x="6160475"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6017685"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14B5537A-5A07-4814-8D51-8B7DE9EADADA}"/>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3E844877-4FEC-42E8-8BDA-38AD48251E56}"/>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55339272-9ED7-4A21-8275-D4040F87D689}"/>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1C612247-536F-462D-A42A-C84D631B8CE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5E55626-D73F-4AD7-A7F2-9CA82FEE0B8C}"/>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4DE3A48F-9D9C-43DF-9204-F6924C046EC8}"/>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61974757-F25D-4882-A3B7-2C21AB2E45CC}"/>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8" name="Date Placeholder 3">
            <a:extLst>
              <a:ext uri="{FF2B5EF4-FFF2-40B4-BE49-F238E27FC236}">
                <a16:creationId xmlns:a16="http://schemas.microsoft.com/office/drawing/2014/main" id="{E9F8FAD0-B80E-4BD2-9BD3-2ADC9EE726C7}"/>
              </a:ext>
            </a:extLst>
          </p:cNvPr>
          <p:cNvSpPr>
            <a:spLocks noGrp="1"/>
          </p:cNvSpPr>
          <p:nvPr>
            <p:ph type="dt" sz="half" idx="1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429287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Mosaic 3 + Bar">
    <p:bg>
      <p:bgPr>
        <a:solidFill>
          <a:schemeClr val="bg1"/>
        </a:solidFill>
        <a:effectLst/>
      </p:bgPr>
    </p:bg>
    <p:spTree>
      <p:nvGrpSpPr>
        <p:cNvPr id="1" name=""/>
        <p:cNvGrpSpPr/>
        <p:nvPr/>
      </p:nvGrpSpPr>
      <p:grpSpPr>
        <a:xfrm>
          <a:off x="0" y="0"/>
          <a:ext cx="0" cy="0"/>
          <a:chOff x="0" y="0"/>
          <a:chExt cx="0" cy="0"/>
        </a:xfrm>
      </p:grpSpPr>
      <p:sp>
        <p:nvSpPr>
          <p:cNvPr id="27" name="Picture Placeholder 4"/>
          <p:cNvSpPr>
            <a:spLocks noGrp="1"/>
          </p:cNvSpPr>
          <p:nvPr>
            <p:ph type="pic" idx="16"/>
          </p:nvPr>
        </p:nvSpPr>
        <p:spPr bwMode="gray">
          <a:xfrm>
            <a:off x="6166104" y="0"/>
            <a:ext cx="6025896" cy="611168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3"/>
          <p:cNvSpPr>
            <a:spLocks noGrp="1"/>
          </p:cNvSpPr>
          <p:nvPr>
            <p:ph type="pic" idx="22"/>
          </p:nvPr>
        </p:nvSpPr>
        <p:spPr bwMode="gray">
          <a:xfrm>
            <a:off x="308305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smtClean="0"/>
            </a:lvl1pPr>
          </a:lstStyle>
          <a:p>
            <a:pPr marL="228600" lvl="0" indent="-228600" algn="ctr"/>
            <a:r>
              <a:rPr lang="en-US" dirty="0"/>
              <a:t>Click icon to add picture</a:t>
            </a:r>
          </a:p>
        </p:txBody>
      </p:sp>
      <p:sp>
        <p:nvSpPr>
          <p:cNvPr id="26" name="Picture Placeholder 2"/>
          <p:cNvSpPr>
            <a:spLocks noGrp="1"/>
          </p:cNvSpPr>
          <p:nvPr>
            <p:ph type="pic" idx="21"/>
          </p:nvPr>
        </p:nvSpPr>
        <p:spPr bwMode="gray">
          <a:xfrm>
            <a:off x="0" y="3118437"/>
            <a:ext cx="60274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8FC0CB1B-3BE7-44F6-A73C-E1E91DD9C8D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89E79694-B748-469B-B4CE-6C50B5F2BF6A}"/>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082258D3-A6CB-42FF-A10B-9981B336C8A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2D1CAB90-6B78-4B61-934A-B506310F3201}"/>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EBECD006-B41D-4150-B32B-5ACB550C7619}"/>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8079E68D-30FA-4613-A3ED-12BD46FFCCA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A30ABE1C-A141-4638-8FF3-5B46CA002BB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871E7641-16C3-43FE-94FC-4056A095D352}"/>
              </a:ext>
            </a:extLst>
          </p:cNvPr>
          <p:cNvSpPr>
            <a:spLocks noGrp="1"/>
          </p:cNvSpPr>
          <p:nvPr>
            <p:ph type="dt" sz="half" idx="23"/>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48390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Mosaic 4 + Bar">
    <p:bg>
      <p:bgPr>
        <a:solidFill>
          <a:schemeClr val="bg1"/>
        </a:solidFill>
        <a:effectLst/>
      </p:bgPr>
    </p:bg>
    <p:spTree>
      <p:nvGrpSpPr>
        <p:cNvPr id="1" name=""/>
        <p:cNvGrpSpPr/>
        <p:nvPr/>
      </p:nvGrpSpPr>
      <p:grpSpPr>
        <a:xfrm>
          <a:off x="0" y="0"/>
          <a:ext cx="0" cy="0"/>
          <a:chOff x="0" y="0"/>
          <a:chExt cx="0" cy="0"/>
        </a:xfrm>
      </p:grpSpPr>
      <p:sp>
        <p:nvSpPr>
          <p:cNvPr id="25" name="Picture Placeholder 5"/>
          <p:cNvSpPr>
            <a:spLocks noGrp="1"/>
          </p:cNvSpPr>
          <p:nvPr>
            <p:ph type="pic" idx="23"/>
          </p:nvPr>
        </p:nvSpPr>
        <p:spPr bwMode="gray">
          <a:xfrm>
            <a:off x="3081528" y="3118437"/>
            <a:ext cx="9110472"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6" name="Picture Placeholder 4"/>
          <p:cNvSpPr>
            <a:spLocks noGrp="1"/>
          </p:cNvSpPr>
          <p:nvPr>
            <p:ph type="pic" idx="24"/>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7" name="Picture Placeholder 3"/>
          <p:cNvSpPr>
            <a:spLocks noGrp="1"/>
          </p:cNvSpPr>
          <p:nvPr>
            <p:ph type="pic" idx="16"/>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3" name="Picture Placeholder 2"/>
          <p:cNvSpPr>
            <a:spLocks noGrp="1"/>
          </p:cNvSpPr>
          <p:nvPr>
            <p:ph type="pic" idx="22"/>
          </p:nvPr>
        </p:nvSpPr>
        <p:spPr bwMode="gray">
          <a:xfrm>
            <a:off x="61645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6025896" cy="2993252"/>
          </a:xfrm>
          <a:solidFill>
            <a:srgbClr val="DCDCDC">
              <a:alpha val="49804"/>
            </a:srgbClr>
          </a:solidFill>
          <a:ln w="28575">
            <a:noFill/>
          </a:ln>
        </p:spPr>
        <p:txBody>
          <a:bodyPr vert="horz" lIns="0" tIns="0" rIns="0" bIns="0" rtlCol="0" anchor="ctr">
            <a:normAutofit/>
          </a:bodyPr>
          <a:lstStyle>
            <a:lvl1pPr marL="0" indent="0">
              <a:buNone/>
              <a:defRPr lang="en-US" sz="14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55A8C4FA-E308-4FB5-8A69-997971CF2645}"/>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1" name="UTK Horiz_R">
            <a:extLst>
              <a:ext uri="{FF2B5EF4-FFF2-40B4-BE49-F238E27FC236}">
                <a16:creationId xmlns:a16="http://schemas.microsoft.com/office/drawing/2014/main" id="{B43C63C9-2E53-4BA2-A25E-3FBBE445DF6E}"/>
              </a:ext>
            </a:extLst>
          </p:cNvPr>
          <p:cNvGrpSpPr>
            <a:grpSpLocks noChangeAspect="1"/>
          </p:cNvGrpSpPr>
          <p:nvPr userDrawn="1"/>
        </p:nvGrpSpPr>
        <p:grpSpPr bwMode="auto">
          <a:xfrm>
            <a:off x="10557955" y="6320597"/>
            <a:ext cx="1404165" cy="315023"/>
            <a:chOff x="0" y="1299"/>
            <a:chExt cx="7680" cy="1723"/>
          </a:xfrm>
        </p:grpSpPr>
        <p:sp>
          <p:nvSpPr>
            <p:cNvPr id="12" name="T fill" hidden="1">
              <a:extLst>
                <a:ext uri="{FF2B5EF4-FFF2-40B4-BE49-F238E27FC236}">
                  <a16:creationId xmlns:a16="http://schemas.microsoft.com/office/drawing/2014/main" id="{7B5D3F62-389D-496C-AD53-FA2CB144EDD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Type">
              <a:extLst>
                <a:ext uri="{FF2B5EF4-FFF2-40B4-BE49-F238E27FC236}">
                  <a16:creationId xmlns:a16="http://schemas.microsoft.com/office/drawing/2014/main" id="{3B70B52D-5999-47B5-B11E-3DD4742D694A}"/>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Power T">
              <a:extLst>
                <a:ext uri="{FF2B5EF4-FFF2-40B4-BE49-F238E27FC236}">
                  <a16:creationId xmlns:a16="http://schemas.microsoft.com/office/drawing/2014/main" id="{F30EFDEC-C214-4B8F-8AAB-650758B5CE46}"/>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Footer Placeholder 3">
            <a:extLst>
              <a:ext uri="{FF2B5EF4-FFF2-40B4-BE49-F238E27FC236}">
                <a16:creationId xmlns:a16="http://schemas.microsoft.com/office/drawing/2014/main" id="{8FF362A0-035B-4D8F-8FCC-E8538D1B22E2}"/>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6" name="Slide Number Placeholder 4">
            <a:extLst>
              <a:ext uri="{FF2B5EF4-FFF2-40B4-BE49-F238E27FC236}">
                <a16:creationId xmlns:a16="http://schemas.microsoft.com/office/drawing/2014/main" id="{B27BF328-40D7-4B90-B42F-F91690E7D543}"/>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7" name="Date Placeholder 3">
            <a:extLst>
              <a:ext uri="{FF2B5EF4-FFF2-40B4-BE49-F238E27FC236}">
                <a16:creationId xmlns:a16="http://schemas.microsoft.com/office/drawing/2014/main" id="{03053804-EAF9-4628-9D5E-F3B9353C966A}"/>
              </a:ext>
            </a:extLst>
          </p:cNvPr>
          <p:cNvSpPr>
            <a:spLocks noGrp="1"/>
          </p:cNvSpPr>
          <p:nvPr>
            <p:ph type="dt" sz="half" idx="25"/>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4561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Mosaic 5 + Bar">
    <p:bg>
      <p:bgPr>
        <a:solidFill>
          <a:schemeClr val="bg1"/>
        </a:solidFill>
        <a:effectLst/>
      </p:bgPr>
    </p:bg>
    <p:spTree>
      <p:nvGrpSpPr>
        <p:cNvPr id="1" name=""/>
        <p:cNvGrpSpPr/>
        <p:nvPr/>
      </p:nvGrpSpPr>
      <p:grpSpPr>
        <a:xfrm>
          <a:off x="0" y="0"/>
          <a:ext cx="0" cy="0"/>
          <a:chOff x="0" y="0"/>
          <a:chExt cx="0" cy="0"/>
        </a:xfrm>
      </p:grpSpPr>
      <p:sp>
        <p:nvSpPr>
          <p:cNvPr id="21" name="Picture Placeholder 5"/>
          <p:cNvSpPr>
            <a:spLocks noGrp="1"/>
          </p:cNvSpPr>
          <p:nvPr>
            <p:ph type="pic" idx="12"/>
          </p:nvPr>
        </p:nvSpPr>
        <p:spPr bwMode="gray">
          <a:xfrm>
            <a:off x="6166104" y="3118437"/>
            <a:ext cx="6025896"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p:ph type="pic" idx="11"/>
          </p:nvPr>
        </p:nvSpPr>
        <p:spPr bwMode="gray">
          <a:xfrm>
            <a:off x="308305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8" name="Picture Placeholder 3"/>
          <p:cNvSpPr>
            <a:spLocks noGrp="1"/>
          </p:cNvSpPr>
          <p:nvPr>
            <p:ph type="pic" idx="10"/>
          </p:nvPr>
        </p:nvSpPr>
        <p:spPr bwMode="gray">
          <a:xfrm>
            <a:off x="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2" name="Picture Placeholder 2"/>
          <p:cNvSpPr>
            <a:spLocks noGrp="1"/>
          </p:cNvSpPr>
          <p:nvPr>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0" y="0"/>
            <a:ext cx="9107424"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7AA89AD2-3518-413A-ABA3-E7A8DF65D37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2E21EEC6-C776-4CFD-B7E6-CA89FE81AC78}"/>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1C771EE9-D60E-45EB-B6A4-39B37C3A0C5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ype">
              <a:extLst>
                <a:ext uri="{FF2B5EF4-FFF2-40B4-BE49-F238E27FC236}">
                  <a16:creationId xmlns:a16="http://schemas.microsoft.com/office/drawing/2014/main" id="{20EB37E7-CACB-4753-AFB4-2870A12B739F}"/>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ower T">
              <a:extLst>
                <a:ext uri="{FF2B5EF4-FFF2-40B4-BE49-F238E27FC236}">
                  <a16:creationId xmlns:a16="http://schemas.microsoft.com/office/drawing/2014/main" id="{0ED1E3B9-531D-423F-9E35-0378E751C11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Footer Placeholder 3">
            <a:extLst>
              <a:ext uri="{FF2B5EF4-FFF2-40B4-BE49-F238E27FC236}">
                <a16:creationId xmlns:a16="http://schemas.microsoft.com/office/drawing/2014/main" id="{0C7621C0-E7C0-4DE6-84D4-FCC46ACDE166}"/>
              </a:ext>
            </a:extLst>
          </p:cNvPr>
          <p:cNvSpPr>
            <a:spLocks noGrp="1"/>
          </p:cNvSpPr>
          <p:nvPr>
            <p:ph type="ftr" sz="quarter" idx="14"/>
          </p:nvPr>
        </p:nvSpPr>
        <p:spPr>
          <a:xfrm>
            <a:off x="838200" y="6356351"/>
            <a:ext cx="8572500" cy="273050"/>
          </a:xfrm>
        </p:spPr>
        <p:txBody>
          <a:bodyPr/>
          <a:lstStyle>
            <a:lvl1pPr>
              <a:defRPr>
                <a:solidFill>
                  <a:schemeClr val="bg2"/>
                </a:solidFill>
              </a:defRPr>
            </a:lvl1pPr>
          </a:lstStyle>
          <a:p>
            <a:endParaRPr lang="en-US" dirty="0"/>
          </a:p>
        </p:txBody>
      </p:sp>
      <p:sp>
        <p:nvSpPr>
          <p:cNvPr id="17" name="Slide Number Placeholder 4">
            <a:extLst>
              <a:ext uri="{FF2B5EF4-FFF2-40B4-BE49-F238E27FC236}">
                <a16:creationId xmlns:a16="http://schemas.microsoft.com/office/drawing/2014/main" id="{32D81B8B-916F-4B19-9B20-2997439E495E}"/>
              </a:ext>
            </a:extLst>
          </p:cNvPr>
          <p:cNvSpPr>
            <a:spLocks noGrp="1"/>
          </p:cNvSpPr>
          <p:nvPr>
            <p:ph type="sldNum" sz="quarter" idx="15"/>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36BC8F37-88EF-4806-8713-D21CF52DB3C8}"/>
              </a:ext>
            </a:extLst>
          </p:cNvPr>
          <p:cNvSpPr>
            <a:spLocks noGrp="1"/>
          </p:cNvSpPr>
          <p:nvPr>
            <p:ph type="dt" sz="half" idx="16"/>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8556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hoto: Mosaic 6 + Bar">
    <p:bg>
      <p:bgPr>
        <a:solidFill>
          <a:schemeClr val="bg1"/>
        </a:solidFill>
        <a:effectLst/>
      </p:bgPr>
    </p:bg>
    <p:spTree>
      <p:nvGrpSpPr>
        <p:cNvPr id="1" name=""/>
        <p:cNvGrpSpPr/>
        <p:nvPr/>
      </p:nvGrpSpPr>
      <p:grpSpPr>
        <a:xfrm>
          <a:off x="0" y="0"/>
          <a:ext cx="0" cy="0"/>
          <a:chOff x="0" y="0"/>
          <a:chExt cx="0" cy="0"/>
        </a:xfrm>
      </p:grpSpPr>
      <p:sp>
        <p:nvSpPr>
          <p:cNvPr id="20" name="Picture Placeholder 1"/>
          <p:cNvSpPr>
            <a:spLocks noGrp="1"/>
          </p:cNvSpPr>
          <p:nvPr>
            <p:ph type="pic" idx="10"/>
          </p:nvPr>
        </p:nvSpPr>
        <p:spPr bwMode="gray">
          <a:xfrm>
            <a:off x="0" y="0"/>
            <a:ext cx="6035040" cy="6111689"/>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4" name="Picture Placeholder 4"/>
          <p:cNvSpPr>
            <a:spLocks noGrp="1"/>
          </p:cNvSpPr>
          <p:nvPr>
            <p:ph type="pic" idx="23"/>
          </p:nvPr>
        </p:nvSpPr>
        <p:spPr bwMode="gray">
          <a:xfrm>
            <a:off x="6156960" y="3118437"/>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5"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9" name="Rectangle 8">
            <a:extLst>
              <a:ext uri="{FF2B5EF4-FFF2-40B4-BE49-F238E27FC236}">
                <a16:creationId xmlns:a16="http://schemas.microsoft.com/office/drawing/2014/main" id="{06FE673D-FF00-4E0B-BD0B-A4155EE42812}"/>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 name="UTK Horiz_R">
            <a:extLst>
              <a:ext uri="{FF2B5EF4-FFF2-40B4-BE49-F238E27FC236}">
                <a16:creationId xmlns:a16="http://schemas.microsoft.com/office/drawing/2014/main" id="{0E5AA62D-447C-42E8-B340-7064365C2855}"/>
              </a:ext>
            </a:extLst>
          </p:cNvPr>
          <p:cNvGrpSpPr>
            <a:grpSpLocks noChangeAspect="1"/>
          </p:cNvGrpSpPr>
          <p:nvPr userDrawn="1"/>
        </p:nvGrpSpPr>
        <p:grpSpPr bwMode="auto">
          <a:xfrm>
            <a:off x="10557955" y="6320597"/>
            <a:ext cx="1404165" cy="315023"/>
            <a:chOff x="0" y="1299"/>
            <a:chExt cx="7680" cy="1723"/>
          </a:xfrm>
        </p:grpSpPr>
        <p:sp>
          <p:nvSpPr>
            <p:cNvPr id="11" name="T fill" hidden="1">
              <a:extLst>
                <a:ext uri="{FF2B5EF4-FFF2-40B4-BE49-F238E27FC236}">
                  <a16:creationId xmlns:a16="http://schemas.microsoft.com/office/drawing/2014/main" id="{B2F52895-9F7B-40CF-94E7-1A1E33A939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Type">
              <a:extLst>
                <a:ext uri="{FF2B5EF4-FFF2-40B4-BE49-F238E27FC236}">
                  <a16:creationId xmlns:a16="http://schemas.microsoft.com/office/drawing/2014/main" id="{7A696688-03ED-44D5-A2B7-70A789C76213}"/>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Power T">
              <a:extLst>
                <a:ext uri="{FF2B5EF4-FFF2-40B4-BE49-F238E27FC236}">
                  <a16:creationId xmlns:a16="http://schemas.microsoft.com/office/drawing/2014/main" id="{27E5FFF4-620A-4789-A6AB-3A83C190458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C6F0EC3E-1A03-4C09-A627-EAA67DBE2940}"/>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FE2F6F4F-4447-438A-A4AC-4D92AF883756}"/>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DB92355A-E470-4530-93A8-9F1064000B1C}"/>
              </a:ext>
            </a:extLst>
          </p:cNvPr>
          <p:cNvSpPr>
            <a:spLocks noGrp="1"/>
          </p:cNvSpPr>
          <p:nvPr>
            <p:ph type="dt" sz="half" idx="24"/>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75917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hoto: Mosaic 7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6156960" y="0"/>
            <a:ext cx="60350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9" name="Picture Placeholder 2"/>
          <p:cNvSpPr>
            <a:spLocks noGrp="1"/>
          </p:cNvSpPr>
          <p:nvPr>
            <p:ph type="pic" idx="24"/>
          </p:nvPr>
        </p:nvSpPr>
        <p:spPr bwMode="gray">
          <a:xfrm>
            <a:off x="0" y="3118437"/>
            <a:ext cx="602284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6" name="Picture Placeholder 1"/>
          <p:cNvSpPr>
            <a:spLocks noGrp="1"/>
          </p:cNvSpPr>
          <p:nvPr>
            <p:ph type="pic" idx="25"/>
          </p:nvPr>
        </p:nvSpPr>
        <p:spPr bwMode="gray">
          <a:xfrm>
            <a:off x="307848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1"/>
          <p:cNvSpPr>
            <a:spLocks noGrp="1"/>
          </p:cNvSpPr>
          <p:nvPr>
            <p:ph type="pic" idx="26"/>
          </p:nvPr>
        </p:nvSpPr>
        <p:spPr bwMode="gray">
          <a:xfrm>
            <a:off x="6156960"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1"/>
          <p:cNvSpPr>
            <a:spLocks noGrp="1"/>
          </p:cNvSpPr>
          <p:nvPr>
            <p:ph type="pic" idx="27"/>
          </p:nvPr>
        </p:nvSpPr>
        <p:spPr bwMode="gray">
          <a:xfrm>
            <a:off x="9247632" y="3118437"/>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2" name="Rectangle 11">
            <a:extLst>
              <a:ext uri="{FF2B5EF4-FFF2-40B4-BE49-F238E27FC236}">
                <a16:creationId xmlns:a16="http://schemas.microsoft.com/office/drawing/2014/main" id="{16B22A63-E91F-41BB-B99E-9AF07C0ECF61}"/>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 name="UTK Horiz_R">
            <a:extLst>
              <a:ext uri="{FF2B5EF4-FFF2-40B4-BE49-F238E27FC236}">
                <a16:creationId xmlns:a16="http://schemas.microsoft.com/office/drawing/2014/main" id="{A7D796C2-0EA0-4087-9BCF-B8EB67EF6BB4}"/>
              </a:ext>
            </a:extLst>
          </p:cNvPr>
          <p:cNvGrpSpPr>
            <a:grpSpLocks noChangeAspect="1"/>
          </p:cNvGrpSpPr>
          <p:nvPr userDrawn="1"/>
        </p:nvGrpSpPr>
        <p:grpSpPr bwMode="auto">
          <a:xfrm>
            <a:off x="10557955" y="6320597"/>
            <a:ext cx="1404165" cy="315023"/>
            <a:chOff x="0" y="1299"/>
            <a:chExt cx="7680" cy="1723"/>
          </a:xfrm>
        </p:grpSpPr>
        <p:sp>
          <p:nvSpPr>
            <p:cNvPr id="14" name="T fill" hidden="1">
              <a:extLst>
                <a:ext uri="{FF2B5EF4-FFF2-40B4-BE49-F238E27FC236}">
                  <a16:creationId xmlns:a16="http://schemas.microsoft.com/office/drawing/2014/main" id="{2760FAAC-6F8E-4BEF-AC18-CA16CE5B5302}"/>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B337B348-86A7-47AE-9503-7DFF6024867E}"/>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702B2B99-DD10-4BC2-83F7-76E4E17AF8B4}"/>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AF7315B5-17BD-4D64-96BB-555D704403E9}"/>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524EDEF4-6404-4988-9386-782F0CC236EA}"/>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43327178-A31A-430C-A7E0-88375EB29483}"/>
              </a:ext>
            </a:extLst>
          </p:cNvPr>
          <p:cNvSpPr>
            <a:spLocks noGrp="1"/>
          </p:cNvSpPr>
          <p:nvPr>
            <p:ph type="dt" sz="half" idx="28"/>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325427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Mosaic 8 + Bar">
    <p:bg>
      <p:bgPr>
        <a:solidFill>
          <a:schemeClr val="bg1"/>
        </a:solidFill>
        <a:effectLst/>
      </p:bgPr>
    </p:bg>
    <p:spTree>
      <p:nvGrpSpPr>
        <p:cNvPr id="1" name=""/>
        <p:cNvGrpSpPr/>
        <p:nvPr/>
      </p:nvGrpSpPr>
      <p:grpSpPr>
        <a:xfrm>
          <a:off x="0" y="0"/>
          <a:ext cx="0" cy="0"/>
          <a:chOff x="0" y="0"/>
          <a:chExt cx="0" cy="0"/>
        </a:xfrm>
      </p:grpSpPr>
      <p:sp>
        <p:nvSpPr>
          <p:cNvPr id="9" name="Picture Placeholder 3"/>
          <p:cNvSpPr>
            <a:spLocks noGrp="1"/>
          </p:cNvSpPr>
          <p:nvPr>
            <p:ph type="pic" idx="22"/>
          </p:nvPr>
        </p:nvSpPr>
        <p:spPr bwMode="gray">
          <a:xfrm>
            <a:off x="410718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3"/>
          <p:cNvSpPr>
            <a:spLocks noGrp="1"/>
          </p:cNvSpPr>
          <p:nvPr>
            <p:ph type="pic" idx="28"/>
          </p:nvPr>
        </p:nvSpPr>
        <p:spPr bwMode="gray">
          <a:xfrm>
            <a:off x="4107180" y="0"/>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342831C-0EFB-4147-A29B-23AB7C64D53C}"/>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7A6A5FB2-6459-468B-A980-46A931D69E1F}"/>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6658773-5160-45BE-92F0-94B815E63646}"/>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B1DF5F12-CAAA-49D8-AD1A-500B898DC8D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9E19843C-F00B-437D-820A-3839336F4807}"/>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FF9D428E-CDCF-4F1C-9CDE-A96C5A1E4904}"/>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5A0FCB59-29AB-400A-AD17-F505D23A415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84662B40-877B-4302-998D-7B358131F04F}"/>
              </a:ext>
            </a:extLst>
          </p:cNvPr>
          <p:cNvSpPr>
            <a:spLocks noGrp="1"/>
          </p:cNvSpPr>
          <p:nvPr>
            <p:ph type="dt" sz="half" idx="2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211503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Mosaic 9 + Bar">
    <p:bg>
      <p:bgPr>
        <a:solidFill>
          <a:schemeClr val="bg1"/>
        </a:solidFill>
        <a:effectLst/>
      </p:bgPr>
    </p:bg>
    <p:spTree>
      <p:nvGrpSpPr>
        <p:cNvPr id="1" name=""/>
        <p:cNvGrpSpPr/>
        <p:nvPr/>
      </p:nvGrpSpPr>
      <p:grpSpPr>
        <a:xfrm>
          <a:off x="0" y="0"/>
          <a:ext cx="0" cy="0"/>
          <a:chOff x="0" y="0"/>
          <a:chExt cx="0" cy="0"/>
        </a:xfrm>
      </p:grpSpPr>
      <p:sp>
        <p:nvSpPr>
          <p:cNvPr id="14" name="Picture Placeholder 3"/>
          <p:cNvSpPr>
            <a:spLocks noGrp="1"/>
          </p:cNvSpPr>
          <p:nvPr>
            <p:ph type="pic" idx="28"/>
          </p:nvPr>
        </p:nvSpPr>
        <p:spPr bwMode="gray">
          <a:xfrm>
            <a:off x="4107180" y="3118437"/>
            <a:ext cx="808482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5"/>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3"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20F9F4E4-7053-49B2-A0D6-9F76EDC79A3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C2B35A55-75A7-4E80-97D7-59AD5AFCBD52}"/>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230330AB-3C6E-4764-9024-E4291ACFCF9D}"/>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4F28174C-6136-4219-BA76-552A121EAC6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249EE1A5-8D21-49AD-89AA-A70BCBF2F11D}"/>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Footer Placeholder 3">
            <a:extLst>
              <a:ext uri="{FF2B5EF4-FFF2-40B4-BE49-F238E27FC236}">
                <a16:creationId xmlns:a16="http://schemas.microsoft.com/office/drawing/2014/main" id="{D60838A6-F986-4E6E-A20D-DB2FC2B8DD2E}"/>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0" name="Slide Number Placeholder 4">
            <a:extLst>
              <a:ext uri="{FF2B5EF4-FFF2-40B4-BE49-F238E27FC236}">
                <a16:creationId xmlns:a16="http://schemas.microsoft.com/office/drawing/2014/main" id="{F9AE6A13-2803-49AE-BCFF-7E16BB0AB08B}"/>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D68BDAE1-3E81-4FCD-BA48-8138B435B950}"/>
              </a:ext>
            </a:extLst>
          </p:cNvPr>
          <p:cNvSpPr>
            <a:spLocks noGrp="1"/>
          </p:cNvSpPr>
          <p:nvPr>
            <p:ph type="dt" sz="half" idx="29"/>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233832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Photo: Mosaic 10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4789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9" name="Picture Placeholder 3"/>
          <p:cNvSpPr>
            <a:spLocks noGrp="1"/>
          </p:cNvSpPr>
          <p:nvPr>
            <p:ph type="pic" idx="26"/>
          </p:nvPr>
        </p:nvSpPr>
        <p:spPr bwMode="gray">
          <a:xfrm>
            <a:off x="821436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8437"/>
            <a:ext cx="3977640" cy="2993252"/>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9" name="Rectangle 18">
            <a:extLst>
              <a:ext uri="{FF2B5EF4-FFF2-40B4-BE49-F238E27FC236}">
                <a16:creationId xmlns:a16="http://schemas.microsoft.com/office/drawing/2014/main" id="{B9B0B9D2-715F-45A6-9C1A-81AAEE3A4FA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UTK Horiz_R">
            <a:extLst>
              <a:ext uri="{FF2B5EF4-FFF2-40B4-BE49-F238E27FC236}">
                <a16:creationId xmlns:a16="http://schemas.microsoft.com/office/drawing/2014/main" id="{344916F0-9415-4069-9924-A0111FCED32B}"/>
              </a:ext>
            </a:extLst>
          </p:cNvPr>
          <p:cNvGrpSpPr>
            <a:grpSpLocks noChangeAspect="1"/>
          </p:cNvGrpSpPr>
          <p:nvPr userDrawn="1"/>
        </p:nvGrpSpPr>
        <p:grpSpPr bwMode="auto">
          <a:xfrm>
            <a:off x="10557955" y="6320597"/>
            <a:ext cx="1404165" cy="315023"/>
            <a:chOff x="0" y="1299"/>
            <a:chExt cx="7680" cy="1723"/>
          </a:xfrm>
        </p:grpSpPr>
        <p:sp>
          <p:nvSpPr>
            <p:cNvPr id="22" name="T fill" hidden="1">
              <a:extLst>
                <a:ext uri="{FF2B5EF4-FFF2-40B4-BE49-F238E27FC236}">
                  <a16:creationId xmlns:a16="http://schemas.microsoft.com/office/drawing/2014/main" id="{0986A198-486F-4B2E-9CF4-E3C3D14B73A4}"/>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Type">
              <a:extLst>
                <a:ext uri="{FF2B5EF4-FFF2-40B4-BE49-F238E27FC236}">
                  <a16:creationId xmlns:a16="http://schemas.microsoft.com/office/drawing/2014/main" id="{5E5A9908-CD3E-446F-9F72-C061DFEC458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Power T">
              <a:extLst>
                <a:ext uri="{FF2B5EF4-FFF2-40B4-BE49-F238E27FC236}">
                  <a16:creationId xmlns:a16="http://schemas.microsoft.com/office/drawing/2014/main" id="{31C6A490-55A0-458F-88B5-E90C4D44C371}"/>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Footer Placeholder 3">
            <a:extLst>
              <a:ext uri="{FF2B5EF4-FFF2-40B4-BE49-F238E27FC236}">
                <a16:creationId xmlns:a16="http://schemas.microsoft.com/office/drawing/2014/main" id="{3F8195CF-8C58-4743-84A6-AC44080E98FD}"/>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5" name="Slide Number Placeholder 4">
            <a:extLst>
              <a:ext uri="{FF2B5EF4-FFF2-40B4-BE49-F238E27FC236}">
                <a16:creationId xmlns:a16="http://schemas.microsoft.com/office/drawing/2014/main" id="{60756D17-05EF-4076-A216-3D5379689240}"/>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6" name="Date Placeholder 3">
            <a:extLst>
              <a:ext uri="{FF2B5EF4-FFF2-40B4-BE49-F238E27FC236}">
                <a16:creationId xmlns:a16="http://schemas.microsoft.com/office/drawing/2014/main" id="{13044729-870F-475E-8C1C-A4D82F210A14}"/>
              </a:ext>
            </a:extLst>
          </p:cNvPr>
          <p:cNvSpPr>
            <a:spLocks noGrp="1"/>
          </p:cNvSpPr>
          <p:nvPr>
            <p:ph type="dt" sz="half" idx="3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349254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Photo: Mosaic 11 + Bar">
    <p:bg>
      <p:bgPr>
        <a:solidFill>
          <a:schemeClr val="bg1"/>
        </a:solidFill>
        <a:effectLst/>
      </p:bgPr>
    </p:bg>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410718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8214360" y="1"/>
            <a:ext cx="3977640" cy="1947899"/>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3"/>
            <a:ext cx="8084820"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821436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8214360" y="4151602"/>
            <a:ext cx="3977640"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5754E9F9-8C64-4B90-BF05-711F877D40E7}"/>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CAF1F205-EC12-4690-B33B-86FEC8D316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CBFF1928-059C-465E-8E48-17825E9BC188}"/>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4382FDC2-D180-4EC6-A5F1-B356AD1C91A4}"/>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85A16A26-799C-4793-8F82-545D8FFB14C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DEC6213-DE7C-45E0-901B-D58235B0F1AA}"/>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6169FDB7-2B54-4686-992E-BA407930C58E}"/>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1" name="Date Placeholder 3">
            <a:extLst>
              <a:ext uri="{FF2B5EF4-FFF2-40B4-BE49-F238E27FC236}">
                <a16:creationId xmlns:a16="http://schemas.microsoft.com/office/drawing/2014/main" id="{18CFCA41-9812-43AD-B4D0-CE9F6F45D8BA}"/>
              </a:ext>
            </a:extLst>
          </p:cNvPr>
          <p:cNvSpPr>
            <a:spLocks noGrp="1"/>
          </p:cNvSpPr>
          <p:nvPr>
            <p:ph type="dt" sz="half" idx="3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312263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dirty="0"/>
              <a:t>7/23/2025</a:t>
            </a:r>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Tree>
    <p:extLst>
      <p:ext uri="{BB962C8B-B14F-4D97-AF65-F5344CB8AC3E}">
        <p14:creationId xmlns:p14="http://schemas.microsoft.com/office/powerpoint/2010/main" val="14882262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Mosaic 12 + Bar">
    <p:bg>
      <p:bgPr>
        <a:solidFill>
          <a:schemeClr val="bg1"/>
        </a:solidFill>
        <a:effectLst/>
      </p:bgPr>
    </p:bg>
    <p:spTree>
      <p:nvGrpSpPr>
        <p:cNvPr id="1" name=""/>
        <p:cNvGrpSpPr/>
        <p:nvPr/>
      </p:nvGrpSpPr>
      <p:grpSpPr>
        <a:xfrm>
          <a:off x="0" y="0"/>
          <a:ext cx="0" cy="0"/>
          <a:chOff x="0" y="0"/>
          <a:chExt cx="0" cy="0"/>
        </a:xfrm>
      </p:grpSpPr>
      <p:sp>
        <p:nvSpPr>
          <p:cNvPr id="26" name="Picture Placeholder 8"/>
          <p:cNvSpPr>
            <a:spLocks noGrp="1"/>
          </p:cNvSpPr>
          <p:nvPr userDrawn="1">
            <p:ph type="pic" idx="15"/>
          </p:nvPr>
        </p:nvSpPr>
        <p:spPr bwMode="gray">
          <a:xfrm>
            <a:off x="9247632"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4" name="Picture Placeholder 7"/>
          <p:cNvSpPr>
            <a:spLocks noGrp="1"/>
          </p:cNvSpPr>
          <p:nvPr userDrawn="1">
            <p:ph type="pic" idx="13"/>
          </p:nvPr>
        </p:nvSpPr>
        <p:spPr bwMode="gray">
          <a:xfrm>
            <a:off x="9247632"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5" name="Picture Placeholder 6"/>
          <p:cNvSpPr>
            <a:spLocks noGrp="1"/>
          </p:cNvSpPr>
          <p:nvPr userDrawn="1">
            <p:ph type="pic" idx="14"/>
          </p:nvPr>
        </p:nvSpPr>
        <p:spPr bwMode="gray">
          <a:xfrm>
            <a:off x="6163056" y="4151602"/>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7" name="Picture Placeholder 5"/>
          <p:cNvSpPr>
            <a:spLocks noGrp="1"/>
          </p:cNvSpPr>
          <p:nvPr userDrawn="1">
            <p:ph type="pic" idx="16"/>
          </p:nvPr>
        </p:nvSpPr>
        <p:spPr bwMode="gray">
          <a:xfrm>
            <a:off x="6163056" y="0"/>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0" name="Picture Placeholder 4"/>
          <p:cNvSpPr>
            <a:spLocks noGrp="1"/>
          </p:cNvSpPr>
          <p:nvPr userDrawn="1">
            <p:ph type="pic" idx="10"/>
          </p:nvPr>
        </p:nvSpPr>
        <p:spPr bwMode="gray">
          <a:xfrm>
            <a:off x="3081528"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8" name="Picture Placeholder 3"/>
          <p:cNvSpPr>
            <a:spLocks noGrp="1"/>
          </p:cNvSpPr>
          <p:nvPr userDrawn="1">
            <p:ph type="pic" idx="17"/>
          </p:nvPr>
        </p:nvSpPr>
        <p:spPr bwMode="gray">
          <a:xfrm>
            <a:off x="3081528"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23" name="Picture Placeholder 2"/>
          <p:cNvSpPr>
            <a:spLocks noGrp="1"/>
          </p:cNvSpPr>
          <p:nvPr userDrawn="1">
            <p:ph type="pic" idx="12"/>
          </p:nvPr>
        </p:nvSpPr>
        <p:spPr bwMode="gray">
          <a:xfrm>
            <a:off x="0" y="3118436"/>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1" name="Picture Placeholder 1"/>
          <p:cNvSpPr>
            <a:spLocks noGrp="1"/>
          </p:cNvSpPr>
          <p:nvPr userDrawn="1">
            <p:ph type="pic" idx="1"/>
          </p:nvPr>
        </p:nvSpPr>
        <p:spPr bwMode="gray">
          <a:xfrm>
            <a:off x="0" y="0"/>
            <a:ext cx="2944368" cy="2993252"/>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0" name="Picture Placeholder 6"/>
          <p:cNvSpPr>
            <a:spLocks noGrp="1"/>
          </p:cNvSpPr>
          <p:nvPr>
            <p:ph type="pic" idx="18"/>
          </p:nvPr>
        </p:nvSpPr>
        <p:spPr bwMode="gray">
          <a:xfrm>
            <a:off x="6163056" y="2075801"/>
            <a:ext cx="2944368" cy="1960086"/>
          </a:xfrm>
          <a:solidFill>
            <a:srgbClr val="DCDCDC">
              <a:alpha val="49804"/>
            </a:srgbClr>
          </a:solidFill>
          <a:ln w="28575">
            <a:noFill/>
          </a:ln>
        </p:spPr>
        <p:txBody>
          <a:bodyPr vert="horz" lIns="0" tIns="0" rIns="0" bIns="0" rtlCol="0" anchor="ctr">
            <a:normAutofit/>
          </a:bodyPr>
          <a:lstStyle>
            <a:lvl1pPr marL="0" indent="0">
              <a:buNone/>
              <a:defRPr lang="en-US" sz="1600" dirty="0"/>
            </a:lvl1pPr>
          </a:lstStyle>
          <a:p>
            <a:pPr marL="228600" lvl="0" indent="-228600" algn="ctr"/>
            <a:r>
              <a:rPr lang="en-US" dirty="0"/>
              <a:t>Click icon to add picture</a:t>
            </a:r>
          </a:p>
        </p:txBody>
      </p:sp>
      <p:sp>
        <p:nvSpPr>
          <p:cNvPr id="15" name="Rectangle 14">
            <a:extLst>
              <a:ext uri="{FF2B5EF4-FFF2-40B4-BE49-F238E27FC236}">
                <a16:creationId xmlns:a16="http://schemas.microsoft.com/office/drawing/2014/main" id="{C0143ACD-1767-40B8-B397-18D32147E173}"/>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UTK Horiz_R">
            <a:extLst>
              <a:ext uri="{FF2B5EF4-FFF2-40B4-BE49-F238E27FC236}">
                <a16:creationId xmlns:a16="http://schemas.microsoft.com/office/drawing/2014/main" id="{01BE2F00-D29B-4695-984F-DDF37A60BC6C}"/>
              </a:ext>
            </a:extLst>
          </p:cNvPr>
          <p:cNvGrpSpPr>
            <a:grpSpLocks noChangeAspect="1"/>
          </p:cNvGrpSpPr>
          <p:nvPr userDrawn="1"/>
        </p:nvGrpSpPr>
        <p:grpSpPr bwMode="auto">
          <a:xfrm>
            <a:off x="10557955" y="6320597"/>
            <a:ext cx="1404165" cy="315023"/>
            <a:chOff x="0" y="1299"/>
            <a:chExt cx="7680" cy="1723"/>
          </a:xfrm>
        </p:grpSpPr>
        <p:sp>
          <p:nvSpPr>
            <p:cNvPr id="17" name="T fill" hidden="1">
              <a:extLst>
                <a:ext uri="{FF2B5EF4-FFF2-40B4-BE49-F238E27FC236}">
                  <a16:creationId xmlns:a16="http://schemas.microsoft.com/office/drawing/2014/main" id="{50CEA381-4B05-4572-A60B-4EB495BFD965}"/>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ype">
              <a:extLst>
                <a:ext uri="{FF2B5EF4-FFF2-40B4-BE49-F238E27FC236}">
                  <a16:creationId xmlns:a16="http://schemas.microsoft.com/office/drawing/2014/main" id="{0EAB07E9-8520-443A-92D5-122ABB7ED7B0}"/>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Power T">
              <a:extLst>
                <a:ext uri="{FF2B5EF4-FFF2-40B4-BE49-F238E27FC236}">
                  <a16:creationId xmlns:a16="http://schemas.microsoft.com/office/drawing/2014/main" id="{FD140D9B-052B-453E-9702-E1BD35950EF5}"/>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Footer Placeholder 3">
            <a:extLst>
              <a:ext uri="{FF2B5EF4-FFF2-40B4-BE49-F238E27FC236}">
                <a16:creationId xmlns:a16="http://schemas.microsoft.com/office/drawing/2014/main" id="{7CFF5528-4132-4805-8F74-207FA25CA33B}"/>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22" name="Slide Number Placeholder 4">
            <a:extLst>
              <a:ext uri="{FF2B5EF4-FFF2-40B4-BE49-F238E27FC236}">
                <a16:creationId xmlns:a16="http://schemas.microsoft.com/office/drawing/2014/main" id="{48C0359E-BAC6-4653-A706-50B5B8C53FC1}"/>
              </a:ext>
            </a:extLst>
          </p:cNvPr>
          <p:cNvSpPr>
            <a:spLocks noGrp="1"/>
          </p:cNvSpPr>
          <p:nvPr>
            <p:ph type="sldNum" sz="quarter" idx="19"/>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9" name="Date Placeholder 3">
            <a:extLst>
              <a:ext uri="{FF2B5EF4-FFF2-40B4-BE49-F238E27FC236}">
                <a16:creationId xmlns:a16="http://schemas.microsoft.com/office/drawing/2014/main" id="{9C0E0ED1-B8F7-45F0-96C0-308432B5926B}"/>
              </a:ext>
            </a:extLst>
          </p:cNvPr>
          <p:cNvSpPr>
            <a:spLocks noGrp="1"/>
          </p:cNvSpPr>
          <p:nvPr>
            <p:ph type="dt" sz="half" idx="2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212892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Mosaic 13 + Bar">
    <p:spTree>
      <p:nvGrpSpPr>
        <p:cNvPr id="1" name=""/>
        <p:cNvGrpSpPr/>
        <p:nvPr/>
      </p:nvGrpSpPr>
      <p:grpSpPr>
        <a:xfrm>
          <a:off x="0" y="0"/>
          <a:ext cx="0" cy="0"/>
          <a:chOff x="0" y="0"/>
          <a:chExt cx="0" cy="0"/>
        </a:xfrm>
      </p:grpSpPr>
      <p:sp>
        <p:nvSpPr>
          <p:cNvPr id="23" name="Picture Placeholder 3"/>
          <p:cNvSpPr>
            <a:spLocks noGrp="1"/>
          </p:cNvSpPr>
          <p:nvPr>
            <p:ph type="pic" idx="22"/>
          </p:nvPr>
        </p:nvSpPr>
        <p:spPr bwMode="gray">
          <a:xfrm>
            <a:off x="8214360" y="0"/>
            <a:ext cx="3977640" cy="6105374"/>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20" name="Picture Placeholder 1"/>
          <p:cNvSpPr>
            <a:spLocks noGrp="1"/>
          </p:cNvSpPr>
          <p:nvPr>
            <p:ph type="pic" idx="10"/>
          </p:nvPr>
        </p:nvSpPr>
        <p:spPr bwMode="gray">
          <a:xfrm>
            <a:off x="0" y="0"/>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7" name="Picture Placeholder 3"/>
          <p:cNvSpPr>
            <a:spLocks noGrp="1"/>
          </p:cNvSpPr>
          <p:nvPr>
            <p:ph type="pic" idx="25"/>
          </p:nvPr>
        </p:nvSpPr>
        <p:spPr bwMode="gray">
          <a:xfrm>
            <a:off x="4107180" y="0"/>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0" name="Picture Placeholder 1"/>
          <p:cNvSpPr>
            <a:spLocks noGrp="1"/>
          </p:cNvSpPr>
          <p:nvPr>
            <p:ph type="pic" idx="27"/>
          </p:nvPr>
        </p:nvSpPr>
        <p:spPr bwMode="gray">
          <a:xfrm>
            <a:off x="0" y="3112122"/>
            <a:ext cx="3977640" cy="2993252"/>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1" name="Picture Placeholder 3"/>
          <p:cNvSpPr>
            <a:spLocks noGrp="1"/>
          </p:cNvSpPr>
          <p:nvPr>
            <p:ph type="pic" idx="28"/>
          </p:nvPr>
        </p:nvSpPr>
        <p:spPr bwMode="gray">
          <a:xfrm>
            <a:off x="4107180" y="2072644"/>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8" name="Picture Placeholder 3"/>
          <p:cNvSpPr>
            <a:spLocks noGrp="1"/>
          </p:cNvSpPr>
          <p:nvPr>
            <p:ph type="pic" idx="29"/>
          </p:nvPr>
        </p:nvSpPr>
        <p:spPr bwMode="gray">
          <a:xfrm>
            <a:off x="4107180" y="4145288"/>
            <a:ext cx="3977640" cy="1960086"/>
          </a:xfrm>
          <a:solidFill>
            <a:srgbClr val="DCDCDC">
              <a:alpha val="49804"/>
            </a:srgbClr>
          </a:solidFill>
          <a:ln w="28575">
            <a:noFill/>
          </a:ln>
        </p:spPr>
        <p:txBody>
          <a:bodyPr vert="horz" lIns="0" tIns="0" rIns="0" bIns="0" rtlCol="0" anchor="ctr">
            <a:normAutofit/>
          </a:bodyPr>
          <a:lstStyle>
            <a:lvl1pPr marL="0" indent="0">
              <a:buNone/>
              <a:defRPr lang="en-US" sz="2000" dirty="0"/>
            </a:lvl1pPr>
          </a:lstStyle>
          <a:p>
            <a:pPr marL="228600" lvl="0" indent="-228600" algn="ctr"/>
            <a:r>
              <a:rPr lang="en-US" dirty="0"/>
              <a:t>Click icon to add picture</a:t>
            </a:r>
          </a:p>
        </p:txBody>
      </p:sp>
      <p:sp>
        <p:nvSpPr>
          <p:cNvPr id="14" name="Rectangle 13">
            <a:extLst>
              <a:ext uri="{FF2B5EF4-FFF2-40B4-BE49-F238E27FC236}">
                <a16:creationId xmlns:a16="http://schemas.microsoft.com/office/drawing/2014/main" id="{3AD4159F-8F61-4238-914D-12A6B1A989D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 name="UTK Horiz_R">
            <a:extLst>
              <a:ext uri="{FF2B5EF4-FFF2-40B4-BE49-F238E27FC236}">
                <a16:creationId xmlns:a16="http://schemas.microsoft.com/office/drawing/2014/main" id="{8308B014-8565-4C60-A960-FDE395DB0887}"/>
              </a:ext>
            </a:extLst>
          </p:cNvPr>
          <p:cNvGrpSpPr>
            <a:grpSpLocks noChangeAspect="1"/>
          </p:cNvGrpSpPr>
          <p:nvPr userDrawn="1"/>
        </p:nvGrpSpPr>
        <p:grpSpPr bwMode="auto">
          <a:xfrm>
            <a:off x="10557955" y="6320597"/>
            <a:ext cx="1404165" cy="315023"/>
            <a:chOff x="0" y="1299"/>
            <a:chExt cx="7680" cy="1723"/>
          </a:xfrm>
        </p:grpSpPr>
        <p:sp>
          <p:nvSpPr>
            <p:cNvPr id="16" name="T fill" hidden="1">
              <a:extLst>
                <a:ext uri="{FF2B5EF4-FFF2-40B4-BE49-F238E27FC236}">
                  <a16:creationId xmlns:a16="http://schemas.microsoft.com/office/drawing/2014/main" id="{B264D899-3706-4D7B-953A-EDA128D6D4D1}"/>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Type">
              <a:extLst>
                <a:ext uri="{FF2B5EF4-FFF2-40B4-BE49-F238E27FC236}">
                  <a16:creationId xmlns:a16="http://schemas.microsoft.com/office/drawing/2014/main" id="{5C245D19-AFE7-40B6-9D7A-E95817427CB9}"/>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Power T">
              <a:extLst>
                <a:ext uri="{FF2B5EF4-FFF2-40B4-BE49-F238E27FC236}">
                  <a16:creationId xmlns:a16="http://schemas.microsoft.com/office/drawing/2014/main" id="{D0E8A633-197C-4A96-80B5-19452F647C82}"/>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Footer Placeholder 3">
            <a:extLst>
              <a:ext uri="{FF2B5EF4-FFF2-40B4-BE49-F238E27FC236}">
                <a16:creationId xmlns:a16="http://schemas.microsoft.com/office/drawing/2014/main" id="{B9A01636-4BFF-4A11-A723-C3535166AB01}"/>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9" name="Slide Number Placeholder 4">
            <a:extLst>
              <a:ext uri="{FF2B5EF4-FFF2-40B4-BE49-F238E27FC236}">
                <a16:creationId xmlns:a16="http://schemas.microsoft.com/office/drawing/2014/main" id="{F7171803-ED74-4470-BE04-8E52EFE7C6A2}"/>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22" name="Date Placeholder 3">
            <a:extLst>
              <a:ext uri="{FF2B5EF4-FFF2-40B4-BE49-F238E27FC236}">
                <a16:creationId xmlns:a16="http://schemas.microsoft.com/office/drawing/2014/main" id="{0AC2C9A6-1DAC-467A-A4CA-11EDED9694BF}"/>
              </a:ext>
            </a:extLst>
          </p:cNvPr>
          <p:cNvSpPr>
            <a:spLocks noGrp="1"/>
          </p:cNvSpPr>
          <p:nvPr>
            <p:ph type="dt" sz="half" idx="3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36717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Mosaic 14 + Bar">
    <p:spTree>
      <p:nvGrpSpPr>
        <p:cNvPr id="1" name=""/>
        <p:cNvGrpSpPr/>
        <p:nvPr/>
      </p:nvGrpSpPr>
      <p:grpSpPr>
        <a:xfrm>
          <a:off x="0" y="0"/>
          <a:ext cx="0" cy="0"/>
          <a:chOff x="0" y="0"/>
          <a:chExt cx="0" cy="0"/>
        </a:xfrm>
      </p:grpSpPr>
      <p:sp>
        <p:nvSpPr>
          <p:cNvPr id="28" name="Picture Placeholder 5"/>
          <p:cNvSpPr>
            <a:spLocks noGrp="1"/>
          </p:cNvSpPr>
          <p:nvPr>
            <p:ph type="pic" idx="17"/>
          </p:nvPr>
        </p:nvSpPr>
        <p:spPr bwMode="gray">
          <a:xfrm>
            <a:off x="8745056" y="3112122"/>
            <a:ext cx="3446944"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1" name="Picture Placeholder 1"/>
          <p:cNvSpPr>
            <a:spLocks noGrp="1"/>
          </p:cNvSpPr>
          <p:nvPr>
            <p:ph type="pic" idx="1"/>
          </p:nvPr>
        </p:nvSpPr>
        <p:spPr bwMode="gray">
          <a:xfrm>
            <a:off x="1" y="0"/>
            <a:ext cx="12192000" cy="2993250"/>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7" name="Picture Placeholder 1"/>
          <p:cNvSpPr>
            <a:spLocks noGrp="1"/>
          </p:cNvSpPr>
          <p:nvPr>
            <p:ph type="pic" idx="19"/>
          </p:nvPr>
        </p:nvSpPr>
        <p:spPr bwMode="gray">
          <a:xfrm>
            <a:off x="1" y="3112122"/>
            <a:ext cx="3394780"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4" name="Picture Placeholder 1"/>
          <p:cNvSpPr>
            <a:spLocks noGrp="1"/>
          </p:cNvSpPr>
          <p:nvPr>
            <p:ph type="pic" idx="26"/>
          </p:nvPr>
        </p:nvSpPr>
        <p:spPr bwMode="gray">
          <a:xfrm>
            <a:off x="3516700" y="3112122"/>
            <a:ext cx="5106436" cy="2993249"/>
          </a:xfrm>
          <a:solidFill>
            <a:srgbClr val="DCDCDC">
              <a:alpha val="49804"/>
            </a:srgbClr>
          </a:solidFill>
          <a:ln w="28575">
            <a:noFill/>
          </a:ln>
        </p:spPr>
        <p:txBody>
          <a:bodyPr vert="horz" lIns="0" tIns="0" rIns="0" bIns="0" rtlCol="0" anchor="ctr">
            <a:normAutofit/>
          </a:bodyPr>
          <a:lstStyle>
            <a:lvl1pPr marL="0" indent="0">
              <a:buNone/>
              <a:defRPr lang="en-US" sz="1800" dirty="0"/>
            </a:lvl1pPr>
          </a:lstStyle>
          <a:p>
            <a:pPr marL="228600" lvl="0" indent="-228600" algn="ctr"/>
            <a:r>
              <a:rPr lang="en-US" dirty="0"/>
              <a:t>Click icon to add picture</a:t>
            </a:r>
          </a:p>
        </p:txBody>
      </p:sp>
      <p:sp>
        <p:nvSpPr>
          <p:cNvPr id="10" name="Rectangle 9">
            <a:extLst>
              <a:ext uri="{FF2B5EF4-FFF2-40B4-BE49-F238E27FC236}">
                <a16:creationId xmlns:a16="http://schemas.microsoft.com/office/drawing/2014/main" id="{6126FCCE-E158-4678-B117-39A0EA94BABD}"/>
              </a:ext>
            </a:extLst>
          </p:cNvPr>
          <p:cNvSpPr>
            <a:spLocks noChangeAspect="1"/>
          </p:cNvSpPr>
          <p:nvPr userDrawn="1"/>
        </p:nvSpPr>
        <p:spPr>
          <a:xfrm>
            <a:off x="0" y="6111689"/>
            <a:ext cx="12192000" cy="74631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 name="UTK Horiz_R">
            <a:extLst>
              <a:ext uri="{FF2B5EF4-FFF2-40B4-BE49-F238E27FC236}">
                <a16:creationId xmlns:a16="http://schemas.microsoft.com/office/drawing/2014/main" id="{56BEAC21-43E4-477D-8C65-01F1DE1658F1}"/>
              </a:ext>
            </a:extLst>
          </p:cNvPr>
          <p:cNvGrpSpPr>
            <a:grpSpLocks noChangeAspect="1"/>
          </p:cNvGrpSpPr>
          <p:nvPr userDrawn="1"/>
        </p:nvGrpSpPr>
        <p:grpSpPr bwMode="auto">
          <a:xfrm>
            <a:off x="10557955" y="6320597"/>
            <a:ext cx="1404165" cy="315023"/>
            <a:chOff x="0" y="1299"/>
            <a:chExt cx="7680" cy="1723"/>
          </a:xfrm>
        </p:grpSpPr>
        <p:sp>
          <p:nvSpPr>
            <p:cNvPr id="13" name="T fill" hidden="1">
              <a:extLst>
                <a:ext uri="{FF2B5EF4-FFF2-40B4-BE49-F238E27FC236}">
                  <a16:creationId xmlns:a16="http://schemas.microsoft.com/office/drawing/2014/main" id="{9465AF0B-311A-4AC5-90C0-BC94DCC1F943}"/>
                </a:ext>
              </a:extLst>
            </p:cNvPr>
            <p:cNvSpPr>
              <a:spLocks noChangeArrowheads="1"/>
            </p:cNvSpPr>
            <p:nvPr userDrawn="1"/>
          </p:nvSpPr>
          <p:spPr bwMode="auto">
            <a:xfrm>
              <a:off x="6110" y="1391"/>
              <a:ext cx="1429" cy="15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Type">
              <a:extLst>
                <a:ext uri="{FF2B5EF4-FFF2-40B4-BE49-F238E27FC236}">
                  <a16:creationId xmlns:a16="http://schemas.microsoft.com/office/drawing/2014/main" id="{6B32841F-0826-4B10-A2BA-CA2BEBDF0FDD}"/>
                </a:ext>
              </a:extLst>
            </p:cNvPr>
            <p:cNvSpPr>
              <a:spLocks noEditPoints="1"/>
            </p:cNvSpPr>
            <p:nvPr userDrawn="1"/>
          </p:nvSpPr>
          <p:spPr bwMode="auto">
            <a:xfrm>
              <a:off x="0" y="1302"/>
              <a:ext cx="5707" cy="1720"/>
            </a:xfrm>
            <a:custGeom>
              <a:avLst/>
              <a:gdLst>
                <a:gd name="T0" fmla="*/ 540 w 12347"/>
                <a:gd name="T1" fmla="*/ 2590 h 3689"/>
                <a:gd name="T2" fmla="*/ 2613 w 12347"/>
                <a:gd name="T3" fmla="*/ 1052 h 3689"/>
                <a:gd name="T4" fmla="*/ 1942 w 12347"/>
                <a:gd name="T5" fmla="*/ 2472 h 3689"/>
                <a:gd name="T6" fmla="*/ 4225 w 12347"/>
                <a:gd name="T7" fmla="*/ 1272 h 3689"/>
                <a:gd name="T8" fmla="*/ 2977 w 12347"/>
                <a:gd name="T9" fmla="*/ 1197 h 3689"/>
                <a:gd name="T10" fmla="*/ 4223 w 12347"/>
                <a:gd name="T11" fmla="*/ 2417 h 3689"/>
                <a:gd name="T12" fmla="*/ 4452 w 12347"/>
                <a:gd name="T13" fmla="*/ 1023 h 3689"/>
                <a:gd name="T14" fmla="*/ 5776 w 12347"/>
                <a:gd name="T15" fmla="*/ 2560 h 3689"/>
                <a:gd name="T16" fmla="*/ 6086 w 12347"/>
                <a:gd name="T17" fmla="*/ 1048 h 3689"/>
                <a:gd name="T18" fmla="*/ 6999 w 12347"/>
                <a:gd name="T19" fmla="*/ 1970 h 3689"/>
                <a:gd name="T20" fmla="*/ 7538 w 12347"/>
                <a:gd name="T21" fmla="*/ 2195 h 3689"/>
                <a:gd name="T22" fmla="*/ 8303 w 12347"/>
                <a:gd name="T23" fmla="*/ 1077 h 3689"/>
                <a:gd name="T24" fmla="*/ 8907 w 12347"/>
                <a:gd name="T25" fmla="*/ 1495 h 3689"/>
                <a:gd name="T26" fmla="*/ 10900 w 12347"/>
                <a:gd name="T27" fmla="*/ 1317 h 3689"/>
                <a:gd name="T28" fmla="*/ 11049 w 12347"/>
                <a:gd name="T29" fmla="*/ 2304 h 3689"/>
                <a:gd name="T30" fmla="*/ 10223 w 12347"/>
                <a:gd name="T31" fmla="*/ 1669 h 3689"/>
                <a:gd name="T32" fmla="*/ 11348 w 12347"/>
                <a:gd name="T33" fmla="*/ 2302 h 3689"/>
                <a:gd name="T34" fmla="*/ 12110 w 12347"/>
                <a:gd name="T35" fmla="*/ 1966 h 3689"/>
                <a:gd name="T36" fmla="*/ 146 w 12347"/>
                <a:gd name="T37" fmla="*/ 18 h 3689"/>
                <a:gd name="T38" fmla="*/ 527 w 12347"/>
                <a:gd name="T39" fmla="*/ 705 h 3689"/>
                <a:gd name="T40" fmla="*/ 1590 w 12347"/>
                <a:gd name="T41" fmla="*/ 8 h 3689"/>
                <a:gd name="T42" fmla="*/ 965 w 12347"/>
                <a:gd name="T43" fmla="*/ 541 h 3689"/>
                <a:gd name="T44" fmla="*/ 2329 w 12347"/>
                <a:gd name="T45" fmla="*/ 69 h 3689"/>
                <a:gd name="T46" fmla="*/ 2377 w 12347"/>
                <a:gd name="T47" fmla="*/ 533 h 3689"/>
                <a:gd name="T48" fmla="*/ 2104 w 12347"/>
                <a:gd name="T49" fmla="*/ 310 h 3689"/>
                <a:gd name="T50" fmla="*/ 3042 w 12347"/>
                <a:gd name="T51" fmla="*/ 16 h 3689"/>
                <a:gd name="T52" fmla="*/ 3460 w 12347"/>
                <a:gd name="T53" fmla="*/ 20 h 3689"/>
                <a:gd name="T54" fmla="*/ 4030 w 12347"/>
                <a:gd name="T55" fmla="*/ 210 h 3689"/>
                <a:gd name="T56" fmla="*/ 4433 w 12347"/>
                <a:gd name="T57" fmla="*/ 428 h 3689"/>
                <a:gd name="T58" fmla="*/ 4898 w 12347"/>
                <a:gd name="T59" fmla="*/ 703 h 3689"/>
                <a:gd name="T60" fmla="*/ 5651 w 12347"/>
                <a:gd name="T61" fmla="*/ 717 h 3689"/>
                <a:gd name="T62" fmla="*/ 6407 w 12347"/>
                <a:gd name="T63" fmla="*/ 58 h 3689"/>
                <a:gd name="T64" fmla="*/ 6347 w 12347"/>
                <a:gd name="T65" fmla="*/ 701 h 3689"/>
                <a:gd name="T66" fmla="*/ 6613 w 12347"/>
                <a:gd name="T67" fmla="*/ 279 h 3689"/>
                <a:gd name="T68" fmla="*/ 7507 w 12347"/>
                <a:gd name="T69" fmla="*/ 628 h 3689"/>
                <a:gd name="T70" fmla="*/ 6994 w 12347"/>
                <a:gd name="T71" fmla="*/ 707 h 3689"/>
                <a:gd name="T72" fmla="*/ 8117 w 12347"/>
                <a:gd name="T73" fmla="*/ 551 h 3689"/>
                <a:gd name="T74" fmla="*/ 8161 w 12347"/>
                <a:gd name="T75" fmla="*/ 103 h 3689"/>
                <a:gd name="T76" fmla="*/ 8472 w 12347"/>
                <a:gd name="T77" fmla="*/ 541 h 3689"/>
                <a:gd name="T78" fmla="*/ 9427 w 12347"/>
                <a:gd name="T79" fmla="*/ 13 h 3689"/>
                <a:gd name="T80" fmla="*/ 9210 w 12347"/>
                <a:gd name="T81" fmla="*/ 699 h 3689"/>
                <a:gd name="T82" fmla="*/ 10154 w 12347"/>
                <a:gd name="T83" fmla="*/ 98 h 3689"/>
                <a:gd name="T84" fmla="*/ 9981 w 12347"/>
                <a:gd name="T85" fmla="*/ 698 h 3689"/>
                <a:gd name="T86" fmla="*/ 10966 w 12347"/>
                <a:gd name="T87" fmla="*/ 322 h 3689"/>
                <a:gd name="T88" fmla="*/ 11806 w 12347"/>
                <a:gd name="T89" fmla="*/ 66 h 3689"/>
                <a:gd name="T90" fmla="*/ 12174 w 12347"/>
                <a:gd name="T91" fmla="*/ 248 h 3689"/>
                <a:gd name="T92" fmla="*/ 5639 w 12347"/>
                <a:gd name="T93" fmla="*/ 3528 h 3689"/>
                <a:gd name="T94" fmla="*/ 6285 w 12347"/>
                <a:gd name="T95" fmla="*/ 3678 h 3689"/>
                <a:gd name="T96" fmla="*/ 5755 w 12347"/>
                <a:gd name="T97" fmla="*/ 3133 h 3689"/>
                <a:gd name="T98" fmla="*/ 6551 w 12347"/>
                <a:gd name="T99" fmla="*/ 3182 h 3689"/>
                <a:gd name="T100" fmla="*/ 6954 w 12347"/>
                <a:gd name="T101" fmla="*/ 3400 h 3689"/>
                <a:gd name="T102" fmla="*/ 8555 w 12347"/>
                <a:gd name="T103" fmla="*/ 3013 h 3689"/>
                <a:gd name="T104" fmla="*/ 8345 w 12347"/>
                <a:gd name="T105" fmla="*/ 3402 h 3689"/>
                <a:gd name="T106" fmla="*/ 8661 w 12347"/>
                <a:gd name="T107" fmla="*/ 3671 h 3689"/>
                <a:gd name="T108" fmla="*/ 9170 w 12347"/>
                <a:gd name="T109" fmla="*/ 2983 h 3689"/>
                <a:gd name="T110" fmla="*/ 9443 w 12347"/>
                <a:gd name="T111" fmla="*/ 2980 h 3689"/>
                <a:gd name="T112" fmla="*/ 9914 w 12347"/>
                <a:gd name="T113" fmla="*/ 3111 h 3689"/>
                <a:gd name="T114" fmla="*/ 10306 w 12347"/>
                <a:gd name="T115" fmla="*/ 2984 h 3689"/>
                <a:gd name="T116" fmla="*/ 11261 w 12347"/>
                <a:gd name="T117" fmla="*/ 2982 h 3689"/>
                <a:gd name="T118" fmla="*/ 11241 w 12347"/>
                <a:gd name="T119" fmla="*/ 3624 h 3689"/>
                <a:gd name="T120" fmla="*/ 11735 w 12347"/>
                <a:gd name="T121" fmla="*/ 3654 h 3689"/>
                <a:gd name="T122" fmla="*/ 12152 w 12347"/>
                <a:gd name="T123" fmla="*/ 3430 h 3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47" h="3689">
                  <a:moveTo>
                    <a:pt x="1314" y="1177"/>
                  </a:moveTo>
                  <a:cubicBezTo>
                    <a:pt x="1336" y="1194"/>
                    <a:pt x="1352" y="1228"/>
                    <a:pt x="1362" y="1282"/>
                  </a:cubicBezTo>
                  <a:cubicBezTo>
                    <a:pt x="1366" y="1306"/>
                    <a:pt x="1375" y="1318"/>
                    <a:pt x="1389" y="1317"/>
                  </a:cubicBezTo>
                  <a:cubicBezTo>
                    <a:pt x="1406" y="1316"/>
                    <a:pt x="1414" y="1304"/>
                    <a:pt x="1413" y="1281"/>
                  </a:cubicBezTo>
                  <a:cubicBezTo>
                    <a:pt x="1412" y="1270"/>
                    <a:pt x="1410" y="1251"/>
                    <a:pt x="1406" y="1226"/>
                  </a:cubicBezTo>
                  <a:cubicBezTo>
                    <a:pt x="1402" y="1206"/>
                    <a:pt x="1400" y="1173"/>
                    <a:pt x="1400" y="1129"/>
                  </a:cubicBezTo>
                  <a:cubicBezTo>
                    <a:pt x="1400" y="1085"/>
                    <a:pt x="1396" y="1058"/>
                    <a:pt x="1387" y="1049"/>
                  </a:cubicBezTo>
                  <a:cubicBezTo>
                    <a:pt x="1379" y="1040"/>
                    <a:pt x="1354" y="1035"/>
                    <a:pt x="1312" y="1035"/>
                  </a:cubicBezTo>
                  <a:cubicBezTo>
                    <a:pt x="93" y="1035"/>
                    <a:pt x="93" y="1035"/>
                    <a:pt x="93" y="1035"/>
                  </a:cubicBezTo>
                  <a:cubicBezTo>
                    <a:pt x="67" y="1035"/>
                    <a:pt x="50" y="1041"/>
                    <a:pt x="42" y="1052"/>
                  </a:cubicBezTo>
                  <a:cubicBezTo>
                    <a:pt x="35" y="1063"/>
                    <a:pt x="31" y="1085"/>
                    <a:pt x="31" y="1120"/>
                  </a:cubicBezTo>
                  <a:cubicBezTo>
                    <a:pt x="31" y="1155"/>
                    <a:pt x="25" y="1200"/>
                    <a:pt x="14" y="1254"/>
                  </a:cubicBezTo>
                  <a:cubicBezTo>
                    <a:pt x="5" y="1296"/>
                    <a:pt x="0" y="1325"/>
                    <a:pt x="0" y="1341"/>
                  </a:cubicBezTo>
                  <a:cubicBezTo>
                    <a:pt x="0" y="1361"/>
                    <a:pt x="7" y="1371"/>
                    <a:pt x="20" y="1371"/>
                  </a:cubicBezTo>
                  <a:cubicBezTo>
                    <a:pt x="34" y="1372"/>
                    <a:pt x="44" y="1358"/>
                    <a:pt x="51" y="1328"/>
                  </a:cubicBezTo>
                  <a:cubicBezTo>
                    <a:pt x="66" y="1261"/>
                    <a:pt x="87" y="1214"/>
                    <a:pt x="115" y="1190"/>
                  </a:cubicBezTo>
                  <a:cubicBezTo>
                    <a:pt x="142" y="1165"/>
                    <a:pt x="187" y="1153"/>
                    <a:pt x="248" y="1153"/>
                  </a:cubicBezTo>
                  <a:cubicBezTo>
                    <a:pt x="548" y="1153"/>
                    <a:pt x="548" y="1153"/>
                    <a:pt x="548" y="1153"/>
                  </a:cubicBezTo>
                  <a:cubicBezTo>
                    <a:pt x="577" y="1153"/>
                    <a:pt x="595" y="1157"/>
                    <a:pt x="603" y="1164"/>
                  </a:cubicBezTo>
                  <a:cubicBezTo>
                    <a:pt x="611" y="1172"/>
                    <a:pt x="615" y="1189"/>
                    <a:pt x="615" y="1217"/>
                  </a:cubicBezTo>
                  <a:cubicBezTo>
                    <a:pt x="616" y="1246"/>
                    <a:pt x="616" y="1246"/>
                    <a:pt x="616" y="1246"/>
                  </a:cubicBezTo>
                  <a:cubicBezTo>
                    <a:pt x="616" y="2370"/>
                    <a:pt x="616" y="2370"/>
                    <a:pt x="616" y="2370"/>
                  </a:cubicBezTo>
                  <a:cubicBezTo>
                    <a:pt x="616" y="2433"/>
                    <a:pt x="606" y="2477"/>
                    <a:pt x="585" y="2502"/>
                  </a:cubicBezTo>
                  <a:cubicBezTo>
                    <a:pt x="565" y="2526"/>
                    <a:pt x="526" y="2542"/>
                    <a:pt x="468" y="2550"/>
                  </a:cubicBezTo>
                  <a:cubicBezTo>
                    <a:pt x="443" y="2553"/>
                    <a:pt x="430" y="2560"/>
                    <a:pt x="430" y="2572"/>
                  </a:cubicBezTo>
                  <a:cubicBezTo>
                    <a:pt x="430" y="2588"/>
                    <a:pt x="442" y="2596"/>
                    <a:pt x="464" y="2596"/>
                  </a:cubicBezTo>
                  <a:cubicBezTo>
                    <a:pt x="472" y="2596"/>
                    <a:pt x="497" y="2594"/>
                    <a:pt x="540" y="2590"/>
                  </a:cubicBezTo>
                  <a:cubicBezTo>
                    <a:pt x="562" y="2587"/>
                    <a:pt x="589" y="2586"/>
                    <a:pt x="621" y="2586"/>
                  </a:cubicBezTo>
                  <a:cubicBezTo>
                    <a:pt x="709" y="2585"/>
                    <a:pt x="709" y="2585"/>
                    <a:pt x="709" y="2585"/>
                  </a:cubicBezTo>
                  <a:cubicBezTo>
                    <a:pt x="792" y="2586"/>
                    <a:pt x="792" y="2586"/>
                    <a:pt x="792" y="2586"/>
                  </a:cubicBezTo>
                  <a:cubicBezTo>
                    <a:pt x="846" y="2586"/>
                    <a:pt x="880" y="2587"/>
                    <a:pt x="894" y="2590"/>
                  </a:cubicBezTo>
                  <a:cubicBezTo>
                    <a:pt x="922" y="2594"/>
                    <a:pt x="941" y="2596"/>
                    <a:pt x="950" y="2596"/>
                  </a:cubicBezTo>
                  <a:cubicBezTo>
                    <a:pt x="971" y="2596"/>
                    <a:pt x="981" y="2588"/>
                    <a:pt x="981" y="2572"/>
                  </a:cubicBezTo>
                  <a:cubicBezTo>
                    <a:pt x="981" y="2559"/>
                    <a:pt x="968" y="2551"/>
                    <a:pt x="942" y="2547"/>
                  </a:cubicBezTo>
                  <a:cubicBezTo>
                    <a:pt x="847" y="2530"/>
                    <a:pt x="797" y="2477"/>
                    <a:pt x="794" y="2389"/>
                  </a:cubicBezTo>
                  <a:cubicBezTo>
                    <a:pt x="792" y="2345"/>
                    <a:pt x="792" y="2345"/>
                    <a:pt x="792" y="2345"/>
                  </a:cubicBezTo>
                  <a:cubicBezTo>
                    <a:pt x="792" y="1233"/>
                    <a:pt x="792" y="1233"/>
                    <a:pt x="792" y="1233"/>
                  </a:cubicBezTo>
                  <a:cubicBezTo>
                    <a:pt x="792" y="1198"/>
                    <a:pt x="797" y="1176"/>
                    <a:pt x="805" y="1167"/>
                  </a:cubicBezTo>
                  <a:cubicBezTo>
                    <a:pt x="814" y="1158"/>
                    <a:pt x="835" y="1153"/>
                    <a:pt x="868" y="1153"/>
                  </a:cubicBezTo>
                  <a:cubicBezTo>
                    <a:pt x="1186" y="1153"/>
                    <a:pt x="1186" y="1153"/>
                    <a:pt x="1186" y="1153"/>
                  </a:cubicBezTo>
                  <a:cubicBezTo>
                    <a:pt x="1250" y="1153"/>
                    <a:pt x="1292" y="1161"/>
                    <a:pt x="1314" y="1177"/>
                  </a:cubicBezTo>
                  <a:close/>
                  <a:moveTo>
                    <a:pt x="1928" y="1134"/>
                  </a:moveTo>
                  <a:cubicBezTo>
                    <a:pt x="1942" y="1123"/>
                    <a:pt x="1972" y="1117"/>
                    <a:pt x="2019" y="1117"/>
                  </a:cubicBezTo>
                  <a:cubicBezTo>
                    <a:pt x="2196" y="1117"/>
                    <a:pt x="2196" y="1117"/>
                    <a:pt x="2196" y="1117"/>
                  </a:cubicBezTo>
                  <a:cubicBezTo>
                    <a:pt x="2313" y="1117"/>
                    <a:pt x="2393" y="1122"/>
                    <a:pt x="2437" y="1134"/>
                  </a:cubicBezTo>
                  <a:cubicBezTo>
                    <a:pt x="2480" y="1145"/>
                    <a:pt x="2509" y="1168"/>
                    <a:pt x="2524" y="1202"/>
                  </a:cubicBezTo>
                  <a:cubicBezTo>
                    <a:pt x="2533" y="1224"/>
                    <a:pt x="2537" y="1247"/>
                    <a:pt x="2537" y="1271"/>
                  </a:cubicBezTo>
                  <a:cubicBezTo>
                    <a:pt x="2537" y="1300"/>
                    <a:pt x="2537" y="1300"/>
                    <a:pt x="2537" y="1300"/>
                  </a:cubicBezTo>
                  <a:cubicBezTo>
                    <a:pt x="2537" y="1324"/>
                    <a:pt x="2545" y="1335"/>
                    <a:pt x="2559" y="1334"/>
                  </a:cubicBezTo>
                  <a:cubicBezTo>
                    <a:pt x="2572" y="1333"/>
                    <a:pt x="2581" y="1328"/>
                    <a:pt x="2585" y="1317"/>
                  </a:cubicBezTo>
                  <a:cubicBezTo>
                    <a:pt x="2588" y="1306"/>
                    <a:pt x="2592" y="1278"/>
                    <a:pt x="2596" y="1235"/>
                  </a:cubicBezTo>
                  <a:cubicBezTo>
                    <a:pt x="2601" y="1168"/>
                    <a:pt x="2601" y="1168"/>
                    <a:pt x="2601" y="1168"/>
                  </a:cubicBezTo>
                  <a:cubicBezTo>
                    <a:pt x="2604" y="1119"/>
                    <a:pt x="2607" y="1089"/>
                    <a:pt x="2610" y="1078"/>
                  </a:cubicBezTo>
                  <a:cubicBezTo>
                    <a:pt x="2612" y="1068"/>
                    <a:pt x="2613" y="1059"/>
                    <a:pt x="2613" y="1052"/>
                  </a:cubicBezTo>
                  <a:cubicBezTo>
                    <a:pt x="2613" y="1030"/>
                    <a:pt x="2601" y="1019"/>
                    <a:pt x="2576" y="1019"/>
                  </a:cubicBezTo>
                  <a:cubicBezTo>
                    <a:pt x="2566" y="1019"/>
                    <a:pt x="2551" y="1021"/>
                    <a:pt x="2530" y="1024"/>
                  </a:cubicBezTo>
                  <a:cubicBezTo>
                    <a:pt x="2521" y="1025"/>
                    <a:pt x="2493" y="1027"/>
                    <a:pt x="2449" y="1028"/>
                  </a:cubicBezTo>
                  <a:cubicBezTo>
                    <a:pt x="2288" y="1036"/>
                    <a:pt x="2288" y="1036"/>
                    <a:pt x="2288" y="1036"/>
                  </a:cubicBezTo>
                  <a:cubicBezTo>
                    <a:pt x="2217" y="1039"/>
                    <a:pt x="2136" y="1041"/>
                    <a:pt x="2044" y="1041"/>
                  </a:cubicBezTo>
                  <a:cubicBezTo>
                    <a:pt x="1892" y="1041"/>
                    <a:pt x="1762" y="1035"/>
                    <a:pt x="1654" y="1023"/>
                  </a:cubicBezTo>
                  <a:cubicBezTo>
                    <a:pt x="1623" y="1019"/>
                    <a:pt x="1597" y="1017"/>
                    <a:pt x="1578" y="1017"/>
                  </a:cubicBezTo>
                  <a:cubicBezTo>
                    <a:pt x="1544" y="1017"/>
                    <a:pt x="1527" y="1028"/>
                    <a:pt x="1527" y="1048"/>
                  </a:cubicBezTo>
                  <a:cubicBezTo>
                    <a:pt x="1527" y="1062"/>
                    <a:pt x="1538" y="1069"/>
                    <a:pt x="1560" y="1069"/>
                  </a:cubicBezTo>
                  <a:cubicBezTo>
                    <a:pt x="1629" y="1069"/>
                    <a:pt x="1675" y="1088"/>
                    <a:pt x="1699" y="1125"/>
                  </a:cubicBezTo>
                  <a:cubicBezTo>
                    <a:pt x="1723" y="1163"/>
                    <a:pt x="1735" y="1236"/>
                    <a:pt x="1735" y="1344"/>
                  </a:cubicBezTo>
                  <a:cubicBezTo>
                    <a:pt x="1735" y="2302"/>
                    <a:pt x="1735" y="2302"/>
                    <a:pt x="1735" y="2302"/>
                  </a:cubicBezTo>
                  <a:cubicBezTo>
                    <a:pt x="1733" y="2375"/>
                    <a:pt x="1733" y="2375"/>
                    <a:pt x="1733" y="2375"/>
                  </a:cubicBezTo>
                  <a:cubicBezTo>
                    <a:pt x="1733" y="2466"/>
                    <a:pt x="1706" y="2519"/>
                    <a:pt x="1652" y="2534"/>
                  </a:cubicBezTo>
                  <a:cubicBezTo>
                    <a:pt x="1609" y="2547"/>
                    <a:pt x="1609" y="2547"/>
                    <a:pt x="1609" y="2547"/>
                  </a:cubicBezTo>
                  <a:cubicBezTo>
                    <a:pt x="1589" y="2552"/>
                    <a:pt x="1580" y="2561"/>
                    <a:pt x="1580" y="2573"/>
                  </a:cubicBezTo>
                  <a:cubicBezTo>
                    <a:pt x="1580" y="2589"/>
                    <a:pt x="1592" y="2598"/>
                    <a:pt x="1616" y="2598"/>
                  </a:cubicBezTo>
                  <a:cubicBezTo>
                    <a:pt x="1626" y="2598"/>
                    <a:pt x="1646" y="2595"/>
                    <a:pt x="1675" y="2590"/>
                  </a:cubicBezTo>
                  <a:cubicBezTo>
                    <a:pt x="1729" y="2580"/>
                    <a:pt x="1822" y="2576"/>
                    <a:pt x="1954" y="2576"/>
                  </a:cubicBezTo>
                  <a:cubicBezTo>
                    <a:pt x="2049" y="2576"/>
                    <a:pt x="2168" y="2583"/>
                    <a:pt x="2312" y="2596"/>
                  </a:cubicBezTo>
                  <a:cubicBezTo>
                    <a:pt x="2349" y="2599"/>
                    <a:pt x="2378" y="2601"/>
                    <a:pt x="2400" y="2601"/>
                  </a:cubicBezTo>
                  <a:cubicBezTo>
                    <a:pt x="2501" y="2601"/>
                    <a:pt x="2585" y="2560"/>
                    <a:pt x="2652" y="2479"/>
                  </a:cubicBezTo>
                  <a:cubicBezTo>
                    <a:pt x="2707" y="2411"/>
                    <a:pt x="2734" y="2353"/>
                    <a:pt x="2734" y="2304"/>
                  </a:cubicBezTo>
                  <a:cubicBezTo>
                    <a:pt x="2734" y="2284"/>
                    <a:pt x="2727" y="2274"/>
                    <a:pt x="2713" y="2275"/>
                  </a:cubicBezTo>
                  <a:cubicBezTo>
                    <a:pt x="2705" y="2276"/>
                    <a:pt x="2696" y="2282"/>
                    <a:pt x="2688" y="2295"/>
                  </a:cubicBezTo>
                  <a:cubicBezTo>
                    <a:pt x="2603" y="2429"/>
                    <a:pt x="2413" y="2496"/>
                    <a:pt x="2117" y="2496"/>
                  </a:cubicBezTo>
                  <a:cubicBezTo>
                    <a:pt x="2023" y="2496"/>
                    <a:pt x="1965" y="2488"/>
                    <a:pt x="1942" y="2472"/>
                  </a:cubicBezTo>
                  <a:cubicBezTo>
                    <a:pt x="1919" y="2456"/>
                    <a:pt x="1908" y="2416"/>
                    <a:pt x="1908" y="2352"/>
                  </a:cubicBezTo>
                  <a:cubicBezTo>
                    <a:pt x="1908" y="1934"/>
                    <a:pt x="1908" y="1934"/>
                    <a:pt x="1908" y="1934"/>
                  </a:cubicBezTo>
                  <a:cubicBezTo>
                    <a:pt x="1907" y="1897"/>
                    <a:pt x="1907" y="1897"/>
                    <a:pt x="1907" y="1897"/>
                  </a:cubicBezTo>
                  <a:cubicBezTo>
                    <a:pt x="1907" y="1874"/>
                    <a:pt x="1913" y="1859"/>
                    <a:pt x="1925" y="1851"/>
                  </a:cubicBezTo>
                  <a:cubicBezTo>
                    <a:pt x="1938" y="1844"/>
                    <a:pt x="1962" y="1840"/>
                    <a:pt x="1999" y="1840"/>
                  </a:cubicBezTo>
                  <a:cubicBezTo>
                    <a:pt x="2249" y="1840"/>
                    <a:pt x="2249" y="1840"/>
                    <a:pt x="2249" y="1840"/>
                  </a:cubicBezTo>
                  <a:cubicBezTo>
                    <a:pt x="2314" y="1840"/>
                    <a:pt x="2360" y="1849"/>
                    <a:pt x="2387" y="1867"/>
                  </a:cubicBezTo>
                  <a:cubicBezTo>
                    <a:pt x="2414" y="1885"/>
                    <a:pt x="2432" y="1920"/>
                    <a:pt x="2441" y="1970"/>
                  </a:cubicBezTo>
                  <a:cubicBezTo>
                    <a:pt x="2448" y="2002"/>
                    <a:pt x="2448" y="2002"/>
                    <a:pt x="2448" y="2002"/>
                  </a:cubicBezTo>
                  <a:cubicBezTo>
                    <a:pt x="2451" y="2019"/>
                    <a:pt x="2461" y="2027"/>
                    <a:pt x="2477" y="2027"/>
                  </a:cubicBezTo>
                  <a:cubicBezTo>
                    <a:pt x="2491" y="2027"/>
                    <a:pt x="2499" y="2018"/>
                    <a:pt x="2499" y="1999"/>
                  </a:cubicBezTo>
                  <a:cubicBezTo>
                    <a:pt x="2499" y="1992"/>
                    <a:pt x="2498" y="1981"/>
                    <a:pt x="2496" y="1966"/>
                  </a:cubicBezTo>
                  <a:cubicBezTo>
                    <a:pt x="2492" y="1921"/>
                    <a:pt x="2490" y="1875"/>
                    <a:pt x="2490" y="1829"/>
                  </a:cubicBezTo>
                  <a:cubicBezTo>
                    <a:pt x="2490" y="1769"/>
                    <a:pt x="2493" y="1702"/>
                    <a:pt x="2500" y="1629"/>
                  </a:cubicBezTo>
                  <a:cubicBezTo>
                    <a:pt x="2501" y="1618"/>
                    <a:pt x="2501" y="1610"/>
                    <a:pt x="2501" y="1605"/>
                  </a:cubicBezTo>
                  <a:cubicBezTo>
                    <a:pt x="2501" y="1585"/>
                    <a:pt x="2494" y="1575"/>
                    <a:pt x="2479" y="1574"/>
                  </a:cubicBezTo>
                  <a:cubicBezTo>
                    <a:pt x="2464" y="1573"/>
                    <a:pt x="2454" y="1582"/>
                    <a:pt x="2450" y="1601"/>
                  </a:cubicBezTo>
                  <a:cubicBezTo>
                    <a:pt x="2440" y="1651"/>
                    <a:pt x="2429" y="1683"/>
                    <a:pt x="2417" y="1696"/>
                  </a:cubicBezTo>
                  <a:cubicBezTo>
                    <a:pt x="2405" y="1710"/>
                    <a:pt x="2379" y="1721"/>
                    <a:pt x="2338" y="1729"/>
                  </a:cubicBezTo>
                  <a:cubicBezTo>
                    <a:pt x="2292" y="1738"/>
                    <a:pt x="2229" y="1743"/>
                    <a:pt x="2150" y="1743"/>
                  </a:cubicBezTo>
                  <a:cubicBezTo>
                    <a:pt x="1976" y="1743"/>
                    <a:pt x="1976" y="1743"/>
                    <a:pt x="1976" y="1743"/>
                  </a:cubicBezTo>
                  <a:cubicBezTo>
                    <a:pt x="1943" y="1743"/>
                    <a:pt x="1924" y="1739"/>
                    <a:pt x="1917" y="1732"/>
                  </a:cubicBezTo>
                  <a:cubicBezTo>
                    <a:pt x="1911" y="1725"/>
                    <a:pt x="1908" y="1704"/>
                    <a:pt x="1908" y="1669"/>
                  </a:cubicBezTo>
                  <a:cubicBezTo>
                    <a:pt x="1908" y="1212"/>
                    <a:pt x="1908" y="1212"/>
                    <a:pt x="1908" y="1212"/>
                  </a:cubicBezTo>
                  <a:cubicBezTo>
                    <a:pt x="1908" y="1172"/>
                    <a:pt x="1915" y="1146"/>
                    <a:pt x="1928" y="1134"/>
                  </a:cubicBezTo>
                  <a:close/>
                  <a:moveTo>
                    <a:pt x="4225" y="1394"/>
                  </a:moveTo>
                  <a:cubicBezTo>
                    <a:pt x="4225" y="1272"/>
                    <a:pt x="4225" y="1272"/>
                    <a:pt x="4225" y="1272"/>
                  </a:cubicBezTo>
                  <a:cubicBezTo>
                    <a:pt x="4225" y="1199"/>
                    <a:pt x="4232" y="1150"/>
                    <a:pt x="4247" y="1124"/>
                  </a:cubicBezTo>
                  <a:cubicBezTo>
                    <a:pt x="4262" y="1097"/>
                    <a:pt x="4292" y="1078"/>
                    <a:pt x="4338" y="1067"/>
                  </a:cubicBezTo>
                  <a:cubicBezTo>
                    <a:pt x="4354" y="1062"/>
                    <a:pt x="4361" y="1055"/>
                    <a:pt x="4361" y="1045"/>
                  </a:cubicBezTo>
                  <a:cubicBezTo>
                    <a:pt x="4359" y="1030"/>
                    <a:pt x="4349" y="1022"/>
                    <a:pt x="4329" y="1022"/>
                  </a:cubicBezTo>
                  <a:cubicBezTo>
                    <a:pt x="4316" y="1022"/>
                    <a:pt x="4298" y="1024"/>
                    <a:pt x="4273" y="1028"/>
                  </a:cubicBezTo>
                  <a:cubicBezTo>
                    <a:pt x="4246" y="1033"/>
                    <a:pt x="4208" y="1035"/>
                    <a:pt x="4161" y="1035"/>
                  </a:cubicBezTo>
                  <a:cubicBezTo>
                    <a:pt x="4074" y="1035"/>
                    <a:pt x="4004" y="1033"/>
                    <a:pt x="3952" y="1027"/>
                  </a:cubicBezTo>
                  <a:cubicBezTo>
                    <a:pt x="3930" y="1025"/>
                    <a:pt x="3914" y="1024"/>
                    <a:pt x="3904" y="1024"/>
                  </a:cubicBezTo>
                  <a:cubicBezTo>
                    <a:pt x="3883" y="1024"/>
                    <a:pt x="3872" y="1031"/>
                    <a:pt x="3872" y="1045"/>
                  </a:cubicBezTo>
                  <a:cubicBezTo>
                    <a:pt x="3872" y="1060"/>
                    <a:pt x="3883" y="1069"/>
                    <a:pt x="3904" y="1073"/>
                  </a:cubicBezTo>
                  <a:cubicBezTo>
                    <a:pt x="3982" y="1085"/>
                    <a:pt x="4036" y="1105"/>
                    <a:pt x="4066" y="1132"/>
                  </a:cubicBezTo>
                  <a:cubicBezTo>
                    <a:pt x="4096" y="1159"/>
                    <a:pt x="4114" y="1204"/>
                    <a:pt x="4122" y="1268"/>
                  </a:cubicBezTo>
                  <a:cubicBezTo>
                    <a:pt x="4135" y="1529"/>
                    <a:pt x="4135" y="1529"/>
                    <a:pt x="4135" y="1529"/>
                  </a:cubicBezTo>
                  <a:cubicBezTo>
                    <a:pt x="4134" y="1682"/>
                    <a:pt x="4134" y="1682"/>
                    <a:pt x="4134" y="1682"/>
                  </a:cubicBezTo>
                  <a:cubicBezTo>
                    <a:pt x="4134" y="2242"/>
                    <a:pt x="4134" y="2242"/>
                    <a:pt x="4134" y="2242"/>
                  </a:cubicBezTo>
                  <a:cubicBezTo>
                    <a:pt x="4134" y="2256"/>
                    <a:pt x="4129" y="2263"/>
                    <a:pt x="4122" y="2264"/>
                  </a:cubicBezTo>
                  <a:cubicBezTo>
                    <a:pt x="4117" y="2264"/>
                    <a:pt x="4107" y="2255"/>
                    <a:pt x="4090" y="2236"/>
                  </a:cubicBezTo>
                  <a:cubicBezTo>
                    <a:pt x="3049" y="1057"/>
                    <a:pt x="3049" y="1057"/>
                    <a:pt x="3049" y="1057"/>
                  </a:cubicBezTo>
                  <a:cubicBezTo>
                    <a:pt x="3030" y="1035"/>
                    <a:pt x="3011" y="1024"/>
                    <a:pt x="2992" y="1024"/>
                  </a:cubicBezTo>
                  <a:cubicBezTo>
                    <a:pt x="2982" y="1024"/>
                    <a:pt x="2968" y="1024"/>
                    <a:pt x="2950" y="1025"/>
                  </a:cubicBezTo>
                  <a:cubicBezTo>
                    <a:pt x="2932" y="1026"/>
                    <a:pt x="2932" y="1026"/>
                    <a:pt x="2932" y="1026"/>
                  </a:cubicBezTo>
                  <a:cubicBezTo>
                    <a:pt x="2856" y="1024"/>
                    <a:pt x="2856" y="1024"/>
                    <a:pt x="2856" y="1024"/>
                  </a:cubicBezTo>
                  <a:cubicBezTo>
                    <a:pt x="2810" y="1023"/>
                    <a:pt x="2810" y="1023"/>
                    <a:pt x="2810" y="1023"/>
                  </a:cubicBezTo>
                  <a:cubicBezTo>
                    <a:pt x="2801" y="1022"/>
                    <a:pt x="2795" y="1022"/>
                    <a:pt x="2792" y="1022"/>
                  </a:cubicBezTo>
                  <a:cubicBezTo>
                    <a:pt x="2775" y="1022"/>
                    <a:pt x="2767" y="1029"/>
                    <a:pt x="2767" y="1043"/>
                  </a:cubicBezTo>
                  <a:cubicBezTo>
                    <a:pt x="2767" y="1057"/>
                    <a:pt x="2777" y="1065"/>
                    <a:pt x="2797" y="1068"/>
                  </a:cubicBezTo>
                  <a:cubicBezTo>
                    <a:pt x="2876" y="1079"/>
                    <a:pt x="2936" y="1122"/>
                    <a:pt x="2977" y="1197"/>
                  </a:cubicBezTo>
                  <a:cubicBezTo>
                    <a:pt x="3019" y="1272"/>
                    <a:pt x="3040" y="1375"/>
                    <a:pt x="3040" y="1505"/>
                  </a:cubicBezTo>
                  <a:cubicBezTo>
                    <a:pt x="3040" y="2276"/>
                    <a:pt x="3040" y="2276"/>
                    <a:pt x="3040" y="2276"/>
                  </a:cubicBezTo>
                  <a:cubicBezTo>
                    <a:pt x="3040" y="2357"/>
                    <a:pt x="3028" y="2416"/>
                    <a:pt x="3006" y="2453"/>
                  </a:cubicBezTo>
                  <a:cubicBezTo>
                    <a:pt x="2984" y="2490"/>
                    <a:pt x="2941" y="2519"/>
                    <a:pt x="2878" y="2541"/>
                  </a:cubicBezTo>
                  <a:cubicBezTo>
                    <a:pt x="2856" y="2548"/>
                    <a:pt x="2845" y="2558"/>
                    <a:pt x="2846" y="2569"/>
                  </a:cubicBezTo>
                  <a:cubicBezTo>
                    <a:pt x="2847" y="2583"/>
                    <a:pt x="2858" y="2590"/>
                    <a:pt x="2878" y="2590"/>
                  </a:cubicBezTo>
                  <a:cubicBezTo>
                    <a:pt x="2886" y="2590"/>
                    <a:pt x="2900" y="2588"/>
                    <a:pt x="2920" y="2585"/>
                  </a:cubicBezTo>
                  <a:cubicBezTo>
                    <a:pt x="2946" y="2582"/>
                    <a:pt x="2974" y="2580"/>
                    <a:pt x="3003" y="2580"/>
                  </a:cubicBezTo>
                  <a:cubicBezTo>
                    <a:pt x="3058" y="2578"/>
                    <a:pt x="3058" y="2578"/>
                    <a:pt x="3058" y="2578"/>
                  </a:cubicBezTo>
                  <a:cubicBezTo>
                    <a:pt x="3173" y="2584"/>
                    <a:pt x="3173" y="2584"/>
                    <a:pt x="3173" y="2584"/>
                  </a:cubicBezTo>
                  <a:cubicBezTo>
                    <a:pt x="3230" y="2587"/>
                    <a:pt x="3263" y="2589"/>
                    <a:pt x="3272" y="2591"/>
                  </a:cubicBezTo>
                  <a:cubicBezTo>
                    <a:pt x="3284" y="2592"/>
                    <a:pt x="3295" y="2593"/>
                    <a:pt x="3306" y="2593"/>
                  </a:cubicBezTo>
                  <a:cubicBezTo>
                    <a:pt x="3321" y="2593"/>
                    <a:pt x="3329" y="2586"/>
                    <a:pt x="3329" y="2571"/>
                  </a:cubicBezTo>
                  <a:cubicBezTo>
                    <a:pt x="3329" y="2555"/>
                    <a:pt x="3317" y="2545"/>
                    <a:pt x="3292" y="2542"/>
                  </a:cubicBezTo>
                  <a:cubicBezTo>
                    <a:pt x="3232" y="2533"/>
                    <a:pt x="3192" y="2519"/>
                    <a:pt x="3172" y="2500"/>
                  </a:cubicBezTo>
                  <a:cubicBezTo>
                    <a:pt x="3152" y="2481"/>
                    <a:pt x="3139" y="2447"/>
                    <a:pt x="3134" y="2397"/>
                  </a:cubicBezTo>
                  <a:cubicBezTo>
                    <a:pt x="3130" y="2317"/>
                    <a:pt x="3130" y="2317"/>
                    <a:pt x="3130" y="2317"/>
                  </a:cubicBezTo>
                  <a:cubicBezTo>
                    <a:pt x="3131" y="2269"/>
                    <a:pt x="3131" y="2269"/>
                    <a:pt x="3131" y="2269"/>
                  </a:cubicBezTo>
                  <a:cubicBezTo>
                    <a:pt x="3131" y="1501"/>
                    <a:pt x="3131" y="1501"/>
                    <a:pt x="3131" y="1501"/>
                  </a:cubicBezTo>
                  <a:cubicBezTo>
                    <a:pt x="3131" y="1467"/>
                    <a:pt x="3138" y="1450"/>
                    <a:pt x="3153" y="1450"/>
                  </a:cubicBezTo>
                  <a:cubicBezTo>
                    <a:pt x="3159" y="1450"/>
                    <a:pt x="3164" y="1452"/>
                    <a:pt x="3169" y="1456"/>
                  </a:cubicBezTo>
                  <a:cubicBezTo>
                    <a:pt x="3180" y="1469"/>
                    <a:pt x="3180" y="1469"/>
                    <a:pt x="3180" y="1469"/>
                  </a:cubicBezTo>
                  <a:cubicBezTo>
                    <a:pt x="4134" y="2560"/>
                    <a:pt x="4134" y="2560"/>
                    <a:pt x="4134" y="2560"/>
                  </a:cubicBezTo>
                  <a:cubicBezTo>
                    <a:pt x="4159" y="2590"/>
                    <a:pt x="4159" y="2590"/>
                    <a:pt x="4159" y="2590"/>
                  </a:cubicBezTo>
                  <a:cubicBezTo>
                    <a:pt x="4165" y="2596"/>
                    <a:pt x="4174" y="2599"/>
                    <a:pt x="4185" y="2600"/>
                  </a:cubicBezTo>
                  <a:cubicBezTo>
                    <a:pt x="4203" y="2600"/>
                    <a:pt x="4213" y="2592"/>
                    <a:pt x="4217" y="2573"/>
                  </a:cubicBezTo>
                  <a:cubicBezTo>
                    <a:pt x="4221" y="2555"/>
                    <a:pt x="4223" y="2503"/>
                    <a:pt x="4223" y="2417"/>
                  </a:cubicBezTo>
                  <a:cubicBezTo>
                    <a:pt x="4223" y="1469"/>
                    <a:pt x="4223" y="1469"/>
                    <a:pt x="4223" y="1469"/>
                  </a:cubicBezTo>
                  <a:cubicBezTo>
                    <a:pt x="4225" y="1394"/>
                    <a:pt x="4225" y="1394"/>
                    <a:pt x="4225" y="1394"/>
                  </a:cubicBezTo>
                  <a:close/>
                  <a:moveTo>
                    <a:pt x="5867" y="1394"/>
                  </a:moveTo>
                  <a:cubicBezTo>
                    <a:pt x="5867" y="1272"/>
                    <a:pt x="5867" y="1272"/>
                    <a:pt x="5867" y="1272"/>
                  </a:cubicBezTo>
                  <a:cubicBezTo>
                    <a:pt x="5867" y="1199"/>
                    <a:pt x="5874" y="1150"/>
                    <a:pt x="5889" y="1124"/>
                  </a:cubicBezTo>
                  <a:cubicBezTo>
                    <a:pt x="5904" y="1097"/>
                    <a:pt x="5934" y="1078"/>
                    <a:pt x="5980" y="1067"/>
                  </a:cubicBezTo>
                  <a:cubicBezTo>
                    <a:pt x="5996" y="1062"/>
                    <a:pt x="6003" y="1055"/>
                    <a:pt x="6003" y="1045"/>
                  </a:cubicBezTo>
                  <a:cubicBezTo>
                    <a:pt x="6001" y="1030"/>
                    <a:pt x="5991" y="1022"/>
                    <a:pt x="5971" y="1022"/>
                  </a:cubicBezTo>
                  <a:cubicBezTo>
                    <a:pt x="5958" y="1022"/>
                    <a:pt x="5940" y="1024"/>
                    <a:pt x="5915" y="1028"/>
                  </a:cubicBezTo>
                  <a:cubicBezTo>
                    <a:pt x="5888" y="1033"/>
                    <a:pt x="5850" y="1035"/>
                    <a:pt x="5803" y="1035"/>
                  </a:cubicBezTo>
                  <a:cubicBezTo>
                    <a:pt x="5716" y="1035"/>
                    <a:pt x="5646" y="1033"/>
                    <a:pt x="5594" y="1027"/>
                  </a:cubicBezTo>
                  <a:cubicBezTo>
                    <a:pt x="5572" y="1025"/>
                    <a:pt x="5556" y="1024"/>
                    <a:pt x="5546" y="1024"/>
                  </a:cubicBezTo>
                  <a:cubicBezTo>
                    <a:pt x="5525" y="1024"/>
                    <a:pt x="5514" y="1031"/>
                    <a:pt x="5514" y="1045"/>
                  </a:cubicBezTo>
                  <a:cubicBezTo>
                    <a:pt x="5514" y="1060"/>
                    <a:pt x="5525" y="1069"/>
                    <a:pt x="5546" y="1073"/>
                  </a:cubicBezTo>
                  <a:cubicBezTo>
                    <a:pt x="5624" y="1085"/>
                    <a:pt x="5678" y="1105"/>
                    <a:pt x="5708" y="1132"/>
                  </a:cubicBezTo>
                  <a:cubicBezTo>
                    <a:pt x="5738" y="1159"/>
                    <a:pt x="5756" y="1204"/>
                    <a:pt x="5764" y="1268"/>
                  </a:cubicBezTo>
                  <a:cubicBezTo>
                    <a:pt x="5777" y="1529"/>
                    <a:pt x="5777" y="1529"/>
                    <a:pt x="5777" y="1529"/>
                  </a:cubicBezTo>
                  <a:cubicBezTo>
                    <a:pt x="5776" y="1682"/>
                    <a:pt x="5776" y="1682"/>
                    <a:pt x="5776" y="1682"/>
                  </a:cubicBezTo>
                  <a:cubicBezTo>
                    <a:pt x="5776" y="2242"/>
                    <a:pt x="5776" y="2242"/>
                    <a:pt x="5776" y="2242"/>
                  </a:cubicBezTo>
                  <a:cubicBezTo>
                    <a:pt x="5775" y="2256"/>
                    <a:pt x="5771" y="2263"/>
                    <a:pt x="5764" y="2264"/>
                  </a:cubicBezTo>
                  <a:cubicBezTo>
                    <a:pt x="5759" y="2264"/>
                    <a:pt x="5749" y="2255"/>
                    <a:pt x="5732" y="2236"/>
                  </a:cubicBezTo>
                  <a:cubicBezTo>
                    <a:pt x="4691" y="1057"/>
                    <a:pt x="4691" y="1057"/>
                    <a:pt x="4691" y="1057"/>
                  </a:cubicBezTo>
                  <a:cubicBezTo>
                    <a:pt x="4672" y="1035"/>
                    <a:pt x="4653" y="1024"/>
                    <a:pt x="4634" y="1024"/>
                  </a:cubicBezTo>
                  <a:cubicBezTo>
                    <a:pt x="4624" y="1024"/>
                    <a:pt x="4610" y="1024"/>
                    <a:pt x="4592" y="1025"/>
                  </a:cubicBezTo>
                  <a:cubicBezTo>
                    <a:pt x="4574" y="1026"/>
                    <a:pt x="4574" y="1026"/>
                    <a:pt x="4574" y="1026"/>
                  </a:cubicBezTo>
                  <a:cubicBezTo>
                    <a:pt x="4498" y="1024"/>
                    <a:pt x="4498" y="1024"/>
                    <a:pt x="4498" y="1024"/>
                  </a:cubicBezTo>
                  <a:cubicBezTo>
                    <a:pt x="4452" y="1023"/>
                    <a:pt x="4452" y="1023"/>
                    <a:pt x="4452" y="1023"/>
                  </a:cubicBezTo>
                  <a:cubicBezTo>
                    <a:pt x="4443" y="1022"/>
                    <a:pt x="4437" y="1022"/>
                    <a:pt x="4434" y="1022"/>
                  </a:cubicBezTo>
                  <a:cubicBezTo>
                    <a:pt x="4417" y="1022"/>
                    <a:pt x="4409" y="1029"/>
                    <a:pt x="4409" y="1043"/>
                  </a:cubicBezTo>
                  <a:cubicBezTo>
                    <a:pt x="4409" y="1057"/>
                    <a:pt x="4419" y="1065"/>
                    <a:pt x="4439" y="1068"/>
                  </a:cubicBezTo>
                  <a:cubicBezTo>
                    <a:pt x="4518" y="1079"/>
                    <a:pt x="4578" y="1122"/>
                    <a:pt x="4619" y="1197"/>
                  </a:cubicBezTo>
                  <a:cubicBezTo>
                    <a:pt x="4661" y="1272"/>
                    <a:pt x="4682" y="1375"/>
                    <a:pt x="4682" y="1505"/>
                  </a:cubicBezTo>
                  <a:cubicBezTo>
                    <a:pt x="4682" y="2276"/>
                    <a:pt x="4682" y="2276"/>
                    <a:pt x="4682" y="2276"/>
                  </a:cubicBezTo>
                  <a:cubicBezTo>
                    <a:pt x="4682" y="2357"/>
                    <a:pt x="4670" y="2416"/>
                    <a:pt x="4648" y="2453"/>
                  </a:cubicBezTo>
                  <a:cubicBezTo>
                    <a:pt x="4626" y="2490"/>
                    <a:pt x="4583" y="2519"/>
                    <a:pt x="4520" y="2541"/>
                  </a:cubicBezTo>
                  <a:cubicBezTo>
                    <a:pt x="4498" y="2548"/>
                    <a:pt x="4487" y="2558"/>
                    <a:pt x="4488" y="2569"/>
                  </a:cubicBezTo>
                  <a:cubicBezTo>
                    <a:pt x="4489" y="2583"/>
                    <a:pt x="4500" y="2590"/>
                    <a:pt x="4520" y="2590"/>
                  </a:cubicBezTo>
                  <a:cubicBezTo>
                    <a:pt x="4528" y="2590"/>
                    <a:pt x="4542" y="2588"/>
                    <a:pt x="4562" y="2585"/>
                  </a:cubicBezTo>
                  <a:cubicBezTo>
                    <a:pt x="4588" y="2582"/>
                    <a:pt x="4616" y="2580"/>
                    <a:pt x="4645" y="2580"/>
                  </a:cubicBezTo>
                  <a:cubicBezTo>
                    <a:pt x="4700" y="2578"/>
                    <a:pt x="4700" y="2578"/>
                    <a:pt x="4700" y="2578"/>
                  </a:cubicBezTo>
                  <a:cubicBezTo>
                    <a:pt x="4815" y="2584"/>
                    <a:pt x="4815" y="2584"/>
                    <a:pt x="4815" y="2584"/>
                  </a:cubicBezTo>
                  <a:cubicBezTo>
                    <a:pt x="4872" y="2587"/>
                    <a:pt x="4905" y="2589"/>
                    <a:pt x="4914" y="2591"/>
                  </a:cubicBezTo>
                  <a:cubicBezTo>
                    <a:pt x="4926" y="2592"/>
                    <a:pt x="4937" y="2593"/>
                    <a:pt x="4948" y="2593"/>
                  </a:cubicBezTo>
                  <a:cubicBezTo>
                    <a:pt x="4963" y="2593"/>
                    <a:pt x="4971" y="2586"/>
                    <a:pt x="4971" y="2571"/>
                  </a:cubicBezTo>
                  <a:cubicBezTo>
                    <a:pt x="4971" y="2555"/>
                    <a:pt x="4959" y="2545"/>
                    <a:pt x="4934" y="2542"/>
                  </a:cubicBezTo>
                  <a:cubicBezTo>
                    <a:pt x="4874" y="2533"/>
                    <a:pt x="4834" y="2519"/>
                    <a:pt x="4814" y="2500"/>
                  </a:cubicBezTo>
                  <a:cubicBezTo>
                    <a:pt x="4794" y="2481"/>
                    <a:pt x="4781" y="2447"/>
                    <a:pt x="4775" y="2397"/>
                  </a:cubicBezTo>
                  <a:cubicBezTo>
                    <a:pt x="4772" y="2317"/>
                    <a:pt x="4772" y="2317"/>
                    <a:pt x="4772" y="2317"/>
                  </a:cubicBezTo>
                  <a:cubicBezTo>
                    <a:pt x="4773" y="2269"/>
                    <a:pt x="4773" y="2269"/>
                    <a:pt x="4773" y="2269"/>
                  </a:cubicBezTo>
                  <a:cubicBezTo>
                    <a:pt x="4773" y="1501"/>
                    <a:pt x="4773" y="1501"/>
                    <a:pt x="4773" y="1501"/>
                  </a:cubicBezTo>
                  <a:cubicBezTo>
                    <a:pt x="4773" y="1467"/>
                    <a:pt x="4780" y="1450"/>
                    <a:pt x="4795" y="1450"/>
                  </a:cubicBezTo>
                  <a:cubicBezTo>
                    <a:pt x="4801" y="1450"/>
                    <a:pt x="4806" y="1452"/>
                    <a:pt x="4811" y="1456"/>
                  </a:cubicBezTo>
                  <a:cubicBezTo>
                    <a:pt x="4822" y="1469"/>
                    <a:pt x="4822" y="1469"/>
                    <a:pt x="4822" y="1469"/>
                  </a:cubicBezTo>
                  <a:cubicBezTo>
                    <a:pt x="5776" y="2560"/>
                    <a:pt x="5776" y="2560"/>
                    <a:pt x="5776" y="2560"/>
                  </a:cubicBezTo>
                  <a:cubicBezTo>
                    <a:pt x="5801" y="2590"/>
                    <a:pt x="5801" y="2590"/>
                    <a:pt x="5801" y="2590"/>
                  </a:cubicBezTo>
                  <a:cubicBezTo>
                    <a:pt x="5807" y="2596"/>
                    <a:pt x="5816" y="2599"/>
                    <a:pt x="5827" y="2600"/>
                  </a:cubicBezTo>
                  <a:cubicBezTo>
                    <a:pt x="5845" y="2600"/>
                    <a:pt x="5855" y="2592"/>
                    <a:pt x="5859" y="2573"/>
                  </a:cubicBezTo>
                  <a:cubicBezTo>
                    <a:pt x="5863" y="2555"/>
                    <a:pt x="5865" y="2503"/>
                    <a:pt x="5865" y="2417"/>
                  </a:cubicBezTo>
                  <a:cubicBezTo>
                    <a:pt x="5865" y="1469"/>
                    <a:pt x="5865" y="1469"/>
                    <a:pt x="5865" y="1469"/>
                  </a:cubicBezTo>
                  <a:cubicBezTo>
                    <a:pt x="5867" y="1394"/>
                    <a:pt x="5867" y="1394"/>
                    <a:pt x="5867" y="1394"/>
                  </a:cubicBezTo>
                  <a:close/>
                  <a:moveTo>
                    <a:pt x="6487" y="1134"/>
                  </a:moveTo>
                  <a:cubicBezTo>
                    <a:pt x="6500" y="1123"/>
                    <a:pt x="6530" y="1117"/>
                    <a:pt x="6577" y="1117"/>
                  </a:cubicBezTo>
                  <a:cubicBezTo>
                    <a:pt x="6754" y="1117"/>
                    <a:pt x="6754" y="1117"/>
                    <a:pt x="6754" y="1117"/>
                  </a:cubicBezTo>
                  <a:cubicBezTo>
                    <a:pt x="6871" y="1117"/>
                    <a:pt x="6951" y="1122"/>
                    <a:pt x="6995" y="1134"/>
                  </a:cubicBezTo>
                  <a:cubicBezTo>
                    <a:pt x="7039" y="1145"/>
                    <a:pt x="7068" y="1168"/>
                    <a:pt x="7082" y="1202"/>
                  </a:cubicBezTo>
                  <a:cubicBezTo>
                    <a:pt x="7091" y="1224"/>
                    <a:pt x="7096" y="1247"/>
                    <a:pt x="7096" y="1271"/>
                  </a:cubicBezTo>
                  <a:cubicBezTo>
                    <a:pt x="7096" y="1300"/>
                    <a:pt x="7096" y="1300"/>
                    <a:pt x="7096" y="1300"/>
                  </a:cubicBezTo>
                  <a:cubicBezTo>
                    <a:pt x="7096" y="1324"/>
                    <a:pt x="7103" y="1335"/>
                    <a:pt x="7118" y="1334"/>
                  </a:cubicBezTo>
                  <a:cubicBezTo>
                    <a:pt x="7131" y="1333"/>
                    <a:pt x="7139" y="1328"/>
                    <a:pt x="7143" y="1317"/>
                  </a:cubicBezTo>
                  <a:cubicBezTo>
                    <a:pt x="7147" y="1306"/>
                    <a:pt x="7151" y="1278"/>
                    <a:pt x="7154" y="1235"/>
                  </a:cubicBezTo>
                  <a:cubicBezTo>
                    <a:pt x="7159" y="1168"/>
                    <a:pt x="7159" y="1168"/>
                    <a:pt x="7159" y="1168"/>
                  </a:cubicBezTo>
                  <a:cubicBezTo>
                    <a:pt x="7163" y="1119"/>
                    <a:pt x="7166" y="1089"/>
                    <a:pt x="7168" y="1078"/>
                  </a:cubicBezTo>
                  <a:cubicBezTo>
                    <a:pt x="7170" y="1068"/>
                    <a:pt x="7171" y="1059"/>
                    <a:pt x="7171" y="1052"/>
                  </a:cubicBezTo>
                  <a:cubicBezTo>
                    <a:pt x="7171" y="1030"/>
                    <a:pt x="7159" y="1019"/>
                    <a:pt x="7134" y="1019"/>
                  </a:cubicBezTo>
                  <a:cubicBezTo>
                    <a:pt x="7124" y="1019"/>
                    <a:pt x="7109" y="1021"/>
                    <a:pt x="7089" y="1024"/>
                  </a:cubicBezTo>
                  <a:cubicBezTo>
                    <a:pt x="7079" y="1025"/>
                    <a:pt x="7052" y="1027"/>
                    <a:pt x="7007" y="1028"/>
                  </a:cubicBezTo>
                  <a:cubicBezTo>
                    <a:pt x="6847" y="1036"/>
                    <a:pt x="6847" y="1036"/>
                    <a:pt x="6847" y="1036"/>
                  </a:cubicBezTo>
                  <a:cubicBezTo>
                    <a:pt x="6776" y="1039"/>
                    <a:pt x="6694" y="1041"/>
                    <a:pt x="6602" y="1041"/>
                  </a:cubicBezTo>
                  <a:cubicBezTo>
                    <a:pt x="6450" y="1041"/>
                    <a:pt x="6321" y="1035"/>
                    <a:pt x="6213" y="1023"/>
                  </a:cubicBezTo>
                  <a:cubicBezTo>
                    <a:pt x="6181" y="1019"/>
                    <a:pt x="6156" y="1017"/>
                    <a:pt x="6137" y="1017"/>
                  </a:cubicBezTo>
                  <a:cubicBezTo>
                    <a:pt x="6103" y="1017"/>
                    <a:pt x="6086" y="1028"/>
                    <a:pt x="6086" y="1048"/>
                  </a:cubicBezTo>
                  <a:cubicBezTo>
                    <a:pt x="6086" y="1062"/>
                    <a:pt x="6097" y="1069"/>
                    <a:pt x="6119" y="1069"/>
                  </a:cubicBezTo>
                  <a:cubicBezTo>
                    <a:pt x="6187" y="1069"/>
                    <a:pt x="6234" y="1088"/>
                    <a:pt x="6257" y="1125"/>
                  </a:cubicBezTo>
                  <a:cubicBezTo>
                    <a:pt x="6281" y="1163"/>
                    <a:pt x="6293" y="1236"/>
                    <a:pt x="6293" y="1344"/>
                  </a:cubicBezTo>
                  <a:cubicBezTo>
                    <a:pt x="6293" y="2302"/>
                    <a:pt x="6293" y="2302"/>
                    <a:pt x="6293" y="2302"/>
                  </a:cubicBezTo>
                  <a:cubicBezTo>
                    <a:pt x="6292" y="2375"/>
                    <a:pt x="6292" y="2375"/>
                    <a:pt x="6292" y="2375"/>
                  </a:cubicBezTo>
                  <a:cubicBezTo>
                    <a:pt x="6292" y="2466"/>
                    <a:pt x="6265" y="2519"/>
                    <a:pt x="6210" y="2534"/>
                  </a:cubicBezTo>
                  <a:cubicBezTo>
                    <a:pt x="6167" y="2547"/>
                    <a:pt x="6167" y="2547"/>
                    <a:pt x="6167" y="2547"/>
                  </a:cubicBezTo>
                  <a:cubicBezTo>
                    <a:pt x="6148" y="2552"/>
                    <a:pt x="6138" y="2561"/>
                    <a:pt x="6138" y="2573"/>
                  </a:cubicBezTo>
                  <a:cubicBezTo>
                    <a:pt x="6138" y="2589"/>
                    <a:pt x="6150" y="2598"/>
                    <a:pt x="6174" y="2598"/>
                  </a:cubicBezTo>
                  <a:cubicBezTo>
                    <a:pt x="6185" y="2598"/>
                    <a:pt x="6204" y="2595"/>
                    <a:pt x="6233" y="2590"/>
                  </a:cubicBezTo>
                  <a:cubicBezTo>
                    <a:pt x="6287" y="2580"/>
                    <a:pt x="6381" y="2576"/>
                    <a:pt x="6513" y="2576"/>
                  </a:cubicBezTo>
                  <a:cubicBezTo>
                    <a:pt x="6607" y="2576"/>
                    <a:pt x="6726" y="2583"/>
                    <a:pt x="6870" y="2596"/>
                  </a:cubicBezTo>
                  <a:cubicBezTo>
                    <a:pt x="6907" y="2599"/>
                    <a:pt x="6937" y="2601"/>
                    <a:pt x="6959" y="2601"/>
                  </a:cubicBezTo>
                  <a:cubicBezTo>
                    <a:pt x="7060" y="2601"/>
                    <a:pt x="7144" y="2560"/>
                    <a:pt x="7210" y="2479"/>
                  </a:cubicBezTo>
                  <a:cubicBezTo>
                    <a:pt x="7265" y="2411"/>
                    <a:pt x="7293" y="2353"/>
                    <a:pt x="7293" y="2304"/>
                  </a:cubicBezTo>
                  <a:cubicBezTo>
                    <a:pt x="7293" y="2284"/>
                    <a:pt x="7286" y="2274"/>
                    <a:pt x="7272" y="2275"/>
                  </a:cubicBezTo>
                  <a:cubicBezTo>
                    <a:pt x="7263" y="2276"/>
                    <a:pt x="7255" y="2282"/>
                    <a:pt x="7246" y="2295"/>
                  </a:cubicBezTo>
                  <a:cubicBezTo>
                    <a:pt x="7162" y="2429"/>
                    <a:pt x="6971" y="2496"/>
                    <a:pt x="6675" y="2496"/>
                  </a:cubicBezTo>
                  <a:cubicBezTo>
                    <a:pt x="6582" y="2496"/>
                    <a:pt x="6524" y="2488"/>
                    <a:pt x="6501" y="2472"/>
                  </a:cubicBezTo>
                  <a:cubicBezTo>
                    <a:pt x="6478" y="2456"/>
                    <a:pt x="6466" y="2416"/>
                    <a:pt x="6466" y="2352"/>
                  </a:cubicBezTo>
                  <a:cubicBezTo>
                    <a:pt x="6466" y="1934"/>
                    <a:pt x="6466" y="1934"/>
                    <a:pt x="6466" y="1934"/>
                  </a:cubicBezTo>
                  <a:cubicBezTo>
                    <a:pt x="6465" y="1897"/>
                    <a:pt x="6465" y="1897"/>
                    <a:pt x="6465" y="1897"/>
                  </a:cubicBezTo>
                  <a:cubicBezTo>
                    <a:pt x="6465" y="1874"/>
                    <a:pt x="6471" y="1859"/>
                    <a:pt x="6484" y="1851"/>
                  </a:cubicBezTo>
                  <a:cubicBezTo>
                    <a:pt x="6496" y="1844"/>
                    <a:pt x="6521" y="1840"/>
                    <a:pt x="6558" y="1840"/>
                  </a:cubicBezTo>
                  <a:cubicBezTo>
                    <a:pt x="6807" y="1840"/>
                    <a:pt x="6807" y="1840"/>
                    <a:pt x="6807" y="1840"/>
                  </a:cubicBezTo>
                  <a:cubicBezTo>
                    <a:pt x="6872" y="1840"/>
                    <a:pt x="6918" y="1849"/>
                    <a:pt x="6945" y="1867"/>
                  </a:cubicBezTo>
                  <a:cubicBezTo>
                    <a:pt x="6972" y="1885"/>
                    <a:pt x="6990" y="1920"/>
                    <a:pt x="6999" y="1970"/>
                  </a:cubicBezTo>
                  <a:cubicBezTo>
                    <a:pt x="7006" y="2002"/>
                    <a:pt x="7006" y="2002"/>
                    <a:pt x="7006" y="2002"/>
                  </a:cubicBezTo>
                  <a:cubicBezTo>
                    <a:pt x="7009" y="2019"/>
                    <a:pt x="7019" y="2027"/>
                    <a:pt x="7035" y="2027"/>
                  </a:cubicBezTo>
                  <a:cubicBezTo>
                    <a:pt x="7050" y="2027"/>
                    <a:pt x="7057" y="2018"/>
                    <a:pt x="7057" y="1999"/>
                  </a:cubicBezTo>
                  <a:cubicBezTo>
                    <a:pt x="7057" y="1992"/>
                    <a:pt x="7056" y="1981"/>
                    <a:pt x="7055" y="1966"/>
                  </a:cubicBezTo>
                  <a:cubicBezTo>
                    <a:pt x="7050" y="1921"/>
                    <a:pt x="7048" y="1875"/>
                    <a:pt x="7048" y="1829"/>
                  </a:cubicBezTo>
                  <a:cubicBezTo>
                    <a:pt x="7048" y="1769"/>
                    <a:pt x="7051" y="1702"/>
                    <a:pt x="7058" y="1629"/>
                  </a:cubicBezTo>
                  <a:cubicBezTo>
                    <a:pt x="7059" y="1618"/>
                    <a:pt x="7059" y="1610"/>
                    <a:pt x="7059" y="1605"/>
                  </a:cubicBezTo>
                  <a:cubicBezTo>
                    <a:pt x="7059" y="1585"/>
                    <a:pt x="7052" y="1575"/>
                    <a:pt x="7037" y="1574"/>
                  </a:cubicBezTo>
                  <a:cubicBezTo>
                    <a:pt x="7022" y="1573"/>
                    <a:pt x="7012" y="1582"/>
                    <a:pt x="7008" y="1601"/>
                  </a:cubicBezTo>
                  <a:cubicBezTo>
                    <a:pt x="6999" y="1651"/>
                    <a:pt x="6988" y="1683"/>
                    <a:pt x="6976" y="1696"/>
                  </a:cubicBezTo>
                  <a:cubicBezTo>
                    <a:pt x="6964" y="1710"/>
                    <a:pt x="6937" y="1721"/>
                    <a:pt x="6896" y="1729"/>
                  </a:cubicBezTo>
                  <a:cubicBezTo>
                    <a:pt x="6850" y="1738"/>
                    <a:pt x="6788" y="1743"/>
                    <a:pt x="6708" y="1743"/>
                  </a:cubicBezTo>
                  <a:cubicBezTo>
                    <a:pt x="6534" y="1743"/>
                    <a:pt x="6534" y="1743"/>
                    <a:pt x="6534" y="1743"/>
                  </a:cubicBezTo>
                  <a:cubicBezTo>
                    <a:pt x="6502" y="1743"/>
                    <a:pt x="6482" y="1739"/>
                    <a:pt x="6476" y="1732"/>
                  </a:cubicBezTo>
                  <a:cubicBezTo>
                    <a:pt x="6469" y="1725"/>
                    <a:pt x="6466" y="1704"/>
                    <a:pt x="6466" y="1669"/>
                  </a:cubicBezTo>
                  <a:cubicBezTo>
                    <a:pt x="6466" y="1212"/>
                    <a:pt x="6466" y="1212"/>
                    <a:pt x="6466" y="1212"/>
                  </a:cubicBezTo>
                  <a:cubicBezTo>
                    <a:pt x="6466" y="1172"/>
                    <a:pt x="6473" y="1146"/>
                    <a:pt x="6487" y="1134"/>
                  </a:cubicBezTo>
                  <a:close/>
                  <a:moveTo>
                    <a:pt x="7648" y="1120"/>
                  </a:moveTo>
                  <a:cubicBezTo>
                    <a:pt x="7557" y="1197"/>
                    <a:pt x="7512" y="1297"/>
                    <a:pt x="7512" y="1419"/>
                  </a:cubicBezTo>
                  <a:cubicBezTo>
                    <a:pt x="7512" y="1528"/>
                    <a:pt x="7547" y="1617"/>
                    <a:pt x="7616" y="1686"/>
                  </a:cubicBezTo>
                  <a:cubicBezTo>
                    <a:pt x="7686" y="1754"/>
                    <a:pt x="7804" y="1817"/>
                    <a:pt x="7972" y="1873"/>
                  </a:cubicBezTo>
                  <a:cubicBezTo>
                    <a:pt x="8134" y="1928"/>
                    <a:pt x="8232" y="1970"/>
                    <a:pt x="8266" y="1999"/>
                  </a:cubicBezTo>
                  <a:cubicBezTo>
                    <a:pt x="8332" y="2057"/>
                    <a:pt x="8365" y="2127"/>
                    <a:pt x="8365" y="2211"/>
                  </a:cubicBezTo>
                  <a:cubicBezTo>
                    <a:pt x="8365" y="2299"/>
                    <a:pt x="8329" y="2373"/>
                    <a:pt x="8257" y="2434"/>
                  </a:cubicBezTo>
                  <a:cubicBezTo>
                    <a:pt x="8186" y="2496"/>
                    <a:pt x="8098" y="2526"/>
                    <a:pt x="7994" y="2526"/>
                  </a:cubicBezTo>
                  <a:cubicBezTo>
                    <a:pt x="7891" y="2526"/>
                    <a:pt x="7797" y="2494"/>
                    <a:pt x="7709" y="2431"/>
                  </a:cubicBezTo>
                  <a:cubicBezTo>
                    <a:pt x="7622" y="2367"/>
                    <a:pt x="7565" y="2289"/>
                    <a:pt x="7538" y="2195"/>
                  </a:cubicBezTo>
                  <a:cubicBezTo>
                    <a:pt x="7527" y="2158"/>
                    <a:pt x="7515" y="2140"/>
                    <a:pt x="7501" y="2139"/>
                  </a:cubicBezTo>
                  <a:cubicBezTo>
                    <a:pt x="7485" y="2138"/>
                    <a:pt x="7478" y="2149"/>
                    <a:pt x="7478" y="2172"/>
                  </a:cubicBezTo>
                  <a:cubicBezTo>
                    <a:pt x="7478" y="2201"/>
                    <a:pt x="7487" y="2249"/>
                    <a:pt x="7507" y="2317"/>
                  </a:cubicBezTo>
                  <a:cubicBezTo>
                    <a:pt x="7524" y="2379"/>
                    <a:pt x="7534" y="2414"/>
                    <a:pt x="7535" y="2420"/>
                  </a:cubicBezTo>
                  <a:cubicBezTo>
                    <a:pt x="7544" y="2462"/>
                    <a:pt x="7551" y="2488"/>
                    <a:pt x="7556" y="2498"/>
                  </a:cubicBezTo>
                  <a:cubicBezTo>
                    <a:pt x="7560" y="2509"/>
                    <a:pt x="7569" y="2518"/>
                    <a:pt x="7583" y="2527"/>
                  </a:cubicBezTo>
                  <a:cubicBezTo>
                    <a:pt x="7615" y="2549"/>
                    <a:pt x="7667" y="2568"/>
                    <a:pt x="7736" y="2585"/>
                  </a:cubicBezTo>
                  <a:cubicBezTo>
                    <a:pt x="7806" y="2602"/>
                    <a:pt x="7870" y="2610"/>
                    <a:pt x="7928" y="2610"/>
                  </a:cubicBezTo>
                  <a:cubicBezTo>
                    <a:pt x="8089" y="2610"/>
                    <a:pt x="8221" y="2565"/>
                    <a:pt x="8323" y="2475"/>
                  </a:cubicBezTo>
                  <a:cubicBezTo>
                    <a:pt x="8426" y="2386"/>
                    <a:pt x="8477" y="2270"/>
                    <a:pt x="8477" y="2129"/>
                  </a:cubicBezTo>
                  <a:cubicBezTo>
                    <a:pt x="8477" y="1921"/>
                    <a:pt x="8338" y="1771"/>
                    <a:pt x="8059" y="1680"/>
                  </a:cubicBezTo>
                  <a:cubicBezTo>
                    <a:pt x="7916" y="1632"/>
                    <a:pt x="7826" y="1600"/>
                    <a:pt x="7789" y="1581"/>
                  </a:cubicBezTo>
                  <a:cubicBezTo>
                    <a:pt x="7753" y="1563"/>
                    <a:pt x="7719" y="1535"/>
                    <a:pt x="7688" y="1495"/>
                  </a:cubicBezTo>
                  <a:cubicBezTo>
                    <a:pt x="7653" y="1449"/>
                    <a:pt x="7635" y="1394"/>
                    <a:pt x="7635" y="1331"/>
                  </a:cubicBezTo>
                  <a:cubicBezTo>
                    <a:pt x="7635" y="1259"/>
                    <a:pt x="7662" y="1199"/>
                    <a:pt x="7717" y="1151"/>
                  </a:cubicBezTo>
                  <a:cubicBezTo>
                    <a:pt x="7771" y="1103"/>
                    <a:pt x="7839" y="1079"/>
                    <a:pt x="7921" y="1079"/>
                  </a:cubicBezTo>
                  <a:cubicBezTo>
                    <a:pt x="8023" y="1079"/>
                    <a:pt x="8116" y="1106"/>
                    <a:pt x="8199" y="1159"/>
                  </a:cubicBezTo>
                  <a:cubicBezTo>
                    <a:pt x="8282" y="1212"/>
                    <a:pt x="8337" y="1279"/>
                    <a:pt x="8364" y="1361"/>
                  </a:cubicBezTo>
                  <a:cubicBezTo>
                    <a:pt x="8376" y="1397"/>
                    <a:pt x="8389" y="1416"/>
                    <a:pt x="8401" y="1416"/>
                  </a:cubicBezTo>
                  <a:cubicBezTo>
                    <a:pt x="8417" y="1416"/>
                    <a:pt x="8425" y="1404"/>
                    <a:pt x="8425" y="1381"/>
                  </a:cubicBezTo>
                  <a:cubicBezTo>
                    <a:pt x="8425" y="1375"/>
                    <a:pt x="8423" y="1359"/>
                    <a:pt x="8420" y="1334"/>
                  </a:cubicBezTo>
                  <a:cubicBezTo>
                    <a:pt x="8401" y="1218"/>
                    <a:pt x="8401" y="1218"/>
                    <a:pt x="8401" y="1218"/>
                  </a:cubicBezTo>
                  <a:cubicBezTo>
                    <a:pt x="8392" y="1154"/>
                    <a:pt x="8387" y="1116"/>
                    <a:pt x="8387" y="1103"/>
                  </a:cubicBezTo>
                  <a:cubicBezTo>
                    <a:pt x="8387" y="1065"/>
                    <a:pt x="8377" y="1047"/>
                    <a:pt x="8358" y="1048"/>
                  </a:cubicBezTo>
                  <a:cubicBezTo>
                    <a:pt x="8352" y="1048"/>
                    <a:pt x="8348" y="1049"/>
                    <a:pt x="8346" y="1052"/>
                  </a:cubicBezTo>
                  <a:cubicBezTo>
                    <a:pt x="8330" y="1066"/>
                    <a:pt x="8330" y="1066"/>
                    <a:pt x="8330" y="1066"/>
                  </a:cubicBezTo>
                  <a:cubicBezTo>
                    <a:pt x="8321" y="1073"/>
                    <a:pt x="8312" y="1077"/>
                    <a:pt x="8303" y="1077"/>
                  </a:cubicBezTo>
                  <a:cubicBezTo>
                    <a:pt x="8296" y="1077"/>
                    <a:pt x="8289" y="1076"/>
                    <a:pt x="8283" y="1073"/>
                  </a:cubicBezTo>
                  <a:cubicBezTo>
                    <a:pt x="8204" y="1040"/>
                    <a:pt x="8204" y="1040"/>
                    <a:pt x="8204" y="1040"/>
                  </a:cubicBezTo>
                  <a:cubicBezTo>
                    <a:pt x="8149" y="1016"/>
                    <a:pt x="8080" y="1005"/>
                    <a:pt x="8000" y="1005"/>
                  </a:cubicBezTo>
                  <a:cubicBezTo>
                    <a:pt x="7856" y="1005"/>
                    <a:pt x="7739" y="1043"/>
                    <a:pt x="7648" y="1120"/>
                  </a:cubicBezTo>
                  <a:close/>
                  <a:moveTo>
                    <a:pt x="8867" y="1120"/>
                  </a:moveTo>
                  <a:cubicBezTo>
                    <a:pt x="8776" y="1197"/>
                    <a:pt x="8731" y="1297"/>
                    <a:pt x="8731" y="1419"/>
                  </a:cubicBezTo>
                  <a:cubicBezTo>
                    <a:pt x="8731" y="1528"/>
                    <a:pt x="8766" y="1617"/>
                    <a:pt x="8835" y="1686"/>
                  </a:cubicBezTo>
                  <a:cubicBezTo>
                    <a:pt x="8905" y="1754"/>
                    <a:pt x="9024" y="1817"/>
                    <a:pt x="9191" y="1873"/>
                  </a:cubicBezTo>
                  <a:cubicBezTo>
                    <a:pt x="9353" y="1928"/>
                    <a:pt x="9451" y="1970"/>
                    <a:pt x="9485" y="1999"/>
                  </a:cubicBezTo>
                  <a:cubicBezTo>
                    <a:pt x="9551" y="2057"/>
                    <a:pt x="9584" y="2127"/>
                    <a:pt x="9584" y="2211"/>
                  </a:cubicBezTo>
                  <a:cubicBezTo>
                    <a:pt x="9584" y="2299"/>
                    <a:pt x="9548" y="2373"/>
                    <a:pt x="9477" y="2434"/>
                  </a:cubicBezTo>
                  <a:cubicBezTo>
                    <a:pt x="9405" y="2496"/>
                    <a:pt x="9317" y="2526"/>
                    <a:pt x="9213" y="2526"/>
                  </a:cubicBezTo>
                  <a:cubicBezTo>
                    <a:pt x="9111" y="2526"/>
                    <a:pt x="9016" y="2494"/>
                    <a:pt x="8928" y="2431"/>
                  </a:cubicBezTo>
                  <a:cubicBezTo>
                    <a:pt x="8841" y="2367"/>
                    <a:pt x="8784" y="2289"/>
                    <a:pt x="8757" y="2195"/>
                  </a:cubicBezTo>
                  <a:cubicBezTo>
                    <a:pt x="8746" y="2158"/>
                    <a:pt x="8734" y="2140"/>
                    <a:pt x="8720" y="2139"/>
                  </a:cubicBezTo>
                  <a:cubicBezTo>
                    <a:pt x="8705" y="2138"/>
                    <a:pt x="8697" y="2149"/>
                    <a:pt x="8697" y="2172"/>
                  </a:cubicBezTo>
                  <a:cubicBezTo>
                    <a:pt x="8697" y="2201"/>
                    <a:pt x="8707" y="2249"/>
                    <a:pt x="8726" y="2317"/>
                  </a:cubicBezTo>
                  <a:cubicBezTo>
                    <a:pt x="8744" y="2379"/>
                    <a:pt x="8753" y="2414"/>
                    <a:pt x="8755" y="2420"/>
                  </a:cubicBezTo>
                  <a:cubicBezTo>
                    <a:pt x="8764" y="2462"/>
                    <a:pt x="8770" y="2488"/>
                    <a:pt x="8775" y="2498"/>
                  </a:cubicBezTo>
                  <a:cubicBezTo>
                    <a:pt x="8780" y="2509"/>
                    <a:pt x="8789" y="2518"/>
                    <a:pt x="8802" y="2527"/>
                  </a:cubicBezTo>
                  <a:cubicBezTo>
                    <a:pt x="8835" y="2549"/>
                    <a:pt x="8886" y="2568"/>
                    <a:pt x="8956" y="2585"/>
                  </a:cubicBezTo>
                  <a:cubicBezTo>
                    <a:pt x="9025" y="2602"/>
                    <a:pt x="9089" y="2610"/>
                    <a:pt x="9147" y="2610"/>
                  </a:cubicBezTo>
                  <a:cubicBezTo>
                    <a:pt x="9308" y="2610"/>
                    <a:pt x="9440" y="2565"/>
                    <a:pt x="9543" y="2475"/>
                  </a:cubicBezTo>
                  <a:cubicBezTo>
                    <a:pt x="9645" y="2386"/>
                    <a:pt x="9697" y="2270"/>
                    <a:pt x="9697" y="2129"/>
                  </a:cubicBezTo>
                  <a:cubicBezTo>
                    <a:pt x="9697" y="1921"/>
                    <a:pt x="9557" y="1771"/>
                    <a:pt x="9278" y="1680"/>
                  </a:cubicBezTo>
                  <a:cubicBezTo>
                    <a:pt x="9135" y="1632"/>
                    <a:pt x="9045" y="1600"/>
                    <a:pt x="9009" y="1581"/>
                  </a:cubicBezTo>
                  <a:cubicBezTo>
                    <a:pt x="8972" y="1563"/>
                    <a:pt x="8938" y="1535"/>
                    <a:pt x="8907" y="1495"/>
                  </a:cubicBezTo>
                  <a:cubicBezTo>
                    <a:pt x="8872" y="1449"/>
                    <a:pt x="8854" y="1394"/>
                    <a:pt x="8854" y="1331"/>
                  </a:cubicBezTo>
                  <a:cubicBezTo>
                    <a:pt x="8854" y="1259"/>
                    <a:pt x="8882" y="1199"/>
                    <a:pt x="8936" y="1151"/>
                  </a:cubicBezTo>
                  <a:cubicBezTo>
                    <a:pt x="8991" y="1103"/>
                    <a:pt x="9059" y="1079"/>
                    <a:pt x="9140" y="1079"/>
                  </a:cubicBezTo>
                  <a:cubicBezTo>
                    <a:pt x="9242" y="1079"/>
                    <a:pt x="9335" y="1106"/>
                    <a:pt x="9418" y="1159"/>
                  </a:cubicBezTo>
                  <a:cubicBezTo>
                    <a:pt x="9501" y="1212"/>
                    <a:pt x="9556" y="1279"/>
                    <a:pt x="9583" y="1361"/>
                  </a:cubicBezTo>
                  <a:cubicBezTo>
                    <a:pt x="9596" y="1397"/>
                    <a:pt x="9608" y="1416"/>
                    <a:pt x="9620" y="1416"/>
                  </a:cubicBezTo>
                  <a:cubicBezTo>
                    <a:pt x="9636" y="1416"/>
                    <a:pt x="9644" y="1404"/>
                    <a:pt x="9644" y="1381"/>
                  </a:cubicBezTo>
                  <a:cubicBezTo>
                    <a:pt x="9644" y="1375"/>
                    <a:pt x="9643" y="1359"/>
                    <a:pt x="9639" y="1334"/>
                  </a:cubicBezTo>
                  <a:cubicBezTo>
                    <a:pt x="9621" y="1218"/>
                    <a:pt x="9621" y="1218"/>
                    <a:pt x="9621" y="1218"/>
                  </a:cubicBezTo>
                  <a:cubicBezTo>
                    <a:pt x="9611" y="1154"/>
                    <a:pt x="9606" y="1116"/>
                    <a:pt x="9606" y="1103"/>
                  </a:cubicBezTo>
                  <a:cubicBezTo>
                    <a:pt x="9606" y="1065"/>
                    <a:pt x="9596" y="1047"/>
                    <a:pt x="9578" y="1048"/>
                  </a:cubicBezTo>
                  <a:cubicBezTo>
                    <a:pt x="9572" y="1048"/>
                    <a:pt x="9567" y="1049"/>
                    <a:pt x="9565" y="1052"/>
                  </a:cubicBezTo>
                  <a:cubicBezTo>
                    <a:pt x="9549" y="1066"/>
                    <a:pt x="9549" y="1066"/>
                    <a:pt x="9549" y="1066"/>
                  </a:cubicBezTo>
                  <a:cubicBezTo>
                    <a:pt x="9540" y="1073"/>
                    <a:pt x="9531" y="1077"/>
                    <a:pt x="9522" y="1077"/>
                  </a:cubicBezTo>
                  <a:cubicBezTo>
                    <a:pt x="9515" y="1077"/>
                    <a:pt x="9509" y="1076"/>
                    <a:pt x="9502" y="1073"/>
                  </a:cubicBezTo>
                  <a:cubicBezTo>
                    <a:pt x="9424" y="1040"/>
                    <a:pt x="9424" y="1040"/>
                    <a:pt x="9424" y="1040"/>
                  </a:cubicBezTo>
                  <a:cubicBezTo>
                    <a:pt x="9368" y="1016"/>
                    <a:pt x="9300" y="1005"/>
                    <a:pt x="9219" y="1005"/>
                  </a:cubicBezTo>
                  <a:cubicBezTo>
                    <a:pt x="9075" y="1005"/>
                    <a:pt x="8958" y="1043"/>
                    <a:pt x="8867" y="1120"/>
                  </a:cubicBezTo>
                  <a:close/>
                  <a:moveTo>
                    <a:pt x="10243" y="1134"/>
                  </a:moveTo>
                  <a:cubicBezTo>
                    <a:pt x="10257" y="1123"/>
                    <a:pt x="10287" y="1117"/>
                    <a:pt x="10334" y="1117"/>
                  </a:cubicBezTo>
                  <a:cubicBezTo>
                    <a:pt x="10511" y="1117"/>
                    <a:pt x="10511" y="1117"/>
                    <a:pt x="10511" y="1117"/>
                  </a:cubicBezTo>
                  <a:cubicBezTo>
                    <a:pt x="10628" y="1117"/>
                    <a:pt x="10708" y="1122"/>
                    <a:pt x="10752" y="1134"/>
                  </a:cubicBezTo>
                  <a:cubicBezTo>
                    <a:pt x="10796" y="1145"/>
                    <a:pt x="10825" y="1168"/>
                    <a:pt x="10839" y="1202"/>
                  </a:cubicBezTo>
                  <a:cubicBezTo>
                    <a:pt x="10848" y="1224"/>
                    <a:pt x="10852" y="1247"/>
                    <a:pt x="10852" y="1271"/>
                  </a:cubicBezTo>
                  <a:cubicBezTo>
                    <a:pt x="10852" y="1300"/>
                    <a:pt x="10852" y="1300"/>
                    <a:pt x="10852" y="1300"/>
                  </a:cubicBezTo>
                  <a:cubicBezTo>
                    <a:pt x="10852" y="1324"/>
                    <a:pt x="10860" y="1335"/>
                    <a:pt x="10874" y="1334"/>
                  </a:cubicBezTo>
                  <a:cubicBezTo>
                    <a:pt x="10887" y="1333"/>
                    <a:pt x="10896" y="1328"/>
                    <a:pt x="10900" y="1317"/>
                  </a:cubicBezTo>
                  <a:cubicBezTo>
                    <a:pt x="10904" y="1306"/>
                    <a:pt x="10907" y="1278"/>
                    <a:pt x="10911" y="1235"/>
                  </a:cubicBezTo>
                  <a:cubicBezTo>
                    <a:pt x="10916" y="1168"/>
                    <a:pt x="10916" y="1168"/>
                    <a:pt x="10916" y="1168"/>
                  </a:cubicBezTo>
                  <a:cubicBezTo>
                    <a:pt x="10920" y="1119"/>
                    <a:pt x="10923" y="1089"/>
                    <a:pt x="10925" y="1078"/>
                  </a:cubicBezTo>
                  <a:cubicBezTo>
                    <a:pt x="10927" y="1068"/>
                    <a:pt x="10928" y="1059"/>
                    <a:pt x="10928" y="1052"/>
                  </a:cubicBezTo>
                  <a:cubicBezTo>
                    <a:pt x="10928" y="1030"/>
                    <a:pt x="10916" y="1019"/>
                    <a:pt x="10891" y="1019"/>
                  </a:cubicBezTo>
                  <a:cubicBezTo>
                    <a:pt x="10881" y="1019"/>
                    <a:pt x="10866" y="1021"/>
                    <a:pt x="10846" y="1024"/>
                  </a:cubicBezTo>
                  <a:cubicBezTo>
                    <a:pt x="10836" y="1025"/>
                    <a:pt x="10809" y="1027"/>
                    <a:pt x="10764" y="1028"/>
                  </a:cubicBezTo>
                  <a:cubicBezTo>
                    <a:pt x="10603" y="1036"/>
                    <a:pt x="10603" y="1036"/>
                    <a:pt x="10603" y="1036"/>
                  </a:cubicBezTo>
                  <a:cubicBezTo>
                    <a:pt x="10532" y="1039"/>
                    <a:pt x="10451" y="1041"/>
                    <a:pt x="10359" y="1041"/>
                  </a:cubicBezTo>
                  <a:cubicBezTo>
                    <a:pt x="10207" y="1041"/>
                    <a:pt x="10077" y="1035"/>
                    <a:pt x="9969" y="1023"/>
                  </a:cubicBezTo>
                  <a:cubicBezTo>
                    <a:pt x="9938" y="1019"/>
                    <a:pt x="9912" y="1017"/>
                    <a:pt x="9894" y="1017"/>
                  </a:cubicBezTo>
                  <a:cubicBezTo>
                    <a:pt x="9860" y="1017"/>
                    <a:pt x="9843" y="1028"/>
                    <a:pt x="9843" y="1048"/>
                  </a:cubicBezTo>
                  <a:cubicBezTo>
                    <a:pt x="9843" y="1062"/>
                    <a:pt x="9854" y="1069"/>
                    <a:pt x="9875" y="1069"/>
                  </a:cubicBezTo>
                  <a:cubicBezTo>
                    <a:pt x="9944" y="1069"/>
                    <a:pt x="9990" y="1088"/>
                    <a:pt x="10014" y="1125"/>
                  </a:cubicBezTo>
                  <a:cubicBezTo>
                    <a:pt x="10038" y="1163"/>
                    <a:pt x="10050" y="1236"/>
                    <a:pt x="10050" y="1344"/>
                  </a:cubicBezTo>
                  <a:cubicBezTo>
                    <a:pt x="10050" y="2302"/>
                    <a:pt x="10050" y="2302"/>
                    <a:pt x="10050" y="2302"/>
                  </a:cubicBezTo>
                  <a:cubicBezTo>
                    <a:pt x="10049" y="2375"/>
                    <a:pt x="10049" y="2375"/>
                    <a:pt x="10049" y="2375"/>
                  </a:cubicBezTo>
                  <a:cubicBezTo>
                    <a:pt x="10049" y="2466"/>
                    <a:pt x="10022" y="2519"/>
                    <a:pt x="9967" y="2534"/>
                  </a:cubicBezTo>
                  <a:cubicBezTo>
                    <a:pt x="9924" y="2547"/>
                    <a:pt x="9924" y="2547"/>
                    <a:pt x="9924" y="2547"/>
                  </a:cubicBezTo>
                  <a:cubicBezTo>
                    <a:pt x="9905" y="2552"/>
                    <a:pt x="9895" y="2561"/>
                    <a:pt x="9895" y="2573"/>
                  </a:cubicBezTo>
                  <a:cubicBezTo>
                    <a:pt x="9895" y="2589"/>
                    <a:pt x="9907" y="2598"/>
                    <a:pt x="9931" y="2598"/>
                  </a:cubicBezTo>
                  <a:cubicBezTo>
                    <a:pt x="9942" y="2598"/>
                    <a:pt x="9961" y="2595"/>
                    <a:pt x="9990" y="2590"/>
                  </a:cubicBezTo>
                  <a:cubicBezTo>
                    <a:pt x="10044" y="2580"/>
                    <a:pt x="10137" y="2576"/>
                    <a:pt x="10269" y="2576"/>
                  </a:cubicBezTo>
                  <a:cubicBezTo>
                    <a:pt x="10364" y="2576"/>
                    <a:pt x="10483" y="2583"/>
                    <a:pt x="10627" y="2596"/>
                  </a:cubicBezTo>
                  <a:cubicBezTo>
                    <a:pt x="10664" y="2599"/>
                    <a:pt x="10694" y="2601"/>
                    <a:pt x="10715" y="2601"/>
                  </a:cubicBezTo>
                  <a:cubicBezTo>
                    <a:pt x="10817" y="2601"/>
                    <a:pt x="10900" y="2560"/>
                    <a:pt x="10967" y="2479"/>
                  </a:cubicBezTo>
                  <a:cubicBezTo>
                    <a:pt x="11022" y="2411"/>
                    <a:pt x="11049" y="2353"/>
                    <a:pt x="11049" y="2304"/>
                  </a:cubicBezTo>
                  <a:cubicBezTo>
                    <a:pt x="11049" y="2284"/>
                    <a:pt x="11042" y="2274"/>
                    <a:pt x="11029" y="2275"/>
                  </a:cubicBezTo>
                  <a:cubicBezTo>
                    <a:pt x="11020" y="2276"/>
                    <a:pt x="11012" y="2282"/>
                    <a:pt x="11003" y="2295"/>
                  </a:cubicBezTo>
                  <a:cubicBezTo>
                    <a:pt x="10919" y="2429"/>
                    <a:pt x="10728" y="2496"/>
                    <a:pt x="10432" y="2496"/>
                  </a:cubicBezTo>
                  <a:cubicBezTo>
                    <a:pt x="10339" y="2496"/>
                    <a:pt x="10281" y="2488"/>
                    <a:pt x="10258" y="2472"/>
                  </a:cubicBezTo>
                  <a:cubicBezTo>
                    <a:pt x="10235" y="2456"/>
                    <a:pt x="10223" y="2416"/>
                    <a:pt x="10223" y="2352"/>
                  </a:cubicBezTo>
                  <a:cubicBezTo>
                    <a:pt x="10223" y="1934"/>
                    <a:pt x="10223" y="1934"/>
                    <a:pt x="10223" y="1934"/>
                  </a:cubicBezTo>
                  <a:cubicBezTo>
                    <a:pt x="10222" y="1897"/>
                    <a:pt x="10222" y="1897"/>
                    <a:pt x="10222" y="1897"/>
                  </a:cubicBezTo>
                  <a:cubicBezTo>
                    <a:pt x="10222" y="1874"/>
                    <a:pt x="10228" y="1859"/>
                    <a:pt x="10241" y="1851"/>
                  </a:cubicBezTo>
                  <a:cubicBezTo>
                    <a:pt x="10253" y="1844"/>
                    <a:pt x="10278" y="1840"/>
                    <a:pt x="10315" y="1840"/>
                  </a:cubicBezTo>
                  <a:cubicBezTo>
                    <a:pt x="10564" y="1840"/>
                    <a:pt x="10564" y="1840"/>
                    <a:pt x="10564" y="1840"/>
                  </a:cubicBezTo>
                  <a:cubicBezTo>
                    <a:pt x="10629" y="1840"/>
                    <a:pt x="10675" y="1849"/>
                    <a:pt x="10702" y="1867"/>
                  </a:cubicBezTo>
                  <a:cubicBezTo>
                    <a:pt x="10729" y="1885"/>
                    <a:pt x="10747" y="1920"/>
                    <a:pt x="10756" y="1970"/>
                  </a:cubicBezTo>
                  <a:cubicBezTo>
                    <a:pt x="10763" y="2002"/>
                    <a:pt x="10763" y="2002"/>
                    <a:pt x="10763" y="2002"/>
                  </a:cubicBezTo>
                  <a:cubicBezTo>
                    <a:pt x="10766" y="2019"/>
                    <a:pt x="10776" y="2027"/>
                    <a:pt x="10792" y="2027"/>
                  </a:cubicBezTo>
                  <a:cubicBezTo>
                    <a:pt x="10807" y="2027"/>
                    <a:pt x="10814" y="2018"/>
                    <a:pt x="10814" y="1999"/>
                  </a:cubicBezTo>
                  <a:cubicBezTo>
                    <a:pt x="10814" y="1992"/>
                    <a:pt x="10813" y="1981"/>
                    <a:pt x="10812" y="1966"/>
                  </a:cubicBezTo>
                  <a:cubicBezTo>
                    <a:pt x="10807" y="1921"/>
                    <a:pt x="10805" y="1875"/>
                    <a:pt x="10805" y="1829"/>
                  </a:cubicBezTo>
                  <a:cubicBezTo>
                    <a:pt x="10805" y="1769"/>
                    <a:pt x="10808" y="1702"/>
                    <a:pt x="10815" y="1629"/>
                  </a:cubicBezTo>
                  <a:cubicBezTo>
                    <a:pt x="10816" y="1618"/>
                    <a:pt x="10816" y="1610"/>
                    <a:pt x="10816" y="1605"/>
                  </a:cubicBezTo>
                  <a:cubicBezTo>
                    <a:pt x="10816" y="1585"/>
                    <a:pt x="10809" y="1575"/>
                    <a:pt x="10794" y="1574"/>
                  </a:cubicBezTo>
                  <a:cubicBezTo>
                    <a:pt x="10779" y="1573"/>
                    <a:pt x="10769" y="1582"/>
                    <a:pt x="10765" y="1601"/>
                  </a:cubicBezTo>
                  <a:cubicBezTo>
                    <a:pt x="10755" y="1651"/>
                    <a:pt x="10745" y="1683"/>
                    <a:pt x="10732" y="1696"/>
                  </a:cubicBezTo>
                  <a:cubicBezTo>
                    <a:pt x="10720" y="1710"/>
                    <a:pt x="10694" y="1721"/>
                    <a:pt x="10653" y="1729"/>
                  </a:cubicBezTo>
                  <a:cubicBezTo>
                    <a:pt x="10607" y="1738"/>
                    <a:pt x="10545" y="1743"/>
                    <a:pt x="10465" y="1743"/>
                  </a:cubicBezTo>
                  <a:cubicBezTo>
                    <a:pt x="10291" y="1743"/>
                    <a:pt x="10291" y="1743"/>
                    <a:pt x="10291" y="1743"/>
                  </a:cubicBezTo>
                  <a:cubicBezTo>
                    <a:pt x="10258" y="1743"/>
                    <a:pt x="10239" y="1739"/>
                    <a:pt x="10233" y="1732"/>
                  </a:cubicBezTo>
                  <a:cubicBezTo>
                    <a:pt x="10226" y="1725"/>
                    <a:pt x="10223" y="1704"/>
                    <a:pt x="10223" y="1669"/>
                  </a:cubicBezTo>
                  <a:cubicBezTo>
                    <a:pt x="10223" y="1212"/>
                    <a:pt x="10223" y="1212"/>
                    <a:pt x="10223" y="1212"/>
                  </a:cubicBezTo>
                  <a:cubicBezTo>
                    <a:pt x="10223" y="1172"/>
                    <a:pt x="10230" y="1146"/>
                    <a:pt x="10243" y="1134"/>
                  </a:cubicBezTo>
                  <a:close/>
                  <a:moveTo>
                    <a:pt x="11541" y="1134"/>
                  </a:moveTo>
                  <a:cubicBezTo>
                    <a:pt x="11555" y="1123"/>
                    <a:pt x="11585" y="1117"/>
                    <a:pt x="11632" y="1117"/>
                  </a:cubicBezTo>
                  <a:cubicBezTo>
                    <a:pt x="11809" y="1117"/>
                    <a:pt x="11809" y="1117"/>
                    <a:pt x="11809" y="1117"/>
                  </a:cubicBezTo>
                  <a:cubicBezTo>
                    <a:pt x="11926" y="1117"/>
                    <a:pt x="12006" y="1122"/>
                    <a:pt x="12050" y="1134"/>
                  </a:cubicBezTo>
                  <a:cubicBezTo>
                    <a:pt x="12093" y="1145"/>
                    <a:pt x="12122" y="1168"/>
                    <a:pt x="12137" y="1202"/>
                  </a:cubicBezTo>
                  <a:cubicBezTo>
                    <a:pt x="12146" y="1224"/>
                    <a:pt x="12150" y="1247"/>
                    <a:pt x="12150" y="1271"/>
                  </a:cubicBezTo>
                  <a:cubicBezTo>
                    <a:pt x="12150" y="1300"/>
                    <a:pt x="12150" y="1300"/>
                    <a:pt x="12150" y="1300"/>
                  </a:cubicBezTo>
                  <a:cubicBezTo>
                    <a:pt x="12150" y="1324"/>
                    <a:pt x="12158" y="1335"/>
                    <a:pt x="12172" y="1334"/>
                  </a:cubicBezTo>
                  <a:cubicBezTo>
                    <a:pt x="12185" y="1333"/>
                    <a:pt x="12194" y="1328"/>
                    <a:pt x="12198" y="1317"/>
                  </a:cubicBezTo>
                  <a:cubicBezTo>
                    <a:pt x="12201" y="1306"/>
                    <a:pt x="12205" y="1278"/>
                    <a:pt x="12209" y="1235"/>
                  </a:cubicBezTo>
                  <a:cubicBezTo>
                    <a:pt x="12214" y="1168"/>
                    <a:pt x="12214" y="1168"/>
                    <a:pt x="12214" y="1168"/>
                  </a:cubicBezTo>
                  <a:cubicBezTo>
                    <a:pt x="12217" y="1119"/>
                    <a:pt x="12220" y="1089"/>
                    <a:pt x="12223" y="1078"/>
                  </a:cubicBezTo>
                  <a:cubicBezTo>
                    <a:pt x="12225" y="1068"/>
                    <a:pt x="12226" y="1059"/>
                    <a:pt x="12226" y="1052"/>
                  </a:cubicBezTo>
                  <a:cubicBezTo>
                    <a:pt x="12226" y="1030"/>
                    <a:pt x="12214" y="1019"/>
                    <a:pt x="12189" y="1019"/>
                  </a:cubicBezTo>
                  <a:cubicBezTo>
                    <a:pt x="12179" y="1019"/>
                    <a:pt x="12164" y="1021"/>
                    <a:pt x="12143" y="1024"/>
                  </a:cubicBezTo>
                  <a:cubicBezTo>
                    <a:pt x="12134" y="1025"/>
                    <a:pt x="12106" y="1027"/>
                    <a:pt x="12062" y="1028"/>
                  </a:cubicBezTo>
                  <a:cubicBezTo>
                    <a:pt x="11901" y="1036"/>
                    <a:pt x="11901" y="1036"/>
                    <a:pt x="11901" y="1036"/>
                  </a:cubicBezTo>
                  <a:cubicBezTo>
                    <a:pt x="11830" y="1039"/>
                    <a:pt x="11749" y="1041"/>
                    <a:pt x="11657" y="1041"/>
                  </a:cubicBezTo>
                  <a:cubicBezTo>
                    <a:pt x="11505" y="1041"/>
                    <a:pt x="11375" y="1035"/>
                    <a:pt x="11267" y="1023"/>
                  </a:cubicBezTo>
                  <a:cubicBezTo>
                    <a:pt x="11236" y="1019"/>
                    <a:pt x="11210" y="1017"/>
                    <a:pt x="11191" y="1017"/>
                  </a:cubicBezTo>
                  <a:cubicBezTo>
                    <a:pt x="11157" y="1017"/>
                    <a:pt x="11140" y="1028"/>
                    <a:pt x="11140" y="1048"/>
                  </a:cubicBezTo>
                  <a:cubicBezTo>
                    <a:pt x="11140" y="1062"/>
                    <a:pt x="11151" y="1069"/>
                    <a:pt x="11173" y="1069"/>
                  </a:cubicBezTo>
                  <a:cubicBezTo>
                    <a:pt x="11242" y="1069"/>
                    <a:pt x="11288" y="1088"/>
                    <a:pt x="11312" y="1125"/>
                  </a:cubicBezTo>
                  <a:cubicBezTo>
                    <a:pt x="11336" y="1163"/>
                    <a:pt x="11348" y="1236"/>
                    <a:pt x="11348" y="1344"/>
                  </a:cubicBezTo>
                  <a:cubicBezTo>
                    <a:pt x="11348" y="2302"/>
                    <a:pt x="11348" y="2302"/>
                    <a:pt x="11348" y="2302"/>
                  </a:cubicBezTo>
                  <a:cubicBezTo>
                    <a:pt x="11347" y="2375"/>
                    <a:pt x="11347" y="2375"/>
                    <a:pt x="11347" y="2375"/>
                  </a:cubicBezTo>
                  <a:cubicBezTo>
                    <a:pt x="11347" y="2466"/>
                    <a:pt x="11319" y="2519"/>
                    <a:pt x="11265" y="2534"/>
                  </a:cubicBezTo>
                  <a:cubicBezTo>
                    <a:pt x="11222" y="2547"/>
                    <a:pt x="11222" y="2547"/>
                    <a:pt x="11222" y="2547"/>
                  </a:cubicBezTo>
                  <a:cubicBezTo>
                    <a:pt x="11202" y="2552"/>
                    <a:pt x="11193" y="2561"/>
                    <a:pt x="11193" y="2573"/>
                  </a:cubicBezTo>
                  <a:cubicBezTo>
                    <a:pt x="11193" y="2589"/>
                    <a:pt x="11205" y="2598"/>
                    <a:pt x="11229" y="2598"/>
                  </a:cubicBezTo>
                  <a:cubicBezTo>
                    <a:pt x="11239" y="2598"/>
                    <a:pt x="11259" y="2595"/>
                    <a:pt x="11288" y="2590"/>
                  </a:cubicBezTo>
                  <a:cubicBezTo>
                    <a:pt x="11342" y="2580"/>
                    <a:pt x="11435" y="2576"/>
                    <a:pt x="11567" y="2576"/>
                  </a:cubicBezTo>
                  <a:cubicBezTo>
                    <a:pt x="11662" y="2576"/>
                    <a:pt x="11781" y="2583"/>
                    <a:pt x="11925" y="2596"/>
                  </a:cubicBezTo>
                  <a:cubicBezTo>
                    <a:pt x="11962" y="2599"/>
                    <a:pt x="11991" y="2601"/>
                    <a:pt x="12013" y="2601"/>
                  </a:cubicBezTo>
                  <a:cubicBezTo>
                    <a:pt x="12114" y="2601"/>
                    <a:pt x="12198" y="2560"/>
                    <a:pt x="12265" y="2479"/>
                  </a:cubicBezTo>
                  <a:cubicBezTo>
                    <a:pt x="12320" y="2411"/>
                    <a:pt x="12347" y="2353"/>
                    <a:pt x="12347" y="2304"/>
                  </a:cubicBezTo>
                  <a:cubicBezTo>
                    <a:pt x="12347" y="2284"/>
                    <a:pt x="12340" y="2274"/>
                    <a:pt x="12326" y="2275"/>
                  </a:cubicBezTo>
                  <a:cubicBezTo>
                    <a:pt x="12318" y="2276"/>
                    <a:pt x="12309" y="2282"/>
                    <a:pt x="12301" y="2295"/>
                  </a:cubicBezTo>
                  <a:cubicBezTo>
                    <a:pt x="12216" y="2429"/>
                    <a:pt x="12026" y="2496"/>
                    <a:pt x="11730" y="2496"/>
                  </a:cubicBezTo>
                  <a:cubicBezTo>
                    <a:pt x="11637" y="2496"/>
                    <a:pt x="11578" y="2488"/>
                    <a:pt x="11555" y="2472"/>
                  </a:cubicBezTo>
                  <a:cubicBezTo>
                    <a:pt x="11532" y="2456"/>
                    <a:pt x="11521" y="2416"/>
                    <a:pt x="11521" y="2352"/>
                  </a:cubicBezTo>
                  <a:cubicBezTo>
                    <a:pt x="11521" y="1934"/>
                    <a:pt x="11521" y="1934"/>
                    <a:pt x="11521" y="1934"/>
                  </a:cubicBezTo>
                  <a:cubicBezTo>
                    <a:pt x="11520" y="1897"/>
                    <a:pt x="11520" y="1897"/>
                    <a:pt x="11520" y="1897"/>
                  </a:cubicBezTo>
                  <a:cubicBezTo>
                    <a:pt x="11520" y="1874"/>
                    <a:pt x="11526" y="1859"/>
                    <a:pt x="11538" y="1851"/>
                  </a:cubicBezTo>
                  <a:cubicBezTo>
                    <a:pt x="11551" y="1844"/>
                    <a:pt x="11575" y="1840"/>
                    <a:pt x="11612" y="1840"/>
                  </a:cubicBezTo>
                  <a:cubicBezTo>
                    <a:pt x="11862" y="1840"/>
                    <a:pt x="11862" y="1840"/>
                    <a:pt x="11862" y="1840"/>
                  </a:cubicBezTo>
                  <a:cubicBezTo>
                    <a:pt x="11927" y="1840"/>
                    <a:pt x="11973" y="1849"/>
                    <a:pt x="12000" y="1867"/>
                  </a:cubicBezTo>
                  <a:cubicBezTo>
                    <a:pt x="12027" y="1885"/>
                    <a:pt x="12045" y="1920"/>
                    <a:pt x="12054" y="1970"/>
                  </a:cubicBezTo>
                  <a:cubicBezTo>
                    <a:pt x="12061" y="2002"/>
                    <a:pt x="12061" y="2002"/>
                    <a:pt x="12061" y="2002"/>
                  </a:cubicBezTo>
                  <a:cubicBezTo>
                    <a:pt x="12064" y="2019"/>
                    <a:pt x="12074" y="2027"/>
                    <a:pt x="12090" y="2027"/>
                  </a:cubicBezTo>
                  <a:cubicBezTo>
                    <a:pt x="12104" y="2027"/>
                    <a:pt x="12112" y="2018"/>
                    <a:pt x="12112" y="1999"/>
                  </a:cubicBezTo>
                  <a:cubicBezTo>
                    <a:pt x="12112" y="1992"/>
                    <a:pt x="12111" y="1981"/>
                    <a:pt x="12110" y="1966"/>
                  </a:cubicBezTo>
                  <a:cubicBezTo>
                    <a:pt x="12105" y="1921"/>
                    <a:pt x="12103" y="1875"/>
                    <a:pt x="12103" y="1829"/>
                  </a:cubicBezTo>
                  <a:cubicBezTo>
                    <a:pt x="12103" y="1769"/>
                    <a:pt x="12106" y="1702"/>
                    <a:pt x="12113" y="1629"/>
                  </a:cubicBezTo>
                  <a:cubicBezTo>
                    <a:pt x="12114" y="1618"/>
                    <a:pt x="12114" y="1610"/>
                    <a:pt x="12114" y="1605"/>
                  </a:cubicBezTo>
                  <a:cubicBezTo>
                    <a:pt x="12114" y="1585"/>
                    <a:pt x="12107" y="1575"/>
                    <a:pt x="12092" y="1574"/>
                  </a:cubicBezTo>
                  <a:cubicBezTo>
                    <a:pt x="12077" y="1573"/>
                    <a:pt x="12067" y="1582"/>
                    <a:pt x="12063" y="1601"/>
                  </a:cubicBezTo>
                  <a:cubicBezTo>
                    <a:pt x="12053" y="1651"/>
                    <a:pt x="12042" y="1683"/>
                    <a:pt x="12030" y="1696"/>
                  </a:cubicBezTo>
                  <a:cubicBezTo>
                    <a:pt x="12018" y="1710"/>
                    <a:pt x="11992" y="1721"/>
                    <a:pt x="11951" y="1729"/>
                  </a:cubicBezTo>
                  <a:cubicBezTo>
                    <a:pt x="11905" y="1738"/>
                    <a:pt x="11842" y="1743"/>
                    <a:pt x="11763" y="1743"/>
                  </a:cubicBezTo>
                  <a:cubicBezTo>
                    <a:pt x="11589" y="1743"/>
                    <a:pt x="11589" y="1743"/>
                    <a:pt x="11589" y="1743"/>
                  </a:cubicBezTo>
                  <a:cubicBezTo>
                    <a:pt x="11556" y="1743"/>
                    <a:pt x="11537" y="1739"/>
                    <a:pt x="11530" y="1732"/>
                  </a:cubicBezTo>
                  <a:cubicBezTo>
                    <a:pt x="11524" y="1725"/>
                    <a:pt x="11521" y="1704"/>
                    <a:pt x="11521" y="1669"/>
                  </a:cubicBezTo>
                  <a:cubicBezTo>
                    <a:pt x="11521" y="1212"/>
                    <a:pt x="11521" y="1212"/>
                    <a:pt x="11521" y="1212"/>
                  </a:cubicBezTo>
                  <a:cubicBezTo>
                    <a:pt x="11521" y="1172"/>
                    <a:pt x="11528" y="1146"/>
                    <a:pt x="11541" y="1134"/>
                  </a:cubicBezTo>
                  <a:close/>
                  <a:moveTo>
                    <a:pt x="444" y="76"/>
                  </a:moveTo>
                  <a:cubicBezTo>
                    <a:pt x="456" y="68"/>
                    <a:pt x="488" y="64"/>
                    <a:pt x="539" y="64"/>
                  </a:cubicBezTo>
                  <a:cubicBezTo>
                    <a:pt x="578" y="64"/>
                    <a:pt x="607" y="71"/>
                    <a:pt x="627" y="85"/>
                  </a:cubicBezTo>
                  <a:cubicBezTo>
                    <a:pt x="647" y="99"/>
                    <a:pt x="660" y="122"/>
                    <a:pt x="667" y="153"/>
                  </a:cubicBezTo>
                  <a:cubicBezTo>
                    <a:pt x="670" y="166"/>
                    <a:pt x="676" y="173"/>
                    <a:pt x="683" y="173"/>
                  </a:cubicBezTo>
                  <a:cubicBezTo>
                    <a:pt x="692" y="173"/>
                    <a:pt x="697" y="167"/>
                    <a:pt x="697" y="156"/>
                  </a:cubicBezTo>
                  <a:cubicBezTo>
                    <a:pt x="697" y="145"/>
                    <a:pt x="696" y="131"/>
                    <a:pt x="693" y="113"/>
                  </a:cubicBezTo>
                  <a:cubicBezTo>
                    <a:pt x="690" y="91"/>
                    <a:pt x="689" y="78"/>
                    <a:pt x="688" y="72"/>
                  </a:cubicBezTo>
                  <a:cubicBezTo>
                    <a:pt x="686" y="36"/>
                    <a:pt x="686" y="36"/>
                    <a:pt x="686" y="36"/>
                  </a:cubicBezTo>
                  <a:cubicBezTo>
                    <a:pt x="685" y="20"/>
                    <a:pt x="675" y="12"/>
                    <a:pt x="657" y="12"/>
                  </a:cubicBezTo>
                  <a:cubicBezTo>
                    <a:pt x="652" y="12"/>
                    <a:pt x="640" y="13"/>
                    <a:pt x="623" y="13"/>
                  </a:cubicBezTo>
                  <a:cubicBezTo>
                    <a:pt x="534" y="18"/>
                    <a:pt x="450" y="20"/>
                    <a:pt x="371" y="20"/>
                  </a:cubicBezTo>
                  <a:cubicBezTo>
                    <a:pt x="249" y="19"/>
                    <a:pt x="249" y="19"/>
                    <a:pt x="249" y="19"/>
                  </a:cubicBezTo>
                  <a:cubicBezTo>
                    <a:pt x="146" y="18"/>
                    <a:pt x="146" y="18"/>
                    <a:pt x="146" y="18"/>
                  </a:cubicBezTo>
                  <a:cubicBezTo>
                    <a:pt x="121" y="18"/>
                    <a:pt x="103" y="17"/>
                    <a:pt x="90" y="16"/>
                  </a:cubicBezTo>
                  <a:cubicBezTo>
                    <a:pt x="82" y="15"/>
                    <a:pt x="76" y="15"/>
                    <a:pt x="72" y="15"/>
                  </a:cubicBezTo>
                  <a:cubicBezTo>
                    <a:pt x="60" y="15"/>
                    <a:pt x="53" y="22"/>
                    <a:pt x="51" y="35"/>
                  </a:cubicBezTo>
                  <a:cubicBezTo>
                    <a:pt x="48" y="65"/>
                    <a:pt x="48" y="65"/>
                    <a:pt x="48" y="65"/>
                  </a:cubicBezTo>
                  <a:cubicBezTo>
                    <a:pt x="42" y="110"/>
                    <a:pt x="42" y="110"/>
                    <a:pt x="42" y="110"/>
                  </a:cubicBezTo>
                  <a:cubicBezTo>
                    <a:pt x="37" y="154"/>
                    <a:pt x="37" y="154"/>
                    <a:pt x="37" y="154"/>
                  </a:cubicBezTo>
                  <a:cubicBezTo>
                    <a:pt x="34" y="171"/>
                    <a:pt x="32" y="184"/>
                    <a:pt x="32" y="194"/>
                  </a:cubicBezTo>
                  <a:cubicBezTo>
                    <a:pt x="31" y="204"/>
                    <a:pt x="36" y="209"/>
                    <a:pt x="47" y="209"/>
                  </a:cubicBezTo>
                  <a:cubicBezTo>
                    <a:pt x="55" y="209"/>
                    <a:pt x="61" y="202"/>
                    <a:pt x="64" y="189"/>
                  </a:cubicBezTo>
                  <a:cubicBezTo>
                    <a:pt x="68" y="174"/>
                    <a:pt x="68" y="174"/>
                    <a:pt x="68" y="174"/>
                  </a:cubicBezTo>
                  <a:cubicBezTo>
                    <a:pt x="79" y="138"/>
                    <a:pt x="87" y="115"/>
                    <a:pt x="92" y="105"/>
                  </a:cubicBezTo>
                  <a:cubicBezTo>
                    <a:pt x="98" y="96"/>
                    <a:pt x="110" y="88"/>
                    <a:pt x="128" y="80"/>
                  </a:cubicBezTo>
                  <a:cubicBezTo>
                    <a:pt x="153" y="70"/>
                    <a:pt x="199" y="65"/>
                    <a:pt x="266" y="65"/>
                  </a:cubicBezTo>
                  <a:cubicBezTo>
                    <a:pt x="294" y="65"/>
                    <a:pt x="309" y="79"/>
                    <a:pt x="309" y="105"/>
                  </a:cubicBezTo>
                  <a:cubicBezTo>
                    <a:pt x="309" y="554"/>
                    <a:pt x="309" y="554"/>
                    <a:pt x="309" y="554"/>
                  </a:cubicBezTo>
                  <a:cubicBezTo>
                    <a:pt x="309" y="577"/>
                    <a:pt x="309" y="577"/>
                    <a:pt x="309" y="577"/>
                  </a:cubicBezTo>
                  <a:cubicBezTo>
                    <a:pt x="309" y="607"/>
                    <a:pt x="302" y="631"/>
                    <a:pt x="288" y="648"/>
                  </a:cubicBezTo>
                  <a:cubicBezTo>
                    <a:pt x="274" y="666"/>
                    <a:pt x="253" y="675"/>
                    <a:pt x="227" y="677"/>
                  </a:cubicBezTo>
                  <a:cubicBezTo>
                    <a:pt x="217" y="678"/>
                    <a:pt x="210" y="679"/>
                    <a:pt x="207" y="681"/>
                  </a:cubicBezTo>
                  <a:cubicBezTo>
                    <a:pt x="204" y="683"/>
                    <a:pt x="203" y="688"/>
                    <a:pt x="202" y="696"/>
                  </a:cubicBezTo>
                  <a:cubicBezTo>
                    <a:pt x="202" y="705"/>
                    <a:pt x="207" y="709"/>
                    <a:pt x="217" y="709"/>
                  </a:cubicBezTo>
                  <a:cubicBezTo>
                    <a:pt x="222" y="709"/>
                    <a:pt x="230" y="708"/>
                    <a:pt x="242" y="707"/>
                  </a:cubicBezTo>
                  <a:cubicBezTo>
                    <a:pt x="353" y="701"/>
                    <a:pt x="353" y="701"/>
                    <a:pt x="353" y="701"/>
                  </a:cubicBezTo>
                  <a:cubicBezTo>
                    <a:pt x="369" y="700"/>
                    <a:pt x="386" y="699"/>
                    <a:pt x="406" y="699"/>
                  </a:cubicBezTo>
                  <a:cubicBezTo>
                    <a:pt x="414" y="699"/>
                    <a:pt x="421" y="699"/>
                    <a:pt x="426" y="700"/>
                  </a:cubicBezTo>
                  <a:cubicBezTo>
                    <a:pt x="489" y="704"/>
                    <a:pt x="489" y="704"/>
                    <a:pt x="489" y="704"/>
                  </a:cubicBezTo>
                  <a:cubicBezTo>
                    <a:pt x="527" y="705"/>
                    <a:pt x="527" y="705"/>
                    <a:pt x="527" y="705"/>
                  </a:cubicBezTo>
                  <a:cubicBezTo>
                    <a:pt x="533" y="705"/>
                    <a:pt x="537" y="706"/>
                    <a:pt x="539" y="706"/>
                  </a:cubicBezTo>
                  <a:cubicBezTo>
                    <a:pt x="550" y="706"/>
                    <a:pt x="555" y="702"/>
                    <a:pt x="555" y="694"/>
                  </a:cubicBezTo>
                  <a:cubicBezTo>
                    <a:pt x="555" y="683"/>
                    <a:pt x="549" y="677"/>
                    <a:pt x="537" y="676"/>
                  </a:cubicBezTo>
                  <a:cubicBezTo>
                    <a:pt x="495" y="673"/>
                    <a:pt x="466" y="660"/>
                    <a:pt x="450" y="636"/>
                  </a:cubicBezTo>
                  <a:cubicBezTo>
                    <a:pt x="433" y="612"/>
                    <a:pt x="425" y="572"/>
                    <a:pt x="425" y="515"/>
                  </a:cubicBezTo>
                  <a:cubicBezTo>
                    <a:pt x="425" y="135"/>
                    <a:pt x="425" y="135"/>
                    <a:pt x="425" y="135"/>
                  </a:cubicBezTo>
                  <a:cubicBezTo>
                    <a:pt x="425" y="104"/>
                    <a:pt x="431" y="84"/>
                    <a:pt x="444" y="76"/>
                  </a:cubicBezTo>
                  <a:close/>
                  <a:moveTo>
                    <a:pt x="1411" y="370"/>
                  </a:moveTo>
                  <a:cubicBezTo>
                    <a:pt x="1415" y="377"/>
                    <a:pt x="1417" y="397"/>
                    <a:pt x="1417" y="430"/>
                  </a:cubicBezTo>
                  <a:cubicBezTo>
                    <a:pt x="1417" y="541"/>
                    <a:pt x="1417" y="541"/>
                    <a:pt x="1417" y="541"/>
                  </a:cubicBezTo>
                  <a:cubicBezTo>
                    <a:pt x="1417" y="568"/>
                    <a:pt x="1417" y="568"/>
                    <a:pt x="1417" y="568"/>
                  </a:cubicBezTo>
                  <a:cubicBezTo>
                    <a:pt x="1417" y="603"/>
                    <a:pt x="1412" y="629"/>
                    <a:pt x="1402" y="646"/>
                  </a:cubicBezTo>
                  <a:cubicBezTo>
                    <a:pt x="1392" y="663"/>
                    <a:pt x="1376" y="674"/>
                    <a:pt x="1353" y="677"/>
                  </a:cubicBezTo>
                  <a:cubicBezTo>
                    <a:pt x="1344" y="678"/>
                    <a:pt x="1340" y="682"/>
                    <a:pt x="1340" y="690"/>
                  </a:cubicBezTo>
                  <a:cubicBezTo>
                    <a:pt x="1340" y="701"/>
                    <a:pt x="1346" y="707"/>
                    <a:pt x="1356" y="707"/>
                  </a:cubicBezTo>
                  <a:cubicBezTo>
                    <a:pt x="1362" y="707"/>
                    <a:pt x="1375" y="705"/>
                    <a:pt x="1395" y="703"/>
                  </a:cubicBezTo>
                  <a:cubicBezTo>
                    <a:pt x="1430" y="699"/>
                    <a:pt x="1458" y="698"/>
                    <a:pt x="1479" y="698"/>
                  </a:cubicBezTo>
                  <a:cubicBezTo>
                    <a:pt x="1512" y="698"/>
                    <a:pt x="1549" y="700"/>
                    <a:pt x="1589" y="705"/>
                  </a:cubicBezTo>
                  <a:cubicBezTo>
                    <a:pt x="1606" y="707"/>
                    <a:pt x="1618" y="708"/>
                    <a:pt x="1624" y="708"/>
                  </a:cubicBezTo>
                  <a:cubicBezTo>
                    <a:pt x="1641" y="708"/>
                    <a:pt x="1650" y="702"/>
                    <a:pt x="1650" y="692"/>
                  </a:cubicBezTo>
                  <a:cubicBezTo>
                    <a:pt x="1650" y="683"/>
                    <a:pt x="1644" y="678"/>
                    <a:pt x="1632" y="678"/>
                  </a:cubicBezTo>
                  <a:cubicBezTo>
                    <a:pt x="1597" y="678"/>
                    <a:pt x="1572" y="668"/>
                    <a:pt x="1557" y="647"/>
                  </a:cubicBezTo>
                  <a:cubicBezTo>
                    <a:pt x="1541" y="626"/>
                    <a:pt x="1534" y="591"/>
                    <a:pt x="1534" y="544"/>
                  </a:cubicBezTo>
                  <a:cubicBezTo>
                    <a:pt x="1534" y="111"/>
                    <a:pt x="1534" y="111"/>
                    <a:pt x="1534" y="111"/>
                  </a:cubicBezTo>
                  <a:cubicBezTo>
                    <a:pt x="1534" y="67"/>
                    <a:pt x="1553" y="42"/>
                    <a:pt x="1593" y="36"/>
                  </a:cubicBezTo>
                  <a:cubicBezTo>
                    <a:pt x="1603" y="34"/>
                    <a:pt x="1608" y="29"/>
                    <a:pt x="1608" y="22"/>
                  </a:cubicBezTo>
                  <a:cubicBezTo>
                    <a:pt x="1608" y="13"/>
                    <a:pt x="1602" y="8"/>
                    <a:pt x="1590" y="8"/>
                  </a:cubicBezTo>
                  <a:cubicBezTo>
                    <a:pt x="1577" y="8"/>
                    <a:pt x="1559" y="9"/>
                    <a:pt x="1535" y="11"/>
                  </a:cubicBezTo>
                  <a:cubicBezTo>
                    <a:pt x="1494" y="16"/>
                    <a:pt x="1468" y="18"/>
                    <a:pt x="1455" y="18"/>
                  </a:cubicBezTo>
                  <a:cubicBezTo>
                    <a:pt x="1418" y="18"/>
                    <a:pt x="1386" y="16"/>
                    <a:pt x="1358" y="12"/>
                  </a:cubicBezTo>
                  <a:cubicBezTo>
                    <a:pt x="1342" y="9"/>
                    <a:pt x="1331" y="8"/>
                    <a:pt x="1325" y="8"/>
                  </a:cubicBezTo>
                  <a:cubicBezTo>
                    <a:pt x="1314" y="8"/>
                    <a:pt x="1309" y="13"/>
                    <a:pt x="1309" y="23"/>
                  </a:cubicBezTo>
                  <a:cubicBezTo>
                    <a:pt x="1309" y="31"/>
                    <a:pt x="1314" y="36"/>
                    <a:pt x="1323" y="38"/>
                  </a:cubicBezTo>
                  <a:cubicBezTo>
                    <a:pt x="1346" y="42"/>
                    <a:pt x="1346" y="42"/>
                    <a:pt x="1346" y="42"/>
                  </a:cubicBezTo>
                  <a:cubicBezTo>
                    <a:pt x="1394" y="51"/>
                    <a:pt x="1417" y="77"/>
                    <a:pt x="1417" y="120"/>
                  </a:cubicBezTo>
                  <a:cubicBezTo>
                    <a:pt x="1417" y="229"/>
                    <a:pt x="1417" y="229"/>
                    <a:pt x="1417" y="229"/>
                  </a:cubicBezTo>
                  <a:cubicBezTo>
                    <a:pt x="1417" y="266"/>
                    <a:pt x="1415" y="289"/>
                    <a:pt x="1411" y="297"/>
                  </a:cubicBezTo>
                  <a:cubicBezTo>
                    <a:pt x="1406" y="305"/>
                    <a:pt x="1394" y="309"/>
                    <a:pt x="1373" y="309"/>
                  </a:cubicBezTo>
                  <a:cubicBezTo>
                    <a:pt x="1137" y="309"/>
                    <a:pt x="1137" y="309"/>
                    <a:pt x="1137" y="309"/>
                  </a:cubicBezTo>
                  <a:cubicBezTo>
                    <a:pt x="1110" y="309"/>
                    <a:pt x="1093" y="306"/>
                    <a:pt x="1089" y="300"/>
                  </a:cubicBezTo>
                  <a:cubicBezTo>
                    <a:pt x="1084" y="295"/>
                    <a:pt x="1081" y="275"/>
                    <a:pt x="1081" y="240"/>
                  </a:cubicBezTo>
                  <a:cubicBezTo>
                    <a:pt x="1081" y="111"/>
                    <a:pt x="1081" y="111"/>
                    <a:pt x="1081" y="111"/>
                  </a:cubicBezTo>
                  <a:cubicBezTo>
                    <a:pt x="1081" y="67"/>
                    <a:pt x="1101" y="42"/>
                    <a:pt x="1141" y="36"/>
                  </a:cubicBezTo>
                  <a:cubicBezTo>
                    <a:pt x="1151" y="34"/>
                    <a:pt x="1155" y="29"/>
                    <a:pt x="1155" y="22"/>
                  </a:cubicBezTo>
                  <a:cubicBezTo>
                    <a:pt x="1155" y="13"/>
                    <a:pt x="1149" y="8"/>
                    <a:pt x="1137" y="8"/>
                  </a:cubicBezTo>
                  <a:cubicBezTo>
                    <a:pt x="1125" y="8"/>
                    <a:pt x="1106" y="9"/>
                    <a:pt x="1082" y="11"/>
                  </a:cubicBezTo>
                  <a:cubicBezTo>
                    <a:pt x="1042" y="16"/>
                    <a:pt x="1015" y="18"/>
                    <a:pt x="1003" y="18"/>
                  </a:cubicBezTo>
                  <a:cubicBezTo>
                    <a:pt x="966" y="18"/>
                    <a:pt x="934" y="16"/>
                    <a:pt x="907" y="12"/>
                  </a:cubicBezTo>
                  <a:cubicBezTo>
                    <a:pt x="890" y="9"/>
                    <a:pt x="879" y="8"/>
                    <a:pt x="873" y="8"/>
                  </a:cubicBezTo>
                  <a:cubicBezTo>
                    <a:pt x="862" y="8"/>
                    <a:pt x="857" y="13"/>
                    <a:pt x="857" y="23"/>
                  </a:cubicBezTo>
                  <a:cubicBezTo>
                    <a:pt x="857" y="31"/>
                    <a:pt x="862" y="36"/>
                    <a:pt x="871" y="38"/>
                  </a:cubicBezTo>
                  <a:cubicBezTo>
                    <a:pt x="907" y="45"/>
                    <a:pt x="932" y="54"/>
                    <a:pt x="945" y="66"/>
                  </a:cubicBezTo>
                  <a:cubicBezTo>
                    <a:pt x="958" y="77"/>
                    <a:pt x="965" y="95"/>
                    <a:pt x="965" y="120"/>
                  </a:cubicBezTo>
                  <a:cubicBezTo>
                    <a:pt x="965" y="541"/>
                    <a:pt x="965" y="541"/>
                    <a:pt x="965" y="541"/>
                  </a:cubicBezTo>
                  <a:cubicBezTo>
                    <a:pt x="965" y="568"/>
                    <a:pt x="965" y="568"/>
                    <a:pt x="965" y="568"/>
                  </a:cubicBezTo>
                  <a:cubicBezTo>
                    <a:pt x="965" y="603"/>
                    <a:pt x="960" y="629"/>
                    <a:pt x="950" y="646"/>
                  </a:cubicBezTo>
                  <a:cubicBezTo>
                    <a:pt x="940" y="663"/>
                    <a:pt x="923" y="674"/>
                    <a:pt x="901" y="677"/>
                  </a:cubicBezTo>
                  <a:cubicBezTo>
                    <a:pt x="892" y="678"/>
                    <a:pt x="888" y="682"/>
                    <a:pt x="888" y="690"/>
                  </a:cubicBezTo>
                  <a:cubicBezTo>
                    <a:pt x="888" y="701"/>
                    <a:pt x="893" y="707"/>
                    <a:pt x="904" y="707"/>
                  </a:cubicBezTo>
                  <a:cubicBezTo>
                    <a:pt x="909" y="707"/>
                    <a:pt x="922" y="705"/>
                    <a:pt x="943" y="703"/>
                  </a:cubicBezTo>
                  <a:cubicBezTo>
                    <a:pt x="978" y="699"/>
                    <a:pt x="1005" y="698"/>
                    <a:pt x="1026" y="698"/>
                  </a:cubicBezTo>
                  <a:cubicBezTo>
                    <a:pt x="1060" y="698"/>
                    <a:pt x="1096" y="700"/>
                    <a:pt x="1136" y="705"/>
                  </a:cubicBezTo>
                  <a:cubicBezTo>
                    <a:pt x="1154" y="707"/>
                    <a:pt x="1166" y="708"/>
                    <a:pt x="1172" y="708"/>
                  </a:cubicBezTo>
                  <a:cubicBezTo>
                    <a:pt x="1189" y="708"/>
                    <a:pt x="1198" y="702"/>
                    <a:pt x="1198" y="692"/>
                  </a:cubicBezTo>
                  <a:cubicBezTo>
                    <a:pt x="1198" y="683"/>
                    <a:pt x="1192" y="678"/>
                    <a:pt x="1181" y="678"/>
                  </a:cubicBezTo>
                  <a:cubicBezTo>
                    <a:pt x="1145" y="678"/>
                    <a:pt x="1120" y="668"/>
                    <a:pt x="1104" y="647"/>
                  </a:cubicBezTo>
                  <a:cubicBezTo>
                    <a:pt x="1089" y="626"/>
                    <a:pt x="1081" y="591"/>
                    <a:pt x="1081" y="544"/>
                  </a:cubicBezTo>
                  <a:cubicBezTo>
                    <a:pt x="1081" y="418"/>
                    <a:pt x="1081" y="418"/>
                    <a:pt x="1081" y="418"/>
                  </a:cubicBezTo>
                  <a:cubicBezTo>
                    <a:pt x="1081" y="392"/>
                    <a:pt x="1084" y="375"/>
                    <a:pt x="1090" y="369"/>
                  </a:cubicBezTo>
                  <a:cubicBezTo>
                    <a:pt x="1095" y="363"/>
                    <a:pt x="1110" y="360"/>
                    <a:pt x="1134" y="360"/>
                  </a:cubicBezTo>
                  <a:cubicBezTo>
                    <a:pt x="1373" y="360"/>
                    <a:pt x="1373" y="360"/>
                    <a:pt x="1373" y="360"/>
                  </a:cubicBezTo>
                  <a:cubicBezTo>
                    <a:pt x="1394" y="360"/>
                    <a:pt x="1407" y="363"/>
                    <a:pt x="1411" y="370"/>
                  </a:cubicBezTo>
                  <a:close/>
                  <a:moveTo>
                    <a:pt x="2027" y="109"/>
                  </a:moveTo>
                  <a:cubicBezTo>
                    <a:pt x="2027" y="80"/>
                    <a:pt x="2036" y="63"/>
                    <a:pt x="2053" y="58"/>
                  </a:cubicBezTo>
                  <a:cubicBezTo>
                    <a:pt x="2087" y="54"/>
                    <a:pt x="2087" y="54"/>
                    <a:pt x="2087" y="54"/>
                  </a:cubicBezTo>
                  <a:cubicBezTo>
                    <a:pt x="2149" y="54"/>
                    <a:pt x="2149" y="54"/>
                    <a:pt x="2149" y="54"/>
                  </a:cubicBezTo>
                  <a:cubicBezTo>
                    <a:pt x="2203" y="54"/>
                    <a:pt x="2243" y="61"/>
                    <a:pt x="2267" y="76"/>
                  </a:cubicBezTo>
                  <a:cubicBezTo>
                    <a:pt x="2292" y="91"/>
                    <a:pt x="2304" y="116"/>
                    <a:pt x="2304" y="149"/>
                  </a:cubicBezTo>
                  <a:cubicBezTo>
                    <a:pt x="2304" y="164"/>
                    <a:pt x="2307" y="172"/>
                    <a:pt x="2313" y="171"/>
                  </a:cubicBezTo>
                  <a:cubicBezTo>
                    <a:pt x="2326" y="171"/>
                    <a:pt x="2333" y="158"/>
                    <a:pt x="2333" y="132"/>
                  </a:cubicBezTo>
                  <a:cubicBezTo>
                    <a:pt x="2333" y="119"/>
                    <a:pt x="2332" y="98"/>
                    <a:pt x="2329" y="69"/>
                  </a:cubicBezTo>
                  <a:cubicBezTo>
                    <a:pt x="2327" y="49"/>
                    <a:pt x="2326" y="35"/>
                    <a:pt x="2326" y="28"/>
                  </a:cubicBezTo>
                  <a:cubicBezTo>
                    <a:pt x="2326" y="17"/>
                    <a:pt x="2321" y="11"/>
                    <a:pt x="2311" y="11"/>
                  </a:cubicBezTo>
                  <a:cubicBezTo>
                    <a:pt x="2309" y="11"/>
                    <a:pt x="2307" y="11"/>
                    <a:pt x="2304" y="11"/>
                  </a:cubicBezTo>
                  <a:cubicBezTo>
                    <a:pt x="2279" y="14"/>
                    <a:pt x="2211" y="16"/>
                    <a:pt x="2101" y="16"/>
                  </a:cubicBezTo>
                  <a:cubicBezTo>
                    <a:pt x="1910" y="14"/>
                    <a:pt x="1910" y="14"/>
                    <a:pt x="1910" y="14"/>
                  </a:cubicBezTo>
                  <a:cubicBezTo>
                    <a:pt x="1859" y="12"/>
                    <a:pt x="1859" y="12"/>
                    <a:pt x="1859" y="12"/>
                  </a:cubicBezTo>
                  <a:cubicBezTo>
                    <a:pt x="1848" y="12"/>
                    <a:pt x="1840" y="12"/>
                    <a:pt x="1834" y="11"/>
                  </a:cubicBezTo>
                  <a:cubicBezTo>
                    <a:pt x="1826" y="11"/>
                    <a:pt x="1821" y="10"/>
                    <a:pt x="1819" y="10"/>
                  </a:cubicBezTo>
                  <a:cubicBezTo>
                    <a:pt x="1808" y="10"/>
                    <a:pt x="1802" y="14"/>
                    <a:pt x="1802" y="22"/>
                  </a:cubicBezTo>
                  <a:cubicBezTo>
                    <a:pt x="1802" y="31"/>
                    <a:pt x="1807" y="36"/>
                    <a:pt x="1816" y="37"/>
                  </a:cubicBezTo>
                  <a:cubicBezTo>
                    <a:pt x="1854" y="43"/>
                    <a:pt x="1880" y="52"/>
                    <a:pt x="1892" y="65"/>
                  </a:cubicBezTo>
                  <a:cubicBezTo>
                    <a:pt x="1904" y="79"/>
                    <a:pt x="1911" y="104"/>
                    <a:pt x="1911" y="142"/>
                  </a:cubicBezTo>
                  <a:cubicBezTo>
                    <a:pt x="1911" y="542"/>
                    <a:pt x="1911" y="542"/>
                    <a:pt x="1911" y="542"/>
                  </a:cubicBezTo>
                  <a:cubicBezTo>
                    <a:pt x="1911" y="572"/>
                    <a:pt x="1909" y="597"/>
                    <a:pt x="1905" y="614"/>
                  </a:cubicBezTo>
                  <a:cubicBezTo>
                    <a:pt x="1901" y="636"/>
                    <a:pt x="1895" y="650"/>
                    <a:pt x="1889" y="658"/>
                  </a:cubicBezTo>
                  <a:cubicBezTo>
                    <a:pt x="1882" y="667"/>
                    <a:pt x="1869" y="674"/>
                    <a:pt x="1849" y="682"/>
                  </a:cubicBezTo>
                  <a:cubicBezTo>
                    <a:pt x="1842" y="685"/>
                    <a:pt x="1838" y="690"/>
                    <a:pt x="1838" y="696"/>
                  </a:cubicBezTo>
                  <a:cubicBezTo>
                    <a:pt x="1839" y="703"/>
                    <a:pt x="1843" y="707"/>
                    <a:pt x="1851" y="707"/>
                  </a:cubicBezTo>
                  <a:cubicBezTo>
                    <a:pt x="1858" y="707"/>
                    <a:pt x="1867" y="707"/>
                    <a:pt x="1881" y="706"/>
                  </a:cubicBezTo>
                  <a:cubicBezTo>
                    <a:pt x="1931" y="703"/>
                    <a:pt x="1969" y="701"/>
                    <a:pt x="1993" y="701"/>
                  </a:cubicBezTo>
                  <a:cubicBezTo>
                    <a:pt x="2030" y="701"/>
                    <a:pt x="2059" y="702"/>
                    <a:pt x="2081" y="704"/>
                  </a:cubicBezTo>
                  <a:cubicBezTo>
                    <a:pt x="2139" y="710"/>
                    <a:pt x="2139" y="710"/>
                    <a:pt x="2139" y="710"/>
                  </a:cubicBezTo>
                  <a:cubicBezTo>
                    <a:pt x="2165" y="712"/>
                    <a:pt x="2189" y="714"/>
                    <a:pt x="2211" y="714"/>
                  </a:cubicBezTo>
                  <a:cubicBezTo>
                    <a:pt x="2248" y="714"/>
                    <a:pt x="2277" y="708"/>
                    <a:pt x="2299" y="697"/>
                  </a:cubicBezTo>
                  <a:cubicBezTo>
                    <a:pt x="2321" y="685"/>
                    <a:pt x="2340" y="667"/>
                    <a:pt x="2355" y="640"/>
                  </a:cubicBezTo>
                  <a:cubicBezTo>
                    <a:pt x="2373" y="609"/>
                    <a:pt x="2381" y="577"/>
                    <a:pt x="2381" y="544"/>
                  </a:cubicBezTo>
                  <a:cubicBezTo>
                    <a:pt x="2381" y="540"/>
                    <a:pt x="2380" y="536"/>
                    <a:pt x="2377" y="533"/>
                  </a:cubicBezTo>
                  <a:cubicBezTo>
                    <a:pt x="2374" y="530"/>
                    <a:pt x="2371" y="529"/>
                    <a:pt x="2368" y="530"/>
                  </a:cubicBezTo>
                  <a:cubicBezTo>
                    <a:pt x="2366" y="530"/>
                    <a:pt x="2364" y="532"/>
                    <a:pt x="2362" y="536"/>
                  </a:cubicBezTo>
                  <a:cubicBezTo>
                    <a:pt x="2320" y="620"/>
                    <a:pt x="2230" y="661"/>
                    <a:pt x="2094" y="661"/>
                  </a:cubicBezTo>
                  <a:cubicBezTo>
                    <a:pt x="2078" y="661"/>
                    <a:pt x="2066" y="659"/>
                    <a:pt x="2058" y="653"/>
                  </a:cubicBezTo>
                  <a:cubicBezTo>
                    <a:pt x="2050" y="648"/>
                    <a:pt x="2043" y="638"/>
                    <a:pt x="2038" y="622"/>
                  </a:cubicBezTo>
                  <a:cubicBezTo>
                    <a:pt x="2030" y="602"/>
                    <a:pt x="2027" y="567"/>
                    <a:pt x="2027" y="520"/>
                  </a:cubicBezTo>
                  <a:cubicBezTo>
                    <a:pt x="2027" y="475"/>
                    <a:pt x="2027" y="475"/>
                    <a:pt x="2027" y="475"/>
                  </a:cubicBezTo>
                  <a:cubicBezTo>
                    <a:pt x="2027" y="438"/>
                    <a:pt x="2028" y="412"/>
                    <a:pt x="2030" y="395"/>
                  </a:cubicBezTo>
                  <a:cubicBezTo>
                    <a:pt x="2032" y="380"/>
                    <a:pt x="2036" y="370"/>
                    <a:pt x="2041" y="366"/>
                  </a:cubicBezTo>
                  <a:cubicBezTo>
                    <a:pt x="2047" y="361"/>
                    <a:pt x="2058" y="358"/>
                    <a:pt x="2075" y="358"/>
                  </a:cubicBezTo>
                  <a:cubicBezTo>
                    <a:pt x="2109" y="358"/>
                    <a:pt x="2109" y="358"/>
                    <a:pt x="2109" y="358"/>
                  </a:cubicBezTo>
                  <a:cubicBezTo>
                    <a:pt x="2144" y="358"/>
                    <a:pt x="2167" y="359"/>
                    <a:pt x="2180" y="362"/>
                  </a:cubicBezTo>
                  <a:cubicBezTo>
                    <a:pt x="2192" y="364"/>
                    <a:pt x="2203" y="369"/>
                    <a:pt x="2212" y="377"/>
                  </a:cubicBezTo>
                  <a:cubicBezTo>
                    <a:pt x="2228" y="392"/>
                    <a:pt x="2238" y="414"/>
                    <a:pt x="2242" y="443"/>
                  </a:cubicBezTo>
                  <a:cubicBezTo>
                    <a:pt x="2244" y="456"/>
                    <a:pt x="2249" y="462"/>
                    <a:pt x="2258" y="462"/>
                  </a:cubicBezTo>
                  <a:cubicBezTo>
                    <a:pt x="2262" y="461"/>
                    <a:pt x="2265" y="460"/>
                    <a:pt x="2266" y="458"/>
                  </a:cubicBezTo>
                  <a:cubicBezTo>
                    <a:pt x="2267" y="457"/>
                    <a:pt x="2267" y="453"/>
                    <a:pt x="2267" y="449"/>
                  </a:cubicBezTo>
                  <a:cubicBezTo>
                    <a:pt x="2267" y="423"/>
                    <a:pt x="2267" y="423"/>
                    <a:pt x="2267" y="423"/>
                  </a:cubicBezTo>
                  <a:cubicBezTo>
                    <a:pt x="2267" y="404"/>
                    <a:pt x="2266" y="381"/>
                    <a:pt x="2264" y="355"/>
                  </a:cubicBezTo>
                  <a:cubicBezTo>
                    <a:pt x="2261" y="315"/>
                    <a:pt x="2259" y="290"/>
                    <a:pt x="2259" y="279"/>
                  </a:cubicBezTo>
                  <a:cubicBezTo>
                    <a:pt x="2259" y="273"/>
                    <a:pt x="2260" y="266"/>
                    <a:pt x="2260" y="257"/>
                  </a:cubicBezTo>
                  <a:cubicBezTo>
                    <a:pt x="2261" y="245"/>
                    <a:pt x="2262" y="237"/>
                    <a:pt x="2262" y="235"/>
                  </a:cubicBezTo>
                  <a:cubicBezTo>
                    <a:pt x="2262" y="225"/>
                    <a:pt x="2258" y="221"/>
                    <a:pt x="2251" y="221"/>
                  </a:cubicBezTo>
                  <a:cubicBezTo>
                    <a:pt x="2244" y="221"/>
                    <a:pt x="2239" y="225"/>
                    <a:pt x="2236" y="231"/>
                  </a:cubicBezTo>
                  <a:cubicBezTo>
                    <a:pt x="2224" y="255"/>
                    <a:pt x="2224" y="255"/>
                    <a:pt x="2224" y="255"/>
                  </a:cubicBezTo>
                  <a:cubicBezTo>
                    <a:pt x="2206" y="292"/>
                    <a:pt x="2180" y="310"/>
                    <a:pt x="2147" y="310"/>
                  </a:cubicBezTo>
                  <a:cubicBezTo>
                    <a:pt x="2104" y="310"/>
                    <a:pt x="2104" y="310"/>
                    <a:pt x="2104" y="310"/>
                  </a:cubicBezTo>
                  <a:cubicBezTo>
                    <a:pt x="2082" y="311"/>
                    <a:pt x="2082" y="311"/>
                    <a:pt x="2082" y="311"/>
                  </a:cubicBezTo>
                  <a:cubicBezTo>
                    <a:pt x="2066" y="311"/>
                    <a:pt x="2066" y="311"/>
                    <a:pt x="2066" y="311"/>
                  </a:cubicBezTo>
                  <a:cubicBezTo>
                    <a:pt x="2049" y="311"/>
                    <a:pt x="2038" y="307"/>
                    <a:pt x="2033" y="299"/>
                  </a:cubicBezTo>
                  <a:cubicBezTo>
                    <a:pt x="2029" y="290"/>
                    <a:pt x="2027" y="270"/>
                    <a:pt x="2027" y="239"/>
                  </a:cubicBezTo>
                  <a:cubicBezTo>
                    <a:pt x="2027" y="130"/>
                    <a:pt x="2027" y="130"/>
                    <a:pt x="2027" y="130"/>
                  </a:cubicBezTo>
                  <a:cubicBezTo>
                    <a:pt x="2027" y="109"/>
                    <a:pt x="2027" y="109"/>
                    <a:pt x="2027" y="109"/>
                  </a:cubicBezTo>
                  <a:close/>
                  <a:moveTo>
                    <a:pt x="3460" y="20"/>
                  </a:moveTo>
                  <a:cubicBezTo>
                    <a:pt x="3460" y="30"/>
                    <a:pt x="3466" y="35"/>
                    <a:pt x="3479" y="35"/>
                  </a:cubicBezTo>
                  <a:cubicBezTo>
                    <a:pt x="3509" y="35"/>
                    <a:pt x="3533" y="44"/>
                    <a:pt x="3550" y="61"/>
                  </a:cubicBezTo>
                  <a:cubicBezTo>
                    <a:pt x="3568" y="79"/>
                    <a:pt x="3578" y="103"/>
                    <a:pt x="3580" y="134"/>
                  </a:cubicBezTo>
                  <a:cubicBezTo>
                    <a:pt x="3582" y="238"/>
                    <a:pt x="3582" y="238"/>
                    <a:pt x="3582" y="238"/>
                  </a:cubicBezTo>
                  <a:cubicBezTo>
                    <a:pt x="3582" y="279"/>
                    <a:pt x="3582" y="279"/>
                    <a:pt x="3582" y="279"/>
                  </a:cubicBezTo>
                  <a:cubicBezTo>
                    <a:pt x="3582" y="372"/>
                    <a:pt x="3577" y="443"/>
                    <a:pt x="3565" y="493"/>
                  </a:cubicBezTo>
                  <a:cubicBezTo>
                    <a:pt x="3554" y="543"/>
                    <a:pt x="3535" y="581"/>
                    <a:pt x="3508" y="607"/>
                  </a:cubicBezTo>
                  <a:cubicBezTo>
                    <a:pt x="3468" y="645"/>
                    <a:pt x="3415" y="664"/>
                    <a:pt x="3351" y="664"/>
                  </a:cubicBezTo>
                  <a:cubicBezTo>
                    <a:pt x="3287" y="664"/>
                    <a:pt x="3235" y="646"/>
                    <a:pt x="3194" y="608"/>
                  </a:cubicBezTo>
                  <a:cubicBezTo>
                    <a:pt x="3167" y="584"/>
                    <a:pt x="3149" y="554"/>
                    <a:pt x="3141" y="520"/>
                  </a:cubicBezTo>
                  <a:cubicBezTo>
                    <a:pt x="3132" y="485"/>
                    <a:pt x="3128" y="427"/>
                    <a:pt x="3128" y="346"/>
                  </a:cubicBezTo>
                  <a:cubicBezTo>
                    <a:pt x="3127" y="256"/>
                    <a:pt x="3127" y="256"/>
                    <a:pt x="3127" y="256"/>
                  </a:cubicBezTo>
                  <a:cubicBezTo>
                    <a:pt x="3135" y="129"/>
                    <a:pt x="3135" y="129"/>
                    <a:pt x="3135" y="129"/>
                  </a:cubicBezTo>
                  <a:cubicBezTo>
                    <a:pt x="3137" y="96"/>
                    <a:pt x="3141" y="74"/>
                    <a:pt x="3148" y="63"/>
                  </a:cubicBezTo>
                  <a:cubicBezTo>
                    <a:pt x="3155" y="52"/>
                    <a:pt x="3169" y="44"/>
                    <a:pt x="3190" y="40"/>
                  </a:cubicBezTo>
                  <a:cubicBezTo>
                    <a:pt x="3200" y="38"/>
                    <a:pt x="3206" y="36"/>
                    <a:pt x="3209" y="34"/>
                  </a:cubicBezTo>
                  <a:cubicBezTo>
                    <a:pt x="3211" y="32"/>
                    <a:pt x="3213" y="28"/>
                    <a:pt x="3213" y="23"/>
                  </a:cubicBezTo>
                  <a:cubicBezTo>
                    <a:pt x="3213" y="13"/>
                    <a:pt x="3204" y="8"/>
                    <a:pt x="3187" y="8"/>
                  </a:cubicBezTo>
                  <a:cubicBezTo>
                    <a:pt x="3179" y="8"/>
                    <a:pt x="3168" y="9"/>
                    <a:pt x="3152" y="10"/>
                  </a:cubicBezTo>
                  <a:cubicBezTo>
                    <a:pt x="3112" y="14"/>
                    <a:pt x="3075" y="16"/>
                    <a:pt x="3042" y="16"/>
                  </a:cubicBezTo>
                  <a:cubicBezTo>
                    <a:pt x="3019" y="16"/>
                    <a:pt x="2986" y="13"/>
                    <a:pt x="2944" y="9"/>
                  </a:cubicBezTo>
                  <a:cubicBezTo>
                    <a:pt x="2934" y="8"/>
                    <a:pt x="2927" y="8"/>
                    <a:pt x="2923" y="8"/>
                  </a:cubicBezTo>
                  <a:cubicBezTo>
                    <a:pt x="2912" y="8"/>
                    <a:pt x="2906" y="12"/>
                    <a:pt x="2906" y="21"/>
                  </a:cubicBezTo>
                  <a:cubicBezTo>
                    <a:pt x="2906" y="30"/>
                    <a:pt x="2912" y="35"/>
                    <a:pt x="2925" y="37"/>
                  </a:cubicBezTo>
                  <a:cubicBezTo>
                    <a:pt x="2946" y="40"/>
                    <a:pt x="2965" y="45"/>
                    <a:pt x="2981" y="53"/>
                  </a:cubicBezTo>
                  <a:cubicBezTo>
                    <a:pt x="2995" y="60"/>
                    <a:pt x="3004" y="68"/>
                    <a:pt x="3009" y="77"/>
                  </a:cubicBezTo>
                  <a:cubicBezTo>
                    <a:pt x="3014" y="86"/>
                    <a:pt x="3016" y="103"/>
                    <a:pt x="3016" y="125"/>
                  </a:cubicBezTo>
                  <a:cubicBezTo>
                    <a:pt x="3017" y="217"/>
                    <a:pt x="3017" y="217"/>
                    <a:pt x="3017" y="217"/>
                  </a:cubicBezTo>
                  <a:cubicBezTo>
                    <a:pt x="3012" y="413"/>
                    <a:pt x="3012" y="413"/>
                    <a:pt x="3012" y="413"/>
                  </a:cubicBezTo>
                  <a:cubicBezTo>
                    <a:pt x="3012" y="539"/>
                    <a:pt x="3044" y="625"/>
                    <a:pt x="3108" y="669"/>
                  </a:cubicBezTo>
                  <a:cubicBezTo>
                    <a:pt x="3156" y="701"/>
                    <a:pt x="3222" y="717"/>
                    <a:pt x="3308" y="717"/>
                  </a:cubicBezTo>
                  <a:cubicBezTo>
                    <a:pt x="3430" y="717"/>
                    <a:pt x="3516" y="678"/>
                    <a:pt x="3567" y="600"/>
                  </a:cubicBezTo>
                  <a:cubicBezTo>
                    <a:pt x="3588" y="567"/>
                    <a:pt x="3603" y="521"/>
                    <a:pt x="3613" y="462"/>
                  </a:cubicBezTo>
                  <a:cubicBezTo>
                    <a:pt x="3622" y="402"/>
                    <a:pt x="3627" y="324"/>
                    <a:pt x="3627" y="227"/>
                  </a:cubicBezTo>
                  <a:cubicBezTo>
                    <a:pt x="3628" y="165"/>
                    <a:pt x="3628" y="165"/>
                    <a:pt x="3628" y="165"/>
                  </a:cubicBezTo>
                  <a:cubicBezTo>
                    <a:pt x="3628" y="121"/>
                    <a:pt x="3628" y="121"/>
                    <a:pt x="3628" y="121"/>
                  </a:cubicBezTo>
                  <a:cubicBezTo>
                    <a:pt x="3628" y="69"/>
                    <a:pt x="3641" y="41"/>
                    <a:pt x="3667" y="37"/>
                  </a:cubicBezTo>
                  <a:cubicBezTo>
                    <a:pt x="3686" y="33"/>
                    <a:pt x="3686" y="33"/>
                    <a:pt x="3686" y="33"/>
                  </a:cubicBezTo>
                  <a:cubicBezTo>
                    <a:pt x="3695" y="32"/>
                    <a:pt x="3699" y="28"/>
                    <a:pt x="3699" y="21"/>
                  </a:cubicBezTo>
                  <a:cubicBezTo>
                    <a:pt x="3699" y="12"/>
                    <a:pt x="3694" y="7"/>
                    <a:pt x="3685" y="7"/>
                  </a:cubicBezTo>
                  <a:cubicBezTo>
                    <a:pt x="3680" y="7"/>
                    <a:pt x="3675" y="8"/>
                    <a:pt x="3669" y="8"/>
                  </a:cubicBezTo>
                  <a:cubicBezTo>
                    <a:pt x="3656" y="10"/>
                    <a:pt x="3641" y="12"/>
                    <a:pt x="3624" y="13"/>
                  </a:cubicBezTo>
                  <a:cubicBezTo>
                    <a:pt x="3574" y="15"/>
                    <a:pt x="3574" y="15"/>
                    <a:pt x="3574" y="15"/>
                  </a:cubicBezTo>
                  <a:cubicBezTo>
                    <a:pt x="3521" y="12"/>
                    <a:pt x="3521" y="12"/>
                    <a:pt x="3521" y="12"/>
                  </a:cubicBezTo>
                  <a:cubicBezTo>
                    <a:pt x="3500" y="11"/>
                    <a:pt x="3487" y="10"/>
                    <a:pt x="3481" y="9"/>
                  </a:cubicBezTo>
                  <a:cubicBezTo>
                    <a:pt x="3475" y="8"/>
                    <a:pt x="3472" y="8"/>
                    <a:pt x="3469" y="8"/>
                  </a:cubicBezTo>
                  <a:cubicBezTo>
                    <a:pt x="3463" y="8"/>
                    <a:pt x="3460" y="12"/>
                    <a:pt x="3460" y="20"/>
                  </a:cubicBezTo>
                  <a:cubicBezTo>
                    <a:pt x="3460" y="20"/>
                    <a:pt x="3460" y="20"/>
                    <a:pt x="3460" y="20"/>
                  </a:cubicBezTo>
                  <a:close/>
                  <a:moveTo>
                    <a:pt x="4141" y="99"/>
                  </a:moveTo>
                  <a:cubicBezTo>
                    <a:pt x="4106" y="58"/>
                    <a:pt x="4106" y="58"/>
                    <a:pt x="4106" y="58"/>
                  </a:cubicBezTo>
                  <a:cubicBezTo>
                    <a:pt x="4087" y="35"/>
                    <a:pt x="4074" y="21"/>
                    <a:pt x="4068" y="16"/>
                  </a:cubicBezTo>
                  <a:cubicBezTo>
                    <a:pt x="4062" y="12"/>
                    <a:pt x="4054" y="9"/>
                    <a:pt x="4043" y="9"/>
                  </a:cubicBezTo>
                  <a:cubicBezTo>
                    <a:pt x="4036" y="9"/>
                    <a:pt x="4027" y="10"/>
                    <a:pt x="4015" y="11"/>
                  </a:cubicBezTo>
                  <a:cubicBezTo>
                    <a:pt x="3985" y="14"/>
                    <a:pt x="3957" y="16"/>
                    <a:pt x="3931" y="16"/>
                  </a:cubicBezTo>
                  <a:cubicBezTo>
                    <a:pt x="3910" y="16"/>
                    <a:pt x="3910" y="16"/>
                    <a:pt x="3910" y="16"/>
                  </a:cubicBezTo>
                  <a:cubicBezTo>
                    <a:pt x="3875" y="14"/>
                    <a:pt x="3875" y="14"/>
                    <a:pt x="3875" y="14"/>
                  </a:cubicBezTo>
                  <a:cubicBezTo>
                    <a:pt x="3863" y="14"/>
                    <a:pt x="3858" y="19"/>
                    <a:pt x="3858" y="29"/>
                  </a:cubicBezTo>
                  <a:cubicBezTo>
                    <a:pt x="3858" y="37"/>
                    <a:pt x="3863" y="41"/>
                    <a:pt x="3873" y="42"/>
                  </a:cubicBezTo>
                  <a:cubicBezTo>
                    <a:pt x="3950" y="47"/>
                    <a:pt x="3988" y="102"/>
                    <a:pt x="3988" y="205"/>
                  </a:cubicBezTo>
                  <a:cubicBezTo>
                    <a:pt x="3988" y="424"/>
                    <a:pt x="3988" y="424"/>
                    <a:pt x="3988" y="424"/>
                  </a:cubicBezTo>
                  <a:cubicBezTo>
                    <a:pt x="3984" y="543"/>
                    <a:pt x="3984" y="543"/>
                    <a:pt x="3984" y="543"/>
                  </a:cubicBezTo>
                  <a:cubicBezTo>
                    <a:pt x="3984" y="585"/>
                    <a:pt x="3979" y="616"/>
                    <a:pt x="3967" y="638"/>
                  </a:cubicBezTo>
                  <a:cubicBezTo>
                    <a:pt x="3956" y="660"/>
                    <a:pt x="3938" y="675"/>
                    <a:pt x="3914" y="682"/>
                  </a:cubicBezTo>
                  <a:cubicBezTo>
                    <a:pt x="3904" y="685"/>
                    <a:pt x="3899" y="689"/>
                    <a:pt x="3899" y="696"/>
                  </a:cubicBezTo>
                  <a:cubicBezTo>
                    <a:pt x="3899" y="705"/>
                    <a:pt x="3903" y="709"/>
                    <a:pt x="3913" y="709"/>
                  </a:cubicBezTo>
                  <a:cubicBezTo>
                    <a:pt x="3918" y="709"/>
                    <a:pt x="3927" y="708"/>
                    <a:pt x="3938" y="706"/>
                  </a:cubicBezTo>
                  <a:cubicBezTo>
                    <a:pt x="3965" y="701"/>
                    <a:pt x="3995" y="699"/>
                    <a:pt x="4029" y="699"/>
                  </a:cubicBezTo>
                  <a:cubicBezTo>
                    <a:pt x="4064" y="699"/>
                    <a:pt x="4095" y="701"/>
                    <a:pt x="4123" y="706"/>
                  </a:cubicBezTo>
                  <a:cubicBezTo>
                    <a:pt x="4133" y="707"/>
                    <a:pt x="4139" y="708"/>
                    <a:pt x="4143" y="708"/>
                  </a:cubicBezTo>
                  <a:cubicBezTo>
                    <a:pt x="4154" y="708"/>
                    <a:pt x="4159" y="702"/>
                    <a:pt x="4159" y="692"/>
                  </a:cubicBezTo>
                  <a:cubicBezTo>
                    <a:pt x="4159" y="685"/>
                    <a:pt x="4154" y="680"/>
                    <a:pt x="4144" y="679"/>
                  </a:cubicBezTo>
                  <a:cubicBezTo>
                    <a:pt x="4089" y="674"/>
                    <a:pt x="4056" y="653"/>
                    <a:pt x="4045" y="615"/>
                  </a:cubicBezTo>
                  <a:cubicBezTo>
                    <a:pt x="4035" y="580"/>
                    <a:pt x="4030" y="510"/>
                    <a:pt x="4030" y="406"/>
                  </a:cubicBezTo>
                  <a:cubicBezTo>
                    <a:pt x="4030" y="210"/>
                    <a:pt x="4030" y="210"/>
                    <a:pt x="4030" y="210"/>
                  </a:cubicBezTo>
                  <a:cubicBezTo>
                    <a:pt x="4030" y="195"/>
                    <a:pt x="4030" y="195"/>
                    <a:pt x="4030" y="195"/>
                  </a:cubicBezTo>
                  <a:cubicBezTo>
                    <a:pt x="4030" y="180"/>
                    <a:pt x="4034" y="173"/>
                    <a:pt x="4042" y="173"/>
                  </a:cubicBezTo>
                  <a:cubicBezTo>
                    <a:pt x="4045" y="173"/>
                    <a:pt x="4051" y="177"/>
                    <a:pt x="4059" y="186"/>
                  </a:cubicBezTo>
                  <a:cubicBezTo>
                    <a:pt x="4518" y="696"/>
                    <a:pt x="4518" y="696"/>
                    <a:pt x="4518" y="696"/>
                  </a:cubicBezTo>
                  <a:cubicBezTo>
                    <a:pt x="4525" y="703"/>
                    <a:pt x="4531" y="707"/>
                    <a:pt x="4537" y="707"/>
                  </a:cubicBezTo>
                  <a:cubicBezTo>
                    <a:pt x="4544" y="707"/>
                    <a:pt x="4547" y="703"/>
                    <a:pt x="4547" y="694"/>
                  </a:cubicBezTo>
                  <a:cubicBezTo>
                    <a:pt x="4545" y="630"/>
                    <a:pt x="4545" y="630"/>
                    <a:pt x="4545" y="630"/>
                  </a:cubicBezTo>
                  <a:cubicBezTo>
                    <a:pt x="4544" y="592"/>
                    <a:pt x="4544" y="592"/>
                    <a:pt x="4544" y="592"/>
                  </a:cubicBezTo>
                  <a:cubicBezTo>
                    <a:pt x="4545" y="536"/>
                    <a:pt x="4545" y="536"/>
                    <a:pt x="4545" y="536"/>
                  </a:cubicBezTo>
                  <a:cubicBezTo>
                    <a:pt x="4547" y="493"/>
                    <a:pt x="4547" y="493"/>
                    <a:pt x="4547" y="493"/>
                  </a:cubicBezTo>
                  <a:cubicBezTo>
                    <a:pt x="4554" y="177"/>
                    <a:pt x="4554" y="177"/>
                    <a:pt x="4554" y="177"/>
                  </a:cubicBezTo>
                  <a:cubicBezTo>
                    <a:pt x="4554" y="153"/>
                    <a:pt x="4554" y="153"/>
                    <a:pt x="4554" y="153"/>
                  </a:cubicBezTo>
                  <a:cubicBezTo>
                    <a:pt x="4554" y="84"/>
                    <a:pt x="4576" y="45"/>
                    <a:pt x="4619" y="37"/>
                  </a:cubicBezTo>
                  <a:cubicBezTo>
                    <a:pt x="4630" y="35"/>
                    <a:pt x="4635" y="30"/>
                    <a:pt x="4635" y="22"/>
                  </a:cubicBezTo>
                  <a:cubicBezTo>
                    <a:pt x="4635" y="12"/>
                    <a:pt x="4630" y="7"/>
                    <a:pt x="4619" y="7"/>
                  </a:cubicBezTo>
                  <a:cubicBezTo>
                    <a:pt x="4616" y="7"/>
                    <a:pt x="4611" y="8"/>
                    <a:pt x="4605" y="8"/>
                  </a:cubicBezTo>
                  <a:cubicBezTo>
                    <a:pt x="4554" y="15"/>
                    <a:pt x="4517" y="18"/>
                    <a:pt x="4494" y="18"/>
                  </a:cubicBezTo>
                  <a:cubicBezTo>
                    <a:pt x="4482" y="18"/>
                    <a:pt x="4468" y="17"/>
                    <a:pt x="4450" y="15"/>
                  </a:cubicBezTo>
                  <a:cubicBezTo>
                    <a:pt x="4423" y="12"/>
                    <a:pt x="4404" y="10"/>
                    <a:pt x="4392" y="10"/>
                  </a:cubicBezTo>
                  <a:cubicBezTo>
                    <a:pt x="4382" y="10"/>
                    <a:pt x="4377" y="14"/>
                    <a:pt x="4377" y="23"/>
                  </a:cubicBezTo>
                  <a:cubicBezTo>
                    <a:pt x="4377" y="31"/>
                    <a:pt x="4383" y="35"/>
                    <a:pt x="4394" y="35"/>
                  </a:cubicBezTo>
                  <a:cubicBezTo>
                    <a:pt x="4440" y="39"/>
                    <a:pt x="4472" y="54"/>
                    <a:pt x="4488" y="82"/>
                  </a:cubicBezTo>
                  <a:cubicBezTo>
                    <a:pt x="4504" y="110"/>
                    <a:pt x="4512" y="163"/>
                    <a:pt x="4512" y="242"/>
                  </a:cubicBezTo>
                  <a:cubicBezTo>
                    <a:pt x="4512" y="310"/>
                    <a:pt x="4510" y="380"/>
                    <a:pt x="4507" y="455"/>
                  </a:cubicBezTo>
                  <a:cubicBezTo>
                    <a:pt x="4507" y="475"/>
                    <a:pt x="4503" y="486"/>
                    <a:pt x="4496" y="486"/>
                  </a:cubicBezTo>
                  <a:cubicBezTo>
                    <a:pt x="4488" y="486"/>
                    <a:pt x="4473" y="473"/>
                    <a:pt x="4450" y="447"/>
                  </a:cubicBezTo>
                  <a:cubicBezTo>
                    <a:pt x="4433" y="428"/>
                    <a:pt x="4433" y="428"/>
                    <a:pt x="4433" y="428"/>
                  </a:cubicBezTo>
                  <a:cubicBezTo>
                    <a:pt x="4166" y="128"/>
                    <a:pt x="4166" y="128"/>
                    <a:pt x="4166" y="128"/>
                  </a:cubicBezTo>
                  <a:cubicBezTo>
                    <a:pt x="4163" y="125"/>
                    <a:pt x="4155" y="115"/>
                    <a:pt x="4141" y="99"/>
                  </a:cubicBezTo>
                  <a:cubicBezTo>
                    <a:pt x="4141" y="99"/>
                    <a:pt x="4141" y="99"/>
                    <a:pt x="4141" y="99"/>
                  </a:cubicBezTo>
                  <a:close/>
                  <a:moveTo>
                    <a:pt x="5037" y="117"/>
                  </a:moveTo>
                  <a:cubicBezTo>
                    <a:pt x="5037" y="88"/>
                    <a:pt x="5041" y="69"/>
                    <a:pt x="5048" y="60"/>
                  </a:cubicBezTo>
                  <a:cubicBezTo>
                    <a:pt x="5055" y="50"/>
                    <a:pt x="5070" y="44"/>
                    <a:pt x="5094" y="40"/>
                  </a:cubicBezTo>
                  <a:cubicBezTo>
                    <a:pt x="5101" y="39"/>
                    <a:pt x="5105" y="37"/>
                    <a:pt x="5107" y="35"/>
                  </a:cubicBezTo>
                  <a:cubicBezTo>
                    <a:pt x="5109" y="33"/>
                    <a:pt x="5110" y="29"/>
                    <a:pt x="5110" y="23"/>
                  </a:cubicBezTo>
                  <a:cubicBezTo>
                    <a:pt x="5110" y="15"/>
                    <a:pt x="5104" y="10"/>
                    <a:pt x="5093" y="10"/>
                  </a:cubicBezTo>
                  <a:cubicBezTo>
                    <a:pt x="5074" y="10"/>
                    <a:pt x="5048" y="12"/>
                    <a:pt x="5013" y="14"/>
                  </a:cubicBezTo>
                  <a:cubicBezTo>
                    <a:pt x="4976" y="17"/>
                    <a:pt x="4976" y="17"/>
                    <a:pt x="4976" y="17"/>
                  </a:cubicBezTo>
                  <a:cubicBezTo>
                    <a:pt x="4948" y="19"/>
                    <a:pt x="4925" y="21"/>
                    <a:pt x="4906" y="21"/>
                  </a:cubicBezTo>
                  <a:cubicBezTo>
                    <a:pt x="4878" y="21"/>
                    <a:pt x="4857" y="19"/>
                    <a:pt x="4845" y="17"/>
                  </a:cubicBezTo>
                  <a:cubicBezTo>
                    <a:pt x="4833" y="14"/>
                    <a:pt x="4824" y="13"/>
                    <a:pt x="4818" y="12"/>
                  </a:cubicBezTo>
                  <a:cubicBezTo>
                    <a:pt x="4810" y="12"/>
                    <a:pt x="4806" y="17"/>
                    <a:pt x="4806" y="26"/>
                  </a:cubicBezTo>
                  <a:cubicBezTo>
                    <a:pt x="4806" y="32"/>
                    <a:pt x="4808" y="37"/>
                    <a:pt x="4813" y="39"/>
                  </a:cubicBezTo>
                  <a:cubicBezTo>
                    <a:pt x="4818" y="42"/>
                    <a:pt x="4829" y="45"/>
                    <a:pt x="4846" y="47"/>
                  </a:cubicBezTo>
                  <a:cubicBezTo>
                    <a:pt x="4875" y="52"/>
                    <a:pt x="4894" y="60"/>
                    <a:pt x="4905" y="74"/>
                  </a:cubicBezTo>
                  <a:cubicBezTo>
                    <a:pt x="4916" y="87"/>
                    <a:pt x="4921" y="109"/>
                    <a:pt x="4921" y="140"/>
                  </a:cubicBezTo>
                  <a:cubicBezTo>
                    <a:pt x="4921" y="541"/>
                    <a:pt x="4921" y="541"/>
                    <a:pt x="4921" y="541"/>
                  </a:cubicBezTo>
                  <a:cubicBezTo>
                    <a:pt x="4921" y="586"/>
                    <a:pt x="4921" y="586"/>
                    <a:pt x="4921" y="586"/>
                  </a:cubicBezTo>
                  <a:cubicBezTo>
                    <a:pt x="4921" y="615"/>
                    <a:pt x="4917" y="636"/>
                    <a:pt x="4909" y="649"/>
                  </a:cubicBezTo>
                  <a:cubicBezTo>
                    <a:pt x="4901" y="661"/>
                    <a:pt x="4885" y="672"/>
                    <a:pt x="4861" y="681"/>
                  </a:cubicBezTo>
                  <a:cubicBezTo>
                    <a:pt x="4846" y="693"/>
                    <a:pt x="4846" y="693"/>
                    <a:pt x="4846" y="693"/>
                  </a:cubicBezTo>
                  <a:cubicBezTo>
                    <a:pt x="4847" y="697"/>
                    <a:pt x="4847" y="697"/>
                    <a:pt x="4847" y="697"/>
                  </a:cubicBezTo>
                  <a:cubicBezTo>
                    <a:pt x="4849" y="704"/>
                    <a:pt x="4854" y="708"/>
                    <a:pt x="4861" y="708"/>
                  </a:cubicBezTo>
                  <a:cubicBezTo>
                    <a:pt x="4869" y="708"/>
                    <a:pt x="4881" y="706"/>
                    <a:pt x="4898" y="703"/>
                  </a:cubicBezTo>
                  <a:cubicBezTo>
                    <a:pt x="4917" y="699"/>
                    <a:pt x="4944" y="698"/>
                    <a:pt x="4977" y="698"/>
                  </a:cubicBezTo>
                  <a:cubicBezTo>
                    <a:pt x="5005" y="698"/>
                    <a:pt x="5040" y="700"/>
                    <a:pt x="5084" y="705"/>
                  </a:cubicBezTo>
                  <a:cubicBezTo>
                    <a:pt x="5101" y="707"/>
                    <a:pt x="5115" y="708"/>
                    <a:pt x="5124" y="708"/>
                  </a:cubicBezTo>
                  <a:cubicBezTo>
                    <a:pt x="5146" y="708"/>
                    <a:pt x="5157" y="703"/>
                    <a:pt x="5157" y="693"/>
                  </a:cubicBezTo>
                  <a:cubicBezTo>
                    <a:pt x="5157" y="682"/>
                    <a:pt x="5149" y="677"/>
                    <a:pt x="5132" y="677"/>
                  </a:cubicBezTo>
                  <a:cubicBezTo>
                    <a:pt x="5107" y="677"/>
                    <a:pt x="5087" y="670"/>
                    <a:pt x="5071" y="657"/>
                  </a:cubicBezTo>
                  <a:cubicBezTo>
                    <a:pt x="5055" y="643"/>
                    <a:pt x="5046" y="623"/>
                    <a:pt x="5041" y="597"/>
                  </a:cubicBezTo>
                  <a:cubicBezTo>
                    <a:pt x="5037" y="547"/>
                    <a:pt x="5037" y="547"/>
                    <a:pt x="5037" y="547"/>
                  </a:cubicBezTo>
                  <a:cubicBezTo>
                    <a:pt x="5037" y="117"/>
                    <a:pt x="5037" y="117"/>
                    <a:pt x="5037" y="117"/>
                  </a:cubicBezTo>
                  <a:close/>
                  <a:moveTo>
                    <a:pt x="5513" y="83"/>
                  </a:moveTo>
                  <a:cubicBezTo>
                    <a:pt x="5513" y="58"/>
                    <a:pt x="5526" y="44"/>
                    <a:pt x="5550" y="39"/>
                  </a:cubicBezTo>
                  <a:cubicBezTo>
                    <a:pt x="5565" y="36"/>
                    <a:pt x="5572" y="31"/>
                    <a:pt x="5572" y="23"/>
                  </a:cubicBezTo>
                  <a:cubicBezTo>
                    <a:pt x="5572" y="14"/>
                    <a:pt x="5567" y="9"/>
                    <a:pt x="5558" y="9"/>
                  </a:cubicBezTo>
                  <a:cubicBezTo>
                    <a:pt x="5551" y="9"/>
                    <a:pt x="5536" y="10"/>
                    <a:pt x="5514" y="11"/>
                  </a:cubicBezTo>
                  <a:cubicBezTo>
                    <a:pt x="5461" y="14"/>
                    <a:pt x="5461" y="14"/>
                    <a:pt x="5461" y="14"/>
                  </a:cubicBezTo>
                  <a:cubicBezTo>
                    <a:pt x="5376" y="11"/>
                    <a:pt x="5376" y="11"/>
                    <a:pt x="5376" y="11"/>
                  </a:cubicBezTo>
                  <a:cubicBezTo>
                    <a:pt x="5353" y="11"/>
                    <a:pt x="5333" y="10"/>
                    <a:pt x="5316" y="8"/>
                  </a:cubicBezTo>
                  <a:cubicBezTo>
                    <a:pt x="5309" y="8"/>
                    <a:pt x="5304" y="7"/>
                    <a:pt x="5301" y="7"/>
                  </a:cubicBezTo>
                  <a:cubicBezTo>
                    <a:pt x="5292" y="7"/>
                    <a:pt x="5287" y="12"/>
                    <a:pt x="5287" y="21"/>
                  </a:cubicBezTo>
                  <a:cubicBezTo>
                    <a:pt x="5287" y="30"/>
                    <a:pt x="5294" y="35"/>
                    <a:pt x="5307" y="38"/>
                  </a:cubicBezTo>
                  <a:cubicBezTo>
                    <a:pt x="5331" y="43"/>
                    <a:pt x="5349" y="56"/>
                    <a:pt x="5363" y="76"/>
                  </a:cubicBezTo>
                  <a:cubicBezTo>
                    <a:pt x="5377" y="95"/>
                    <a:pt x="5395" y="136"/>
                    <a:pt x="5418" y="198"/>
                  </a:cubicBezTo>
                  <a:cubicBezTo>
                    <a:pt x="5438" y="251"/>
                    <a:pt x="5462" y="311"/>
                    <a:pt x="5491" y="377"/>
                  </a:cubicBezTo>
                  <a:cubicBezTo>
                    <a:pt x="5611" y="649"/>
                    <a:pt x="5611" y="649"/>
                    <a:pt x="5611" y="649"/>
                  </a:cubicBezTo>
                  <a:cubicBezTo>
                    <a:pt x="5624" y="679"/>
                    <a:pt x="5624" y="679"/>
                    <a:pt x="5624" y="679"/>
                  </a:cubicBezTo>
                  <a:cubicBezTo>
                    <a:pt x="5635" y="705"/>
                    <a:pt x="5635" y="705"/>
                    <a:pt x="5635" y="705"/>
                  </a:cubicBezTo>
                  <a:cubicBezTo>
                    <a:pt x="5639" y="713"/>
                    <a:pt x="5644" y="717"/>
                    <a:pt x="5651" y="717"/>
                  </a:cubicBezTo>
                  <a:cubicBezTo>
                    <a:pt x="5660" y="717"/>
                    <a:pt x="5668" y="710"/>
                    <a:pt x="5675" y="695"/>
                  </a:cubicBezTo>
                  <a:cubicBezTo>
                    <a:pt x="5677" y="689"/>
                    <a:pt x="5687" y="667"/>
                    <a:pt x="5705" y="630"/>
                  </a:cubicBezTo>
                  <a:cubicBezTo>
                    <a:pt x="5708" y="626"/>
                    <a:pt x="5723" y="592"/>
                    <a:pt x="5751" y="530"/>
                  </a:cubicBezTo>
                  <a:cubicBezTo>
                    <a:pt x="5837" y="340"/>
                    <a:pt x="5837" y="340"/>
                    <a:pt x="5837" y="340"/>
                  </a:cubicBezTo>
                  <a:cubicBezTo>
                    <a:pt x="5912" y="166"/>
                    <a:pt x="5912" y="166"/>
                    <a:pt x="5912" y="166"/>
                  </a:cubicBezTo>
                  <a:cubicBezTo>
                    <a:pt x="5935" y="114"/>
                    <a:pt x="5953" y="81"/>
                    <a:pt x="5965" y="64"/>
                  </a:cubicBezTo>
                  <a:cubicBezTo>
                    <a:pt x="5977" y="48"/>
                    <a:pt x="5993" y="38"/>
                    <a:pt x="6013" y="34"/>
                  </a:cubicBezTo>
                  <a:cubicBezTo>
                    <a:pt x="6023" y="32"/>
                    <a:pt x="6028" y="27"/>
                    <a:pt x="6028" y="19"/>
                  </a:cubicBezTo>
                  <a:cubicBezTo>
                    <a:pt x="6028" y="11"/>
                    <a:pt x="6025" y="6"/>
                    <a:pt x="6019" y="6"/>
                  </a:cubicBezTo>
                  <a:cubicBezTo>
                    <a:pt x="6014" y="6"/>
                    <a:pt x="6008" y="7"/>
                    <a:pt x="5999" y="8"/>
                  </a:cubicBezTo>
                  <a:cubicBezTo>
                    <a:pt x="5976" y="12"/>
                    <a:pt x="5950" y="14"/>
                    <a:pt x="5919" y="14"/>
                  </a:cubicBezTo>
                  <a:cubicBezTo>
                    <a:pt x="5909" y="14"/>
                    <a:pt x="5892" y="14"/>
                    <a:pt x="5868" y="12"/>
                  </a:cubicBezTo>
                  <a:cubicBezTo>
                    <a:pt x="5815" y="9"/>
                    <a:pt x="5815" y="9"/>
                    <a:pt x="5815" y="9"/>
                  </a:cubicBezTo>
                  <a:cubicBezTo>
                    <a:pt x="5801" y="9"/>
                    <a:pt x="5792" y="8"/>
                    <a:pt x="5787" y="8"/>
                  </a:cubicBezTo>
                  <a:cubicBezTo>
                    <a:pt x="5779" y="8"/>
                    <a:pt x="5775" y="12"/>
                    <a:pt x="5775" y="20"/>
                  </a:cubicBezTo>
                  <a:cubicBezTo>
                    <a:pt x="5775" y="28"/>
                    <a:pt x="5781" y="33"/>
                    <a:pt x="5792" y="34"/>
                  </a:cubicBezTo>
                  <a:cubicBezTo>
                    <a:pt x="5820" y="38"/>
                    <a:pt x="5840" y="47"/>
                    <a:pt x="5855" y="60"/>
                  </a:cubicBezTo>
                  <a:cubicBezTo>
                    <a:pt x="5870" y="73"/>
                    <a:pt x="5877" y="91"/>
                    <a:pt x="5877" y="111"/>
                  </a:cubicBezTo>
                  <a:cubicBezTo>
                    <a:pt x="5877" y="148"/>
                    <a:pt x="5858" y="208"/>
                    <a:pt x="5821" y="290"/>
                  </a:cubicBezTo>
                  <a:cubicBezTo>
                    <a:pt x="5707" y="543"/>
                    <a:pt x="5707" y="543"/>
                    <a:pt x="5707" y="543"/>
                  </a:cubicBezTo>
                  <a:cubicBezTo>
                    <a:pt x="5703" y="552"/>
                    <a:pt x="5698" y="557"/>
                    <a:pt x="5695" y="557"/>
                  </a:cubicBezTo>
                  <a:cubicBezTo>
                    <a:pt x="5691" y="556"/>
                    <a:pt x="5686" y="550"/>
                    <a:pt x="5681" y="538"/>
                  </a:cubicBezTo>
                  <a:cubicBezTo>
                    <a:pt x="5568" y="262"/>
                    <a:pt x="5568" y="262"/>
                    <a:pt x="5568" y="262"/>
                  </a:cubicBezTo>
                  <a:cubicBezTo>
                    <a:pt x="5532" y="173"/>
                    <a:pt x="5513" y="113"/>
                    <a:pt x="5513" y="83"/>
                  </a:cubicBezTo>
                  <a:cubicBezTo>
                    <a:pt x="5513" y="83"/>
                    <a:pt x="5513" y="83"/>
                    <a:pt x="5513" y="83"/>
                  </a:cubicBezTo>
                  <a:close/>
                  <a:moveTo>
                    <a:pt x="6381" y="109"/>
                  </a:moveTo>
                  <a:cubicBezTo>
                    <a:pt x="6381" y="80"/>
                    <a:pt x="6390" y="63"/>
                    <a:pt x="6407" y="58"/>
                  </a:cubicBezTo>
                  <a:cubicBezTo>
                    <a:pt x="6441" y="54"/>
                    <a:pt x="6441" y="54"/>
                    <a:pt x="6441" y="54"/>
                  </a:cubicBezTo>
                  <a:cubicBezTo>
                    <a:pt x="6503" y="54"/>
                    <a:pt x="6503" y="54"/>
                    <a:pt x="6503" y="54"/>
                  </a:cubicBezTo>
                  <a:cubicBezTo>
                    <a:pt x="6557" y="54"/>
                    <a:pt x="6597" y="61"/>
                    <a:pt x="6621" y="76"/>
                  </a:cubicBezTo>
                  <a:cubicBezTo>
                    <a:pt x="6646" y="91"/>
                    <a:pt x="6658" y="116"/>
                    <a:pt x="6658" y="149"/>
                  </a:cubicBezTo>
                  <a:cubicBezTo>
                    <a:pt x="6658" y="164"/>
                    <a:pt x="6661" y="172"/>
                    <a:pt x="6667" y="171"/>
                  </a:cubicBezTo>
                  <a:cubicBezTo>
                    <a:pt x="6680" y="171"/>
                    <a:pt x="6687" y="158"/>
                    <a:pt x="6687" y="132"/>
                  </a:cubicBezTo>
                  <a:cubicBezTo>
                    <a:pt x="6687" y="119"/>
                    <a:pt x="6686" y="98"/>
                    <a:pt x="6683" y="69"/>
                  </a:cubicBezTo>
                  <a:cubicBezTo>
                    <a:pt x="6681" y="49"/>
                    <a:pt x="6680" y="35"/>
                    <a:pt x="6680" y="28"/>
                  </a:cubicBezTo>
                  <a:cubicBezTo>
                    <a:pt x="6680" y="17"/>
                    <a:pt x="6675" y="11"/>
                    <a:pt x="6665" y="11"/>
                  </a:cubicBezTo>
                  <a:cubicBezTo>
                    <a:pt x="6663" y="11"/>
                    <a:pt x="6661" y="11"/>
                    <a:pt x="6658" y="11"/>
                  </a:cubicBezTo>
                  <a:cubicBezTo>
                    <a:pt x="6633" y="14"/>
                    <a:pt x="6565" y="16"/>
                    <a:pt x="6455" y="16"/>
                  </a:cubicBezTo>
                  <a:cubicBezTo>
                    <a:pt x="6263" y="14"/>
                    <a:pt x="6263" y="14"/>
                    <a:pt x="6263" y="14"/>
                  </a:cubicBezTo>
                  <a:cubicBezTo>
                    <a:pt x="6213" y="12"/>
                    <a:pt x="6213" y="12"/>
                    <a:pt x="6213" y="12"/>
                  </a:cubicBezTo>
                  <a:cubicBezTo>
                    <a:pt x="6202" y="12"/>
                    <a:pt x="6194" y="12"/>
                    <a:pt x="6188" y="11"/>
                  </a:cubicBezTo>
                  <a:cubicBezTo>
                    <a:pt x="6180" y="11"/>
                    <a:pt x="6175" y="10"/>
                    <a:pt x="6173" y="10"/>
                  </a:cubicBezTo>
                  <a:cubicBezTo>
                    <a:pt x="6162" y="10"/>
                    <a:pt x="6156" y="14"/>
                    <a:pt x="6156" y="22"/>
                  </a:cubicBezTo>
                  <a:cubicBezTo>
                    <a:pt x="6156" y="31"/>
                    <a:pt x="6160" y="36"/>
                    <a:pt x="6170" y="37"/>
                  </a:cubicBezTo>
                  <a:cubicBezTo>
                    <a:pt x="6208" y="43"/>
                    <a:pt x="6234" y="52"/>
                    <a:pt x="6246" y="65"/>
                  </a:cubicBezTo>
                  <a:cubicBezTo>
                    <a:pt x="6258" y="79"/>
                    <a:pt x="6265" y="104"/>
                    <a:pt x="6265" y="142"/>
                  </a:cubicBezTo>
                  <a:cubicBezTo>
                    <a:pt x="6265" y="542"/>
                    <a:pt x="6265" y="542"/>
                    <a:pt x="6265" y="542"/>
                  </a:cubicBezTo>
                  <a:cubicBezTo>
                    <a:pt x="6265" y="572"/>
                    <a:pt x="6263" y="597"/>
                    <a:pt x="6259" y="614"/>
                  </a:cubicBezTo>
                  <a:cubicBezTo>
                    <a:pt x="6255" y="636"/>
                    <a:pt x="6249" y="650"/>
                    <a:pt x="6243" y="658"/>
                  </a:cubicBezTo>
                  <a:cubicBezTo>
                    <a:pt x="6236" y="667"/>
                    <a:pt x="6223" y="674"/>
                    <a:pt x="6203" y="682"/>
                  </a:cubicBezTo>
                  <a:cubicBezTo>
                    <a:pt x="6196" y="685"/>
                    <a:pt x="6192" y="690"/>
                    <a:pt x="6192" y="696"/>
                  </a:cubicBezTo>
                  <a:cubicBezTo>
                    <a:pt x="6193" y="703"/>
                    <a:pt x="6197" y="707"/>
                    <a:pt x="6205" y="707"/>
                  </a:cubicBezTo>
                  <a:cubicBezTo>
                    <a:pt x="6211" y="707"/>
                    <a:pt x="6221" y="707"/>
                    <a:pt x="6235" y="706"/>
                  </a:cubicBezTo>
                  <a:cubicBezTo>
                    <a:pt x="6285" y="703"/>
                    <a:pt x="6323" y="701"/>
                    <a:pt x="6347" y="701"/>
                  </a:cubicBezTo>
                  <a:cubicBezTo>
                    <a:pt x="6384" y="701"/>
                    <a:pt x="6413" y="702"/>
                    <a:pt x="6435" y="704"/>
                  </a:cubicBezTo>
                  <a:cubicBezTo>
                    <a:pt x="6493" y="710"/>
                    <a:pt x="6493" y="710"/>
                    <a:pt x="6493" y="710"/>
                  </a:cubicBezTo>
                  <a:cubicBezTo>
                    <a:pt x="6519" y="712"/>
                    <a:pt x="6543" y="714"/>
                    <a:pt x="6565" y="714"/>
                  </a:cubicBezTo>
                  <a:cubicBezTo>
                    <a:pt x="6602" y="714"/>
                    <a:pt x="6631" y="708"/>
                    <a:pt x="6653" y="697"/>
                  </a:cubicBezTo>
                  <a:cubicBezTo>
                    <a:pt x="6675" y="685"/>
                    <a:pt x="6694" y="667"/>
                    <a:pt x="6709" y="640"/>
                  </a:cubicBezTo>
                  <a:cubicBezTo>
                    <a:pt x="6727" y="609"/>
                    <a:pt x="6735" y="577"/>
                    <a:pt x="6735" y="544"/>
                  </a:cubicBezTo>
                  <a:cubicBezTo>
                    <a:pt x="6735" y="540"/>
                    <a:pt x="6734" y="536"/>
                    <a:pt x="6731" y="533"/>
                  </a:cubicBezTo>
                  <a:cubicBezTo>
                    <a:pt x="6728" y="530"/>
                    <a:pt x="6725" y="529"/>
                    <a:pt x="6722" y="530"/>
                  </a:cubicBezTo>
                  <a:cubicBezTo>
                    <a:pt x="6720" y="530"/>
                    <a:pt x="6718" y="532"/>
                    <a:pt x="6716" y="536"/>
                  </a:cubicBezTo>
                  <a:cubicBezTo>
                    <a:pt x="6674" y="620"/>
                    <a:pt x="6584" y="661"/>
                    <a:pt x="6448" y="661"/>
                  </a:cubicBezTo>
                  <a:cubicBezTo>
                    <a:pt x="6432" y="661"/>
                    <a:pt x="6420" y="659"/>
                    <a:pt x="6412" y="653"/>
                  </a:cubicBezTo>
                  <a:cubicBezTo>
                    <a:pt x="6404" y="648"/>
                    <a:pt x="6397" y="638"/>
                    <a:pt x="6392" y="622"/>
                  </a:cubicBezTo>
                  <a:cubicBezTo>
                    <a:pt x="6384" y="602"/>
                    <a:pt x="6381" y="567"/>
                    <a:pt x="6381" y="520"/>
                  </a:cubicBezTo>
                  <a:cubicBezTo>
                    <a:pt x="6381" y="475"/>
                    <a:pt x="6381" y="475"/>
                    <a:pt x="6381" y="475"/>
                  </a:cubicBezTo>
                  <a:cubicBezTo>
                    <a:pt x="6381" y="438"/>
                    <a:pt x="6382" y="412"/>
                    <a:pt x="6384" y="395"/>
                  </a:cubicBezTo>
                  <a:cubicBezTo>
                    <a:pt x="6386" y="380"/>
                    <a:pt x="6390" y="370"/>
                    <a:pt x="6395" y="366"/>
                  </a:cubicBezTo>
                  <a:cubicBezTo>
                    <a:pt x="6401" y="361"/>
                    <a:pt x="6412" y="358"/>
                    <a:pt x="6429" y="358"/>
                  </a:cubicBezTo>
                  <a:cubicBezTo>
                    <a:pt x="6463" y="358"/>
                    <a:pt x="6463" y="358"/>
                    <a:pt x="6463" y="358"/>
                  </a:cubicBezTo>
                  <a:cubicBezTo>
                    <a:pt x="6498" y="358"/>
                    <a:pt x="6521" y="359"/>
                    <a:pt x="6534" y="362"/>
                  </a:cubicBezTo>
                  <a:cubicBezTo>
                    <a:pt x="6546" y="364"/>
                    <a:pt x="6557" y="369"/>
                    <a:pt x="6566" y="377"/>
                  </a:cubicBezTo>
                  <a:cubicBezTo>
                    <a:pt x="6582" y="392"/>
                    <a:pt x="6592" y="414"/>
                    <a:pt x="6596" y="443"/>
                  </a:cubicBezTo>
                  <a:cubicBezTo>
                    <a:pt x="6598" y="456"/>
                    <a:pt x="6603" y="462"/>
                    <a:pt x="6612" y="462"/>
                  </a:cubicBezTo>
                  <a:cubicBezTo>
                    <a:pt x="6616" y="461"/>
                    <a:pt x="6619" y="460"/>
                    <a:pt x="6620" y="458"/>
                  </a:cubicBezTo>
                  <a:cubicBezTo>
                    <a:pt x="6621" y="457"/>
                    <a:pt x="6621" y="453"/>
                    <a:pt x="6621" y="449"/>
                  </a:cubicBezTo>
                  <a:cubicBezTo>
                    <a:pt x="6621" y="423"/>
                    <a:pt x="6621" y="423"/>
                    <a:pt x="6621" y="423"/>
                  </a:cubicBezTo>
                  <a:cubicBezTo>
                    <a:pt x="6621" y="404"/>
                    <a:pt x="6620" y="381"/>
                    <a:pt x="6618" y="355"/>
                  </a:cubicBezTo>
                  <a:cubicBezTo>
                    <a:pt x="6615" y="315"/>
                    <a:pt x="6613" y="290"/>
                    <a:pt x="6613" y="279"/>
                  </a:cubicBezTo>
                  <a:cubicBezTo>
                    <a:pt x="6613" y="273"/>
                    <a:pt x="6614" y="266"/>
                    <a:pt x="6614" y="257"/>
                  </a:cubicBezTo>
                  <a:cubicBezTo>
                    <a:pt x="6615" y="245"/>
                    <a:pt x="6616" y="237"/>
                    <a:pt x="6616" y="235"/>
                  </a:cubicBezTo>
                  <a:cubicBezTo>
                    <a:pt x="6616" y="225"/>
                    <a:pt x="6612" y="221"/>
                    <a:pt x="6605" y="221"/>
                  </a:cubicBezTo>
                  <a:cubicBezTo>
                    <a:pt x="6598" y="221"/>
                    <a:pt x="6593" y="225"/>
                    <a:pt x="6590" y="231"/>
                  </a:cubicBezTo>
                  <a:cubicBezTo>
                    <a:pt x="6578" y="255"/>
                    <a:pt x="6578" y="255"/>
                    <a:pt x="6578" y="255"/>
                  </a:cubicBezTo>
                  <a:cubicBezTo>
                    <a:pt x="6560" y="292"/>
                    <a:pt x="6534" y="310"/>
                    <a:pt x="6501" y="310"/>
                  </a:cubicBezTo>
                  <a:cubicBezTo>
                    <a:pt x="6458" y="310"/>
                    <a:pt x="6458" y="310"/>
                    <a:pt x="6458" y="310"/>
                  </a:cubicBezTo>
                  <a:cubicBezTo>
                    <a:pt x="6436" y="311"/>
                    <a:pt x="6436" y="311"/>
                    <a:pt x="6436" y="311"/>
                  </a:cubicBezTo>
                  <a:cubicBezTo>
                    <a:pt x="6420" y="311"/>
                    <a:pt x="6420" y="311"/>
                    <a:pt x="6420" y="311"/>
                  </a:cubicBezTo>
                  <a:cubicBezTo>
                    <a:pt x="6403" y="311"/>
                    <a:pt x="6392" y="307"/>
                    <a:pt x="6387" y="299"/>
                  </a:cubicBezTo>
                  <a:cubicBezTo>
                    <a:pt x="6383" y="290"/>
                    <a:pt x="6381" y="270"/>
                    <a:pt x="6381" y="239"/>
                  </a:cubicBezTo>
                  <a:cubicBezTo>
                    <a:pt x="6381" y="130"/>
                    <a:pt x="6381" y="130"/>
                    <a:pt x="6381" y="130"/>
                  </a:cubicBezTo>
                  <a:cubicBezTo>
                    <a:pt x="6381" y="109"/>
                    <a:pt x="6381" y="109"/>
                    <a:pt x="6381" y="109"/>
                  </a:cubicBezTo>
                  <a:close/>
                  <a:moveTo>
                    <a:pt x="7110" y="405"/>
                  </a:moveTo>
                  <a:cubicBezTo>
                    <a:pt x="7110" y="391"/>
                    <a:pt x="7113" y="383"/>
                    <a:pt x="7118" y="380"/>
                  </a:cubicBezTo>
                  <a:cubicBezTo>
                    <a:pt x="7140" y="376"/>
                    <a:pt x="7140" y="376"/>
                    <a:pt x="7140" y="376"/>
                  </a:cubicBezTo>
                  <a:cubicBezTo>
                    <a:pt x="7172" y="376"/>
                    <a:pt x="7172" y="376"/>
                    <a:pt x="7172" y="376"/>
                  </a:cubicBezTo>
                  <a:cubicBezTo>
                    <a:pt x="7198" y="376"/>
                    <a:pt x="7217" y="381"/>
                    <a:pt x="7229" y="391"/>
                  </a:cubicBezTo>
                  <a:cubicBezTo>
                    <a:pt x="7241" y="401"/>
                    <a:pt x="7256" y="425"/>
                    <a:pt x="7274" y="462"/>
                  </a:cubicBezTo>
                  <a:cubicBezTo>
                    <a:pt x="7321" y="557"/>
                    <a:pt x="7359" y="621"/>
                    <a:pt x="7388" y="655"/>
                  </a:cubicBezTo>
                  <a:cubicBezTo>
                    <a:pt x="7417" y="689"/>
                    <a:pt x="7449" y="706"/>
                    <a:pt x="7484" y="706"/>
                  </a:cubicBezTo>
                  <a:cubicBezTo>
                    <a:pt x="7505" y="706"/>
                    <a:pt x="7529" y="700"/>
                    <a:pt x="7557" y="687"/>
                  </a:cubicBezTo>
                  <a:cubicBezTo>
                    <a:pt x="7584" y="675"/>
                    <a:pt x="7598" y="664"/>
                    <a:pt x="7598" y="654"/>
                  </a:cubicBezTo>
                  <a:cubicBezTo>
                    <a:pt x="7598" y="646"/>
                    <a:pt x="7595" y="643"/>
                    <a:pt x="7589" y="643"/>
                  </a:cubicBezTo>
                  <a:cubicBezTo>
                    <a:pt x="7586" y="643"/>
                    <a:pt x="7582" y="643"/>
                    <a:pt x="7578" y="644"/>
                  </a:cubicBezTo>
                  <a:cubicBezTo>
                    <a:pt x="7571" y="645"/>
                    <a:pt x="7564" y="646"/>
                    <a:pt x="7556" y="646"/>
                  </a:cubicBezTo>
                  <a:cubicBezTo>
                    <a:pt x="7537" y="646"/>
                    <a:pt x="7521" y="640"/>
                    <a:pt x="7507" y="628"/>
                  </a:cubicBezTo>
                  <a:cubicBezTo>
                    <a:pt x="7493" y="616"/>
                    <a:pt x="7477" y="594"/>
                    <a:pt x="7459" y="563"/>
                  </a:cubicBezTo>
                  <a:cubicBezTo>
                    <a:pt x="7407" y="471"/>
                    <a:pt x="7407" y="471"/>
                    <a:pt x="7407" y="471"/>
                  </a:cubicBezTo>
                  <a:cubicBezTo>
                    <a:pt x="7362" y="391"/>
                    <a:pt x="7362" y="391"/>
                    <a:pt x="7362" y="391"/>
                  </a:cubicBezTo>
                  <a:cubicBezTo>
                    <a:pt x="7356" y="380"/>
                    <a:pt x="7352" y="372"/>
                    <a:pt x="7349" y="367"/>
                  </a:cubicBezTo>
                  <a:cubicBezTo>
                    <a:pt x="7346" y="362"/>
                    <a:pt x="7344" y="358"/>
                    <a:pt x="7344" y="355"/>
                  </a:cubicBezTo>
                  <a:cubicBezTo>
                    <a:pt x="7343" y="351"/>
                    <a:pt x="7347" y="348"/>
                    <a:pt x="7353" y="345"/>
                  </a:cubicBezTo>
                  <a:cubicBezTo>
                    <a:pt x="7386" y="331"/>
                    <a:pt x="7412" y="310"/>
                    <a:pt x="7430" y="283"/>
                  </a:cubicBezTo>
                  <a:cubicBezTo>
                    <a:pt x="7449" y="256"/>
                    <a:pt x="7458" y="225"/>
                    <a:pt x="7458" y="192"/>
                  </a:cubicBezTo>
                  <a:cubicBezTo>
                    <a:pt x="7458" y="139"/>
                    <a:pt x="7437" y="95"/>
                    <a:pt x="7395" y="60"/>
                  </a:cubicBezTo>
                  <a:cubicBezTo>
                    <a:pt x="7353" y="25"/>
                    <a:pt x="7300" y="8"/>
                    <a:pt x="7236" y="8"/>
                  </a:cubicBezTo>
                  <a:cubicBezTo>
                    <a:pt x="7215" y="8"/>
                    <a:pt x="7175" y="10"/>
                    <a:pt x="7119" y="14"/>
                  </a:cubicBezTo>
                  <a:cubicBezTo>
                    <a:pt x="7070" y="18"/>
                    <a:pt x="7029" y="20"/>
                    <a:pt x="6995" y="20"/>
                  </a:cubicBezTo>
                  <a:cubicBezTo>
                    <a:pt x="6964" y="20"/>
                    <a:pt x="6935" y="19"/>
                    <a:pt x="6910" y="16"/>
                  </a:cubicBezTo>
                  <a:cubicBezTo>
                    <a:pt x="6901" y="15"/>
                    <a:pt x="6895" y="14"/>
                    <a:pt x="6891" y="14"/>
                  </a:cubicBezTo>
                  <a:cubicBezTo>
                    <a:pt x="6882" y="14"/>
                    <a:pt x="6877" y="19"/>
                    <a:pt x="6877" y="29"/>
                  </a:cubicBezTo>
                  <a:cubicBezTo>
                    <a:pt x="6877" y="38"/>
                    <a:pt x="6884" y="44"/>
                    <a:pt x="6898" y="46"/>
                  </a:cubicBezTo>
                  <a:cubicBezTo>
                    <a:pt x="6935" y="51"/>
                    <a:pt x="6962" y="65"/>
                    <a:pt x="6979" y="87"/>
                  </a:cubicBezTo>
                  <a:cubicBezTo>
                    <a:pt x="6989" y="101"/>
                    <a:pt x="6994" y="128"/>
                    <a:pt x="6994" y="168"/>
                  </a:cubicBezTo>
                  <a:cubicBezTo>
                    <a:pt x="6994" y="533"/>
                    <a:pt x="6994" y="533"/>
                    <a:pt x="6994" y="533"/>
                  </a:cubicBezTo>
                  <a:cubicBezTo>
                    <a:pt x="6993" y="552"/>
                    <a:pt x="6993" y="552"/>
                    <a:pt x="6993" y="552"/>
                  </a:cubicBezTo>
                  <a:cubicBezTo>
                    <a:pt x="6993" y="600"/>
                    <a:pt x="6993" y="600"/>
                    <a:pt x="6993" y="600"/>
                  </a:cubicBezTo>
                  <a:cubicBezTo>
                    <a:pt x="6993" y="625"/>
                    <a:pt x="6989" y="643"/>
                    <a:pt x="6980" y="655"/>
                  </a:cubicBezTo>
                  <a:cubicBezTo>
                    <a:pt x="6971" y="667"/>
                    <a:pt x="6956" y="676"/>
                    <a:pt x="6933" y="683"/>
                  </a:cubicBezTo>
                  <a:cubicBezTo>
                    <a:pt x="6926" y="685"/>
                    <a:pt x="6923" y="690"/>
                    <a:pt x="6923" y="698"/>
                  </a:cubicBezTo>
                  <a:cubicBezTo>
                    <a:pt x="6923" y="707"/>
                    <a:pt x="6929" y="712"/>
                    <a:pt x="6941" y="712"/>
                  </a:cubicBezTo>
                  <a:cubicBezTo>
                    <a:pt x="6945" y="712"/>
                    <a:pt x="6951" y="711"/>
                    <a:pt x="6961" y="710"/>
                  </a:cubicBezTo>
                  <a:cubicBezTo>
                    <a:pt x="6994" y="707"/>
                    <a:pt x="6994" y="707"/>
                    <a:pt x="6994" y="707"/>
                  </a:cubicBezTo>
                  <a:cubicBezTo>
                    <a:pt x="7037" y="704"/>
                    <a:pt x="7037" y="704"/>
                    <a:pt x="7037" y="704"/>
                  </a:cubicBezTo>
                  <a:cubicBezTo>
                    <a:pt x="7054" y="702"/>
                    <a:pt x="7074" y="702"/>
                    <a:pt x="7097" y="702"/>
                  </a:cubicBezTo>
                  <a:cubicBezTo>
                    <a:pt x="7124" y="702"/>
                    <a:pt x="7152" y="703"/>
                    <a:pt x="7181" y="705"/>
                  </a:cubicBezTo>
                  <a:cubicBezTo>
                    <a:pt x="7191" y="706"/>
                    <a:pt x="7198" y="707"/>
                    <a:pt x="7201" y="707"/>
                  </a:cubicBezTo>
                  <a:cubicBezTo>
                    <a:pt x="7213" y="707"/>
                    <a:pt x="7219" y="702"/>
                    <a:pt x="7219" y="692"/>
                  </a:cubicBezTo>
                  <a:cubicBezTo>
                    <a:pt x="7219" y="683"/>
                    <a:pt x="7211" y="677"/>
                    <a:pt x="7197" y="676"/>
                  </a:cubicBezTo>
                  <a:cubicBezTo>
                    <a:pt x="7163" y="672"/>
                    <a:pt x="7139" y="659"/>
                    <a:pt x="7128" y="637"/>
                  </a:cubicBezTo>
                  <a:cubicBezTo>
                    <a:pt x="7116" y="614"/>
                    <a:pt x="7110" y="571"/>
                    <a:pt x="7110" y="507"/>
                  </a:cubicBezTo>
                  <a:cubicBezTo>
                    <a:pt x="7110" y="405"/>
                    <a:pt x="7110" y="405"/>
                    <a:pt x="7110" y="405"/>
                  </a:cubicBezTo>
                  <a:close/>
                  <a:moveTo>
                    <a:pt x="7123" y="60"/>
                  </a:moveTo>
                  <a:cubicBezTo>
                    <a:pt x="7132" y="51"/>
                    <a:pt x="7147" y="46"/>
                    <a:pt x="7170" y="46"/>
                  </a:cubicBezTo>
                  <a:cubicBezTo>
                    <a:pt x="7221" y="46"/>
                    <a:pt x="7264" y="62"/>
                    <a:pt x="7297" y="96"/>
                  </a:cubicBezTo>
                  <a:cubicBezTo>
                    <a:pt x="7330" y="129"/>
                    <a:pt x="7347" y="171"/>
                    <a:pt x="7347" y="221"/>
                  </a:cubicBezTo>
                  <a:cubicBezTo>
                    <a:pt x="7347" y="261"/>
                    <a:pt x="7334" y="291"/>
                    <a:pt x="7310" y="313"/>
                  </a:cubicBezTo>
                  <a:cubicBezTo>
                    <a:pt x="7297" y="325"/>
                    <a:pt x="7284" y="332"/>
                    <a:pt x="7270" y="334"/>
                  </a:cubicBezTo>
                  <a:cubicBezTo>
                    <a:pt x="7255" y="336"/>
                    <a:pt x="7218" y="337"/>
                    <a:pt x="7158" y="337"/>
                  </a:cubicBezTo>
                  <a:cubicBezTo>
                    <a:pt x="7137" y="337"/>
                    <a:pt x="7124" y="334"/>
                    <a:pt x="7118" y="328"/>
                  </a:cubicBezTo>
                  <a:cubicBezTo>
                    <a:pt x="7113" y="323"/>
                    <a:pt x="7110" y="309"/>
                    <a:pt x="7110" y="288"/>
                  </a:cubicBezTo>
                  <a:cubicBezTo>
                    <a:pt x="7110" y="113"/>
                    <a:pt x="7110" y="113"/>
                    <a:pt x="7110" y="113"/>
                  </a:cubicBezTo>
                  <a:cubicBezTo>
                    <a:pt x="7110" y="87"/>
                    <a:pt x="7114" y="70"/>
                    <a:pt x="7123" y="60"/>
                  </a:cubicBezTo>
                  <a:close/>
                  <a:moveTo>
                    <a:pt x="7815" y="57"/>
                  </a:moveTo>
                  <a:cubicBezTo>
                    <a:pt x="7778" y="94"/>
                    <a:pt x="7760" y="141"/>
                    <a:pt x="7760" y="196"/>
                  </a:cubicBezTo>
                  <a:cubicBezTo>
                    <a:pt x="7760" y="244"/>
                    <a:pt x="7773" y="282"/>
                    <a:pt x="7799" y="311"/>
                  </a:cubicBezTo>
                  <a:cubicBezTo>
                    <a:pt x="7825" y="340"/>
                    <a:pt x="7874" y="371"/>
                    <a:pt x="7947" y="403"/>
                  </a:cubicBezTo>
                  <a:cubicBezTo>
                    <a:pt x="8024" y="437"/>
                    <a:pt x="8024" y="437"/>
                    <a:pt x="8024" y="437"/>
                  </a:cubicBezTo>
                  <a:cubicBezTo>
                    <a:pt x="8058" y="452"/>
                    <a:pt x="8082" y="468"/>
                    <a:pt x="8096" y="486"/>
                  </a:cubicBezTo>
                  <a:cubicBezTo>
                    <a:pt x="8110" y="503"/>
                    <a:pt x="8117" y="524"/>
                    <a:pt x="8117" y="551"/>
                  </a:cubicBezTo>
                  <a:cubicBezTo>
                    <a:pt x="8117" y="585"/>
                    <a:pt x="8104" y="614"/>
                    <a:pt x="8077" y="640"/>
                  </a:cubicBezTo>
                  <a:cubicBezTo>
                    <a:pt x="8050" y="666"/>
                    <a:pt x="8020" y="679"/>
                    <a:pt x="7986" y="679"/>
                  </a:cubicBezTo>
                  <a:cubicBezTo>
                    <a:pt x="7942" y="679"/>
                    <a:pt x="7900" y="660"/>
                    <a:pt x="7859" y="620"/>
                  </a:cubicBezTo>
                  <a:cubicBezTo>
                    <a:pt x="7818" y="581"/>
                    <a:pt x="7789" y="533"/>
                    <a:pt x="7773" y="475"/>
                  </a:cubicBezTo>
                  <a:cubicBezTo>
                    <a:pt x="7771" y="467"/>
                    <a:pt x="7768" y="463"/>
                    <a:pt x="7763" y="463"/>
                  </a:cubicBezTo>
                  <a:cubicBezTo>
                    <a:pt x="7752" y="463"/>
                    <a:pt x="7747" y="471"/>
                    <a:pt x="7747" y="487"/>
                  </a:cubicBezTo>
                  <a:cubicBezTo>
                    <a:pt x="7747" y="500"/>
                    <a:pt x="7754" y="529"/>
                    <a:pt x="7766" y="575"/>
                  </a:cubicBezTo>
                  <a:cubicBezTo>
                    <a:pt x="7775" y="605"/>
                    <a:pt x="7780" y="628"/>
                    <a:pt x="7781" y="644"/>
                  </a:cubicBezTo>
                  <a:cubicBezTo>
                    <a:pt x="7783" y="658"/>
                    <a:pt x="7785" y="667"/>
                    <a:pt x="7788" y="670"/>
                  </a:cubicBezTo>
                  <a:cubicBezTo>
                    <a:pt x="7790" y="672"/>
                    <a:pt x="7799" y="675"/>
                    <a:pt x="7815" y="678"/>
                  </a:cubicBezTo>
                  <a:cubicBezTo>
                    <a:pt x="7826" y="681"/>
                    <a:pt x="7843" y="686"/>
                    <a:pt x="7867" y="694"/>
                  </a:cubicBezTo>
                  <a:cubicBezTo>
                    <a:pt x="7917" y="709"/>
                    <a:pt x="7954" y="717"/>
                    <a:pt x="7977" y="717"/>
                  </a:cubicBezTo>
                  <a:cubicBezTo>
                    <a:pt x="8034" y="717"/>
                    <a:pt x="8084" y="696"/>
                    <a:pt x="8126" y="652"/>
                  </a:cubicBezTo>
                  <a:cubicBezTo>
                    <a:pt x="8169" y="609"/>
                    <a:pt x="8190" y="558"/>
                    <a:pt x="8190" y="499"/>
                  </a:cubicBezTo>
                  <a:cubicBezTo>
                    <a:pt x="8190" y="446"/>
                    <a:pt x="8175" y="400"/>
                    <a:pt x="8144" y="363"/>
                  </a:cubicBezTo>
                  <a:cubicBezTo>
                    <a:pt x="8118" y="331"/>
                    <a:pt x="8065" y="299"/>
                    <a:pt x="7985" y="267"/>
                  </a:cubicBezTo>
                  <a:cubicBezTo>
                    <a:pt x="7918" y="239"/>
                    <a:pt x="7878" y="220"/>
                    <a:pt x="7865" y="208"/>
                  </a:cubicBezTo>
                  <a:cubicBezTo>
                    <a:pt x="7845" y="189"/>
                    <a:pt x="7835" y="167"/>
                    <a:pt x="7835" y="141"/>
                  </a:cubicBezTo>
                  <a:cubicBezTo>
                    <a:pt x="7835" y="113"/>
                    <a:pt x="7847" y="89"/>
                    <a:pt x="7869" y="68"/>
                  </a:cubicBezTo>
                  <a:cubicBezTo>
                    <a:pt x="7892" y="48"/>
                    <a:pt x="7918" y="38"/>
                    <a:pt x="7949" y="38"/>
                  </a:cubicBezTo>
                  <a:cubicBezTo>
                    <a:pt x="7993" y="38"/>
                    <a:pt x="8035" y="55"/>
                    <a:pt x="8074" y="89"/>
                  </a:cubicBezTo>
                  <a:cubicBezTo>
                    <a:pt x="8114" y="123"/>
                    <a:pt x="8138" y="164"/>
                    <a:pt x="8148" y="211"/>
                  </a:cubicBezTo>
                  <a:cubicBezTo>
                    <a:pt x="8151" y="224"/>
                    <a:pt x="8155" y="230"/>
                    <a:pt x="8161" y="230"/>
                  </a:cubicBezTo>
                  <a:cubicBezTo>
                    <a:pt x="8170" y="230"/>
                    <a:pt x="8174" y="223"/>
                    <a:pt x="8174" y="208"/>
                  </a:cubicBezTo>
                  <a:cubicBezTo>
                    <a:pt x="8174" y="206"/>
                    <a:pt x="8173" y="202"/>
                    <a:pt x="8173" y="198"/>
                  </a:cubicBezTo>
                  <a:cubicBezTo>
                    <a:pt x="8168" y="152"/>
                    <a:pt x="8168" y="152"/>
                    <a:pt x="8168" y="152"/>
                  </a:cubicBezTo>
                  <a:cubicBezTo>
                    <a:pt x="8161" y="103"/>
                    <a:pt x="8161" y="103"/>
                    <a:pt x="8161" y="103"/>
                  </a:cubicBezTo>
                  <a:cubicBezTo>
                    <a:pt x="8160" y="97"/>
                    <a:pt x="8160" y="91"/>
                    <a:pt x="8160" y="85"/>
                  </a:cubicBezTo>
                  <a:cubicBezTo>
                    <a:pt x="8161" y="44"/>
                    <a:pt x="8161" y="44"/>
                    <a:pt x="8161" y="44"/>
                  </a:cubicBezTo>
                  <a:cubicBezTo>
                    <a:pt x="8161" y="33"/>
                    <a:pt x="8158" y="27"/>
                    <a:pt x="8150" y="27"/>
                  </a:cubicBezTo>
                  <a:cubicBezTo>
                    <a:pt x="8148" y="27"/>
                    <a:pt x="8145" y="28"/>
                    <a:pt x="8142" y="29"/>
                  </a:cubicBezTo>
                  <a:cubicBezTo>
                    <a:pt x="8123" y="39"/>
                    <a:pt x="8123" y="39"/>
                    <a:pt x="8123" y="39"/>
                  </a:cubicBezTo>
                  <a:cubicBezTo>
                    <a:pt x="8118" y="41"/>
                    <a:pt x="8113" y="42"/>
                    <a:pt x="8109" y="42"/>
                  </a:cubicBezTo>
                  <a:cubicBezTo>
                    <a:pt x="8102" y="42"/>
                    <a:pt x="8091" y="39"/>
                    <a:pt x="8076" y="33"/>
                  </a:cubicBezTo>
                  <a:cubicBezTo>
                    <a:pt x="8042" y="19"/>
                    <a:pt x="8042" y="19"/>
                    <a:pt x="8042" y="19"/>
                  </a:cubicBezTo>
                  <a:cubicBezTo>
                    <a:pt x="8012" y="7"/>
                    <a:pt x="7981" y="1"/>
                    <a:pt x="7950" y="1"/>
                  </a:cubicBezTo>
                  <a:cubicBezTo>
                    <a:pt x="7896" y="1"/>
                    <a:pt x="7851" y="20"/>
                    <a:pt x="7815" y="57"/>
                  </a:cubicBezTo>
                  <a:close/>
                  <a:moveTo>
                    <a:pt x="8588" y="117"/>
                  </a:moveTo>
                  <a:cubicBezTo>
                    <a:pt x="8588" y="88"/>
                    <a:pt x="8592" y="69"/>
                    <a:pt x="8599" y="60"/>
                  </a:cubicBezTo>
                  <a:cubicBezTo>
                    <a:pt x="8606" y="50"/>
                    <a:pt x="8621" y="44"/>
                    <a:pt x="8645" y="40"/>
                  </a:cubicBezTo>
                  <a:cubicBezTo>
                    <a:pt x="8652" y="39"/>
                    <a:pt x="8656" y="37"/>
                    <a:pt x="8658" y="35"/>
                  </a:cubicBezTo>
                  <a:cubicBezTo>
                    <a:pt x="8660" y="33"/>
                    <a:pt x="8660" y="29"/>
                    <a:pt x="8660" y="23"/>
                  </a:cubicBezTo>
                  <a:cubicBezTo>
                    <a:pt x="8660" y="15"/>
                    <a:pt x="8655" y="10"/>
                    <a:pt x="8644" y="10"/>
                  </a:cubicBezTo>
                  <a:cubicBezTo>
                    <a:pt x="8625" y="10"/>
                    <a:pt x="8599" y="12"/>
                    <a:pt x="8564" y="14"/>
                  </a:cubicBezTo>
                  <a:cubicBezTo>
                    <a:pt x="8527" y="17"/>
                    <a:pt x="8527" y="17"/>
                    <a:pt x="8527" y="17"/>
                  </a:cubicBezTo>
                  <a:cubicBezTo>
                    <a:pt x="8499" y="19"/>
                    <a:pt x="8476" y="21"/>
                    <a:pt x="8457" y="21"/>
                  </a:cubicBezTo>
                  <a:cubicBezTo>
                    <a:pt x="8428" y="21"/>
                    <a:pt x="8408" y="19"/>
                    <a:pt x="8396" y="17"/>
                  </a:cubicBezTo>
                  <a:cubicBezTo>
                    <a:pt x="8384" y="14"/>
                    <a:pt x="8375" y="13"/>
                    <a:pt x="8369" y="12"/>
                  </a:cubicBezTo>
                  <a:cubicBezTo>
                    <a:pt x="8361" y="12"/>
                    <a:pt x="8357" y="17"/>
                    <a:pt x="8357" y="26"/>
                  </a:cubicBezTo>
                  <a:cubicBezTo>
                    <a:pt x="8357" y="32"/>
                    <a:pt x="8359" y="37"/>
                    <a:pt x="8364" y="39"/>
                  </a:cubicBezTo>
                  <a:cubicBezTo>
                    <a:pt x="8369" y="42"/>
                    <a:pt x="8380" y="45"/>
                    <a:pt x="8397" y="47"/>
                  </a:cubicBezTo>
                  <a:cubicBezTo>
                    <a:pt x="8426" y="52"/>
                    <a:pt x="8445" y="60"/>
                    <a:pt x="8456" y="74"/>
                  </a:cubicBezTo>
                  <a:cubicBezTo>
                    <a:pt x="8467" y="87"/>
                    <a:pt x="8472" y="109"/>
                    <a:pt x="8472" y="140"/>
                  </a:cubicBezTo>
                  <a:cubicBezTo>
                    <a:pt x="8472" y="541"/>
                    <a:pt x="8472" y="541"/>
                    <a:pt x="8472" y="541"/>
                  </a:cubicBezTo>
                  <a:cubicBezTo>
                    <a:pt x="8472" y="586"/>
                    <a:pt x="8472" y="586"/>
                    <a:pt x="8472" y="586"/>
                  </a:cubicBezTo>
                  <a:cubicBezTo>
                    <a:pt x="8472" y="615"/>
                    <a:pt x="8468" y="636"/>
                    <a:pt x="8460" y="649"/>
                  </a:cubicBezTo>
                  <a:cubicBezTo>
                    <a:pt x="8452" y="661"/>
                    <a:pt x="8436" y="672"/>
                    <a:pt x="8412" y="681"/>
                  </a:cubicBezTo>
                  <a:cubicBezTo>
                    <a:pt x="8397" y="693"/>
                    <a:pt x="8397" y="693"/>
                    <a:pt x="8397" y="693"/>
                  </a:cubicBezTo>
                  <a:cubicBezTo>
                    <a:pt x="8398" y="697"/>
                    <a:pt x="8398" y="697"/>
                    <a:pt x="8398" y="697"/>
                  </a:cubicBezTo>
                  <a:cubicBezTo>
                    <a:pt x="8400" y="704"/>
                    <a:pt x="8405" y="708"/>
                    <a:pt x="8412" y="708"/>
                  </a:cubicBezTo>
                  <a:cubicBezTo>
                    <a:pt x="8420" y="708"/>
                    <a:pt x="8432" y="706"/>
                    <a:pt x="8448" y="703"/>
                  </a:cubicBezTo>
                  <a:cubicBezTo>
                    <a:pt x="8468" y="699"/>
                    <a:pt x="8495" y="698"/>
                    <a:pt x="8528" y="698"/>
                  </a:cubicBezTo>
                  <a:cubicBezTo>
                    <a:pt x="8556" y="698"/>
                    <a:pt x="8591" y="700"/>
                    <a:pt x="8635" y="705"/>
                  </a:cubicBezTo>
                  <a:cubicBezTo>
                    <a:pt x="8652" y="707"/>
                    <a:pt x="8666" y="708"/>
                    <a:pt x="8675" y="708"/>
                  </a:cubicBezTo>
                  <a:cubicBezTo>
                    <a:pt x="8697" y="708"/>
                    <a:pt x="8708" y="703"/>
                    <a:pt x="8708" y="693"/>
                  </a:cubicBezTo>
                  <a:cubicBezTo>
                    <a:pt x="8708" y="682"/>
                    <a:pt x="8700" y="677"/>
                    <a:pt x="8683" y="677"/>
                  </a:cubicBezTo>
                  <a:cubicBezTo>
                    <a:pt x="8658" y="677"/>
                    <a:pt x="8638" y="670"/>
                    <a:pt x="8622" y="657"/>
                  </a:cubicBezTo>
                  <a:cubicBezTo>
                    <a:pt x="8606" y="643"/>
                    <a:pt x="8596" y="623"/>
                    <a:pt x="8592" y="597"/>
                  </a:cubicBezTo>
                  <a:cubicBezTo>
                    <a:pt x="8588" y="547"/>
                    <a:pt x="8588" y="547"/>
                    <a:pt x="8588" y="547"/>
                  </a:cubicBezTo>
                  <a:cubicBezTo>
                    <a:pt x="8588" y="117"/>
                    <a:pt x="8588" y="117"/>
                    <a:pt x="8588" y="117"/>
                  </a:cubicBezTo>
                  <a:close/>
                  <a:moveTo>
                    <a:pt x="9248" y="76"/>
                  </a:moveTo>
                  <a:cubicBezTo>
                    <a:pt x="9261" y="68"/>
                    <a:pt x="9292" y="64"/>
                    <a:pt x="9344" y="64"/>
                  </a:cubicBezTo>
                  <a:cubicBezTo>
                    <a:pt x="9382" y="64"/>
                    <a:pt x="9411" y="71"/>
                    <a:pt x="9431" y="85"/>
                  </a:cubicBezTo>
                  <a:cubicBezTo>
                    <a:pt x="9451" y="99"/>
                    <a:pt x="9464" y="122"/>
                    <a:pt x="9471" y="153"/>
                  </a:cubicBezTo>
                  <a:cubicBezTo>
                    <a:pt x="9474" y="166"/>
                    <a:pt x="9480" y="173"/>
                    <a:pt x="9487" y="173"/>
                  </a:cubicBezTo>
                  <a:cubicBezTo>
                    <a:pt x="9497" y="173"/>
                    <a:pt x="9501" y="167"/>
                    <a:pt x="9501" y="156"/>
                  </a:cubicBezTo>
                  <a:cubicBezTo>
                    <a:pt x="9501" y="145"/>
                    <a:pt x="9500" y="131"/>
                    <a:pt x="9498" y="113"/>
                  </a:cubicBezTo>
                  <a:cubicBezTo>
                    <a:pt x="9495" y="91"/>
                    <a:pt x="9493" y="78"/>
                    <a:pt x="9493" y="72"/>
                  </a:cubicBezTo>
                  <a:cubicBezTo>
                    <a:pt x="9490" y="36"/>
                    <a:pt x="9490" y="36"/>
                    <a:pt x="9490" y="36"/>
                  </a:cubicBezTo>
                  <a:cubicBezTo>
                    <a:pt x="9489" y="20"/>
                    <a:pt x="9479" y="12"/>
                    <a:pt x="9461" y="12"/>
                  </a:cubicBezTo>
                  <a:cubicBezTo>
                    <a:pt x="9456" y="12"/>
                    <a:pt x="9444" y="13"/>
                    <a:pt x="9427" y="13"/>
                  </a:cubicBezTo>
                  <a:cubicBezTo>
                    <a:pt x="9338" y="18"/>
                    <a:pt x="9255" y="20"/>
                    <a:pt x="9175" y="20"/>
                  </a:cubicBezTo>
                  <a:cubicBezTo>
                    <a:pt x="9053" y="19"/>
                    <a:pt x="9053" y="19"/>
                    <a:pt x="9053" y="19"/>
                  </a:cubicBezTo>
                  <a:cubicBezTo>
                    <a:pt x="8950" y="18"/>
                    <a:pt x="8950" y="18"/>
                    <a:pt x="8950" y="18"/>
                  </a:cubicBezTo>
                  <a:cubicBezTo>
                    <a:pt x="8926" y="18"/>
                    <a:pt x="8907" y="17"/>
                    <a:pt x="8894" y="16"/>
                  </a:cubicBezTo>
                  <a:cubicBezTo>
                    <a:pt x="8886" y="15"/>
                    <a:pt x="8880" y="15"/>
                    <a:pt x="8877" y="15"/>
                  </a:cubicBezTo>
                  <a:cubicBezTo>
                    <a:pt x="8864" y="15"/>
                    <a:pt x="8857" y="22"/>
                    <a:pt x="8855" y="35"/>
                  </a:cubicBezTo>
                  <a:cubicBezTo>
                    <a:pt x="8852" y="65"/>
                    <a:pt x="8852" y="65"/>
                    <a:pt x="8852" y="65"/>
                  </a:cubicBezTo>
                  <a:cubicBezTo>
                    <a:pt x="8846" y="110"/>
                    <a:pt x="8846" y="110"/>
                    <a:pt x="8846" y="110"/>
                  </a:cubicBezTo>
                  <a:cubicBezTo>
                    <a:pt x="8841" y="154"/>
                    <a:pt x="8841" y="154"/>
                    <a:pt x="8841" y="154"/>
                  </a:cubicBezTo>
                  <a:cubicBezTo>
                    <a:pt x="8838" y="171"/>
                    <a:pt x="8836" y="184"/>
                    <a:pt x="8836" y="194"/>
                  </a:cubicBezTo>
                  <a:cubicBezTo>
                    <a:pt x="8835" y="204"/>
                    <a:pt x="8840" y="209"/>
                    <a:pt x="8851" y="209"/>
                  </a:cubicBezTo>
                  <a:cubicBezTo>
                    <a:pt x="8859" y="209"/>
                    <a:pt x="8865" y="202"/>
                    <a:pt x="8869" y="189"/>
                  </a:cubicBezTo>
                  <a:cubicBezTo>
                    <a:pt x="8873" y="174"/>
                    <a:pt x="8873" y="174"/>
                    <a:pt x="8873" y="174"/>
                  </a:cubicBezTo>
                  <a:cubicBezTo>
                    <a:pt x="8883" y="138"/>
                    <a:pt x="8891" y="115"/>
                    <a:pt x="8897" y="105"/>
                  </a:cubicBezTo>
                  <a:cubicBezTo>
                    <a:pt x="8902" y="96"/>
                    <a:pt x="8914" y="88"/>
                    <a:pt x="8932" y="80"/>
                  </a:cubicBezTo>
                  <a:cubicBezTo>
                    <a:pt x="8957" y="70"/>
                    <a:pt x="9003" y="65"/>
                    <a:pt x="9070" y="65"/>
                  </a:cubicBezTo>
                  <a:cubicBezTo>
                    <a:pt x="9099" y="65"/>
                    <a:pt x="9113" y="79"/>
                    <a:pt x="9113" y="105"/>
                  </a:cubicBezTo>
                  <a:cubicBezTo>
                    <a:pt x="9113" y="554"/>
                    <a:pt x="9113" y="554"/>
                    <a:pt x="9113" y="554"/>
                  </a:cubicBezTo>
                  <a:cubicBezTo>
                    <a:pt x="9113" y="577"/>
                    <a:pt x="9113" y="577"/>
                    <a:pt x="9113" y="577"/>
                  </a:cubicBezTo>
                  <a:cubicBezTo>
                    <a:pt x="9113" y="607"/>
                    <a:pt x="9106" y="631"/>
                    <a:pt x="9092" y="648"/>
                  </a:cubicBezTo>
                  <a:cubicBezTo>
                    <a:pt x="9078" y="666"/>
                    <a:pt x="9057" y="675"/>
                    <a:pt x="9031" y="677"/>
                  </a:cubicBezTo>
                  <a:cubicBezTo>
                    <a:pt x="9021" y="678"/>
                    <a:pt x="9014" y="679"/>
                    <a:pt x="9011" y="681"/>
                  </a:cubicBezTo>
                  <a:cubicBezTo>
                    <a:pt x="9008" y="683"/>
                    <a:pt x="9007" y="688"/>
                    <a:pt x="9006" y="696"/>
                  </a:cubicBezTo>
                  <a:cubicBezTo>
                    <a:pt x="9006" y="705"/>
                    <a:pt x="9011" y="709"/>
                    <a:pt x="9022" y="709"/>
                  </a:cubicBezTo>
                  <a:cubicBezTo>
                    <a:pt x="9026" y="709"/>
                    <a:pt x="9034" y="708"/>
                    <a:pt x="9046" y="707"/>
                  </a:cubicBezTo>
                  <a:cubicBezTo>
                    <a:pt x="9157" y="701"/>
                    <a:pt x="9157" y="701"/>
                    <a:pt x="9157" y="701"/>
                  </a:cubicBezTo>
                  <a:cubicBezTo>
                    <a:pt x="9173" y="700"/>
                    <a:pt x="9190" y="699"/>
                    <a:pt x="9210" y="699"/>
                  </a:cubicBezTo>
                  <a:cubicBezTo>
                    <a:pt x="9218" y="699"/>
                    <a:pt x="9225" y="699"/>
                    <a:pt x="9230" y="700"/>
                  </a:cubicBezTo>
                  <a:cubicBezTo>
                    <a:pt x="9293" y="704"/>
                    <a:pt x="9293" y="704"/>
                    <a:pt x="9293" y="704"/>
                  </a:cubicBezTo>
                  <a:cubicBezTo>
                    <a:pt x="9331" y="705"/>
                    <a:pt x="9331" y="705"/>
                    <a:pt x="9331" y="705"/>
                  </a:cubicBezTo>
                  <a:cubicBezTo>
                    <a:pt x="9337" y="705"/>
                    <a:pt x="9341" y="706"/>
                    <a:pt x="9344" y="706"/>
                  </a:cubicBezTo>
                  <a:cubicBezTo>
                    <a:pt x="9354" y="706"/>
                    <a:pt x="9359" y="702"/>
                    <a:pt x="9359" y="694"/>
                  </a:cubicBezTo>
                  <a:cubicBezTo>
                    <a:pt x="9359" y="683"/>
                    <a:pt x="9353" y="677"/>
                    <a:pt x="9341" y="676"/>
                  </a:cubicBezTo>
                  <a:cubicBezTo>
                    <a:pt x="9299" y="673"/>
                    <a:pt x="9270" y="660"/>
                    <a:pt x="9254" y="636"/>
                  </a:cubicBezTo>
                  <a:cubicBezTo>
                    <a:pt x="9237" y="612"/>
                    <a:pt x="9229" y="572"/>
                    <a:pt x="9229" y="515"/>
                  </a:cubicBezTo>
                  <a:cubicBezTo>
                    <a:pt x="9229" y="135"/>
                    <a:pt x="9229" y="135"/>
                    <a:pt x="9229" y="135"/>
                  </a:cubicBezTo>
                  <a:cubicBezTo>
                    <a:pt x="9229" y="104"/>
                    <a:pt x="9235" y="84"/>
                    <a:pt x="9248" y="76"/>
                  </a:cubicBezTo>
                  <a:close/>
                  <a:moveTo>
                    <a:pt x="10043" y="399"/>
                  </a:moveTo>
                  <a:cubicBezTo>
                    <a:pt x="10045" y="393"/>
                    <a:pt x="10049" y="384"/>
                    <a:pt x="10056" y="374"/>
                  </a:cubicBezTo>
                  <a:cubicBezTo>
                    <a:pt x="10092" y="318"/>
                    <a:pt x="10131" y="248"/>
                    <a:pt x="10174" y="166"/>
                  </a:cubicBezTo>
                  <a:cubicBezTo>
                    <a:pt x="10198" y="120"/>
                    <a:pt x="10218" y="88"/>
                    <a:pt x="10233" y="72"/>
                  </a:cubicBezTo>
                  <a:cubicBezTo>
                    <a:pt x="10249" y="56"/>
                    <a:pt x="10269" y="44"/>
                    <a:pt x="10295" y="38"/>
                  </a:cubicBezTo>
                  <a:cubicBezTo>
                    <a:pt x="10307" y="35"/>
                    <a:pt x="10313" y="31"/>
                    <a:pt x="10313" y="23"/>
                  </a:cubicBezTo>
                  <a:cubicBezTo>
                    <a:pt x="10313" y="15"/>
                    <a:pt x="10308" y="11"/>
                    <a:pt x="10299" y="11"/>
                  </a:cubicBezTo>
                  <a:cubicBezTo>
                    <a:pt x="10283" y="11"/>
                    <a:pt x="10270" y="12"/>
                    <a:pt x="10259" y="12"/>
                  </a:cubicBezTo>
                  <a:cubicBezTo>
                    <a:pt x="10217" y="15"/>
                    <a:pt x="10217" y="15"/>
                    <a:pt x="10217" y="15"/>
                  </a:cubicBezTo>
                  <a:cubicBezTo>
                    <a:pt x="10203" y="16"/>
                    <a:pt x="10191" y="17"/>
                    <a:pt x="10180" y="17"/>
                  </a:cubicBezTo>
                  <a:cubicBezTo>
                    <a:pt x="10159" y="17"/>
                    <a:pt x="10142" y="16"/>
                    <a:pt x="10129" y="14"/>
                  </a:cubicBezTo>
                  <a:cubicBezTo>
                    <a:pt x="10096" y="9"/>
                    <a:pt x="10096" y="9"/>
                    <a:pt x="10096" y="9"/>
                  </a:cubicBezTo>
                  <a:cubicBezTo>
                    <a:pt x="10088" y="8"/>
                    <a:pt x="10079" y="8"/>
                    <a:pt x="10070" y="8"/>
                  </a:cubicBezTo>
                  <a:cubicBezTo>
                    <a:pt x="10061" y="8"/>
                    <a:pt x="10057" y="13"/>
                    <a:pt x="10057" y="24"/>
                  </a:cubicBezTo>
                  <a:cubicBezTo>
                    <a:pt x="10057" y="31"/>
                    <a:pt x="10062" y="35"/>
                    <a:pt x="10073" y="36"/>
                  </a:cubicBezTo>
                  <a:cubicBezTo>
                    <a:pt x="10094" y="38"/>
                    <a:pt x="10113" y="45"/>
                    <a:pt x="10129" y="58"/>
                  </a:cubicBezTo>
                  <a:cubicBezTo>
                    <a:pt x="10146" y="70"/>
                    <a:pt x="10154" y="84"/>
                    <a:pt x="10154" y="98"/>
                  </a:cubicBezTo>
                  <a:cubicBezTo>
                    <a:pt x="10154" y="114"/>
                    <a:pt x="10136" y="156"/>
                    <a:pt x="10099" y="223"/>
                  </a:cubicBezTo>
                  <a:cubicBezTo>
                    <a:pt x="10081" y="255"/>
                    <a:pt x="10070" y="275"/>
                    <a:pt x="10065" y="284"/>
                  </a:cubicBezTo>
                  <a:cubicBezTo>
                    <a:pt x="10048" y="318"/>
                    <a:pt x="10034" y="336"/>
                    <a:pt x="10023" y="336"/>
                  </a:cubicBezTo>
                  <a:cubicBezTo>
                    <a:pt x="10012" y="336"/>
                    <a:pt x="10001" y="324"/>
                    <a:pt x="9990" y="300"/>
                  </a:cubicBezTo>
                  <a:cubicBezTo>
                    <a:pt x="9986" y="292"/>
                    <a:pt x="9976" y="273"/>
                    <a:pt x="9960" y="242"/>
                  </a:cubicBezTo>
                  <a:cubicBezTo>
                    <a:pt x="9921" y="165"/>
                    <a:pt x="9921" y="165"/>
                    <a:pt x="9921" y="165"/>
                  </a:cubicBezTo>
                  <a:cubicBezTo>
                    <a:pt x="9896" y="118"/>
                    <a:pt x="9884" y="87"/>
                    <a:pt x="9884" y="72"/>
                  </a:cubicBezTo>
                  <a:cubicBezTo>
                    <a:pt x="9884" y="55"/>
                    <a:pt x="9897" y="44"/>
                    <a:pt x="9922" y="39"/>
                  </a:cubicBezTo>
                  <a:cubicBezTo>
                    <a:pt x="9934" y="36"/>
                    <a:pt x="9940" y="32"/>
                    <a:pt x="9940" y="24"/>
                  </a:cubicBezTo>
                  <a:cubicBezTo>
                    <a:pt x="9940" y="16"/>
                    <a:pt x="9933" y="11"/>
                    <a:pt x="9918" y="11"/>
                  </a:cubicBezTo>
                  <a:cubicBezTo>
                    <a:pt x="9911" y="11"/>
                    <a:pt x="9898" y="12"/>
                    <a:pt x="9877" y="14"/>
                  </a:cubicBezTo>
                  <a:cubicBezTo>
                    <a:pt x="9848" y="18"/>
                    <a:pt x="9821" y="19"/>
                    <a:pt x="9793" y="19"/>
                  </a:cubicBezTo>
                  <a:cubicBezTo>
                    <a:pt x="9764" y="19"/>
                    <a:pt x="9731" y="17"/>
                    <a:pt x="9695" y="13"/>
                  </a:cubicBezTo>
                  <a:cubicBezTo>
                    <a:pt x="9677" y="11"/>
                    <a:pt x="9664" y="10"/>
                    <a:pt x="9655" y="10"/>
                  </a:cubicBezTo>
                  <a:cubicBezTo>
                    <a:pt x="9646" y="10"/>
                    <a:pt x="9641" y="15"/>
                    <a:pt x="9641" y="26"/>
                  </a:cubicBezTo>
                  <a:cubicBezTo>
                    <a:pt x="9641" y="34"/>
                    <a:pt x="9648" y="39"/>
                    <a:pt x="9660" y="40"/>
                  </a:cubicBezTo>
                  <a:cubicBezTo>
                    <a:pt x="9701" y="44"/>
                    <a:pt x="9737" y="75"/>
                    <a:pt x="9768" y="133"/>
                  </a:cubicBezTo>
                  <a:cubicBezTo>
                    <a:pt x="9844" y="277"/>
                    <a:pt x="9844" y="277"/>
                    <a:pt x="9844" y="277"/>
                  </a:cubicBezTo>
                  <a:cubicBezTo>
                    <a:pt x="9865" y="317"/>
                    <a:pt x="9885" y="352"/>
                    <a:pt x="9902" y="381"/>
                  </a:cubicBezTo>
                  <a:cubicBezTo>
                    <a:pt x="9917" y="405"/>
                    <a:pt x="9925" y="429"/>
                    <a:pt x="9925" y="451"/>
                  </a:cubicBezTo>
                  <a:cubicBezTo>
                    <a:pt x="9925" y="547"/>
                    <a:pt x="9925" y="547"/>
                    <a:pt x="9925" y="547"/>
                  </a:cubicBezTo>
                  <a:cubicBezTo>
                    <a:pt x="9925" y="592"/>
                    <a:pt x="9918" y="624"/>
                    <a:pt x="9905" y="642"/>
                  </a:cubicBezTo>
                  <a:cubicBezTo>
                    <a:pt x="9891" y="660"/>
                    <a:pt x="9866" y="672"/>
                    <a:pt x="9828" y="678"/>
                  </a:cubicBezTo>
                  <a:cubicBezTo>
                    <a:pt x="9819" y="680"/>
                    <a:pt x="9814" y="683"/>
                    <a:pt x="9814" y="690"/>
                  </a:cubicBezTo>
                  <a:cubicBezTo>
                    <a:pt x="9814" y="701"/>
                    <a:pt x="9818" y="707"/>
                    <a:pt x="9826" y="707"/>
                  </a:cubicBezTo>
                  <a:cubicBezTo>
                    <a:pt x="9832" y="707"/>
                    <a:pt x="9842" y="705"/>
                    <a:pt x="9856" y="703"/>
                  </a:cubicBezTo>
                  <a:cubicBezTo>
                    <a:pt x="9877" y="699"/>
                    <a:pt x="9918" y="698"/>
                    <a:pt x="9981" y="698"/>
                  </a:cubicBezTo>
                  <a:cubicBezTo>
                    <a:pt x="10008" y="698"/>
                    <a:pt x="10027" y="698"/>
                    <a:pt x="10040" y="700"/>
                  </a:cubicBezTo>
                  <a:cubicBezTo>
                    <a:pt x="10112" y="706"/>
                    <a:pt x="10112" y="706"/>
                    <a:pt x="10112" y="706"/>
                  </a:cubicBezTo>
                  <a:cubicBezTo>
                    <a:pt x="10121" y="707"/>
                    <a:pt x="10130" y="708"/>
                    <a:pt x="10138" y="708"/>
                  </a:cubicBezTo>
                  <a:cubicBezTo>
                    <a:pt x="10153" y="708"/>
                    <a:pt x="10161" y="703"/>
                    <a:pt x="10161" y="693"/>
                  </a:cubicBezTo>
                  <a:cubicBezTo>
                    <a:pt x="10161" y="684"/>
                    <a:pt x="10155" y="679"/>
                    <a:pt x="10145" y="678"/>
                  </a:cubicBezTo>
                  <a:cubicBezTo>
                    <a:pt x="10083" y="675"/>
                    <a:pt x="10049" y="654"/>
                    <a:pt x="10044" y="616"/>
                  </a:cubicBezTo>
                  <a:cubicBezTo>
                    <a:pt x="10041" y="582"/>
                    <a:pt x="10041" y="582"/>
                    <a:pt x="10041" y="582"/>
                  </a:cubicBezTo>
                  <a:cubicBezTo>
                    <a:pt x="10041" y="433"/>
                    <a:pt x="10041" y="433"/>
                    <a:pt x="10041" y="433"/>
                  </a:cubicBezTo>
                  <a:cubicBezTo>
                    <a:pt x="10041" y="417"/>
                    <a:pt x="10042" y="405"/>
                    <a:pt x="10043" y="399"/>
                  </a:cubicBezTo>
                  <a:close/>
                  <a:moveTo>
                    <a:pt x="11058" y="30"/>
                  </a:moveTo>
                  <a:cubicBezTo>
                    <a:pt x="11008" y="51"/>
                    <a:pt x="10966" y="79"/>
                    <a:pt x="10933" y="115"/>
                  </a:cubicBezTo>
                  <a:cubicBezTo>
                    <a:pt x="10905" y="146"/>
                    <a:pt x="10883" y="184"/>
                    <a:pt x="10866" y="229"/>
                  </a:cubicBezTo>
                  <a:cubicBezTo>
                    <a:pt x="10850" y="274"/>
                    <a:pt x="10842" y="320"/>
                    <a:pt x="10842" y="366"/>
                  </a:cubicBezTo>
                  <a:cubicBezTo>
                    <a:pt x="10842" y="472"/>
                    <a:pt x="10874" y="558"/>
                    <a:pt x="10940" y="621"/>
                  </a:cubicBezTo>
                  <a:cubicBezTo>
                    <a:pt x="11005" y="685"/>
                    <a:pt x="11092" y="717"/>
                    <a:pt x="11201" y="717"/>
                  </a:cubicBezTo>
                  <a:cubicBezTo>
                    <a:pt x="11315" y="717"/>
                    <a:pt x="11405" y="681"/>
                    <a:pt x="11470" y="607"/>
                  </a:cubicBezTo>
                  <a:cubicBezTo>
                    <a:pt x="11536" y="532"/>
                    <a:pt x="11570" y="440"/>
                    <a:pt x="11570" y="332"/>
                  </a:cubicBezTo>
                  <a:cubicBezTo>
                    <a:pt x="11570" y="233"/>
                    <a:pt x="11537" y="153"/>
                    <a:pt x="11473" y="92"/>
                  </a:cubicBezTo>
                  <a:cubicBezTo>
                    <a:pt x="11408" y="30"/>
                    <a:pt x="11323" y="0"/>
                    <a:pt x="11218" y="0"/>
                  </a:cubicBezTo>
                  <a:cubicBezTo>
                    <a:pt x="11162" y="0"/>
                    <a:pt x="11108" y="10"/>
                    <a:pt x="11058" y="30"/>
                  </a:cubicBezTo>
                  <a:close/>
                  <a:moveTo>
                    <a:pt x="11346" y="103"/>
                  </a:moveTo>
                  <a:cubicBezTo>
                    <a:pt x="11378" y="133"/>
                    <a:pt x="11404" y="173"/>
                    <a:pt x="11423" y="223"/>
                  </a:cubicBezTo>
                  <a:cubicBezTo>
                    <a:pt x="11442" y="274"/>
                    <a:pt x="11452" y="325"/>
                    <a:pt x="11452" y="378"/>
                  </a:cubicBezTo>
                  <a:cubicBezTo>
                    <a:pt x="11452" y="470"/>
                    <a:pt x="11431" y="543"/>
                    <a:pt x="11390" y="597"/>
                  </a:cubicBezTo>
                  <a:cubicBezTo>
                    <a:pt x="11348" y="652"/>
                    <a:pt x="11293" y="679"/>
                    <a:pt x="11224" y="679"/>
                  </a:cubicBezTo>
                  <a:cubicBezTo>
                    <a:pt x="11148" y="679"/>
                    <a:pt x="11086" y="646"/>
                    <a:pt x="11038" y="580"/>
                  </a:cubicBezTo>
                  <a:cubicBezTo>
                    <a:pt x="10990" y="514"/>
                    <a:pt x="10966" y="428"/>
                    <a:pt x="10966" y="322"/>
                  </a:cubicBezTo>
                  <a:cubicBezTo>
                    <a:pt x="10966" y="233"/>
                    <a:pt x="10985" y="163"/>
                    <a:pt x="11023" y="113"/>
                  </a:cubicBezTo>
                  <a:cubicBezTo>
                    <a:pt x="11061" y="63"/>
                    <a:pt x="11114" y="38"/>
                    <a:pt x="11182" y="38"/>
                  </a:cubicBezTo>
                  <a:cubicBezTo>
                    <a:pt x="11245" y="38"/>
                    <a:pt x="11300" y="60"/>
                    <a:pt x="11346" y="103"/>
                  </a:cubicBezTo>
                  <a:cubicBezTo>
                    <a:pt x="11346" y="103"/>
                    <a:pt x="11346" y="103"/>
                    <a:pt x="11346" y="103"/>
                  </a:cubicBezTo>
                  <a:close/>
                  <a:moveTo>
                    <a:pt x="11944" y="105"/>
                  </a:moveTo>
                  <a:cubicBezTo>
                    <a:pt x="11944" y="87"/>
                    <a:pt x="11948" y="74"/>
                    <a:pt x="11956" y="67"/>
                  </a:cubicBezTo>
                  <a:cubicBezTo>
                    <a:pt x="11963" y="60"/>
                    <a:pt x="11977" y="56"/>
                    <a:pt x="11996" y="56"/>
                  </a:cubicBezTo>
                  <a:cubicBezTo>
                    <a:pt x="12017" y="55"/>
                    <a:pt x="12017" y="55"/>
                    <a:pt x="12017" y="55"/>
                  </a:cubicBezTo>
                  <a:cubicBezTo>
                    <a:pt x="12082" y="56"/>
                    <a:pt x="12082" y="56"/>
                    <a:pt x="12082" y="56"/>
                  </a:cubicBezTo>
                  <a:cubicBezTo>
                    <a:pt x="12157" y="56"/>
                    <a:pt x="12202" y="78"/>
                    <a:pt x="12215" y="122"/>
                  </a:cubicBezTo>
                  <a:cubicBezTo>
                    <a:pt x="12217" y="127"/>
                    <a:pt x="12218" y="133"/>
                    <a:pt x="12218" y="140"/>
                  </a:cubicBezTo>
                  <a:cubicBezTo>
                    <a:pt x="12218" y="157"/>
                    <a:pt x="12218" y="157"/>
                    <a:pt x="12218" y="157"/>
                  </a:cubicBezTo>
                  <a:cubicBezTo>
                    <a:pt x="12218" y="166"/>
                    <a:pt x="12221" y="171"/>
                    <a:pt x="12229" y="171"/>
                  </a:cubicBezTo>
                  <a:cubicBezTo>
                    <a:pt x="12241" y="171"/>
                    <a:pt x="12248" y="157"/>
                    <a:pt x="12248" y="129"/>
                  </a:cubicBezTo>
                  <a:cubicBezTo>
                    <a:pt x="12248" y="124"/>
                    <a:pt x="12247" y="117"/>
                    <a:pt x="12246" y="110"/>
                  </a:cubicBezTo>
                  <a:cubicBezTo>
                    <a:pt x="12241" y="71"/>
                    <a:pt x="12241" y="71"/>
                    <a:pt x="12241" y="71"/>
                  </a:cubicBezTo>
                  <a:cubicBezTo>
                    <a:pt x="12241" y="68"/>
                    <a:pt x="12240" y="56"/>
                    <a:pt x="12238" y="34"/>
                  </a:cubicBezTo>
                  <a:cubicBezTo>
                    <a:pt x="12237" y="17"/>
                    <a:pt x="12233" y="8"/>
                    <a:pt x="12225" y="8"/>
                  </a:cubicBezTo>
                  <a:cubicBezTo>
                    <a:pt x="12216" y="8"/>
                    <a:pt x="12203" y="9"/>
                    <a:pt x="12186" y="10"/>
                  </a:cubicBezTo>
                  <a:cubicBezTo>
                    <a:pt x="12138" y="14"/>
                    <a:pt x="12092" y="16"/>
                    <a:pt x="12046" y="16"/>
                  </a:cubicBezTo>
                  <a:cubicBezTo>
                    <a:pt x="11914" y="16"/>
                    <a:pt x="11914" y="16"/>
                    <a:pt x="11914" y="16"/>
                  </a:cubicBezTo>
                  <a:cubicBezTo>
                    <a:pt x="11827" y="18"/>
                    <a:pt x="11827" y="18"/>
                    <a:pt x="11827" y="18"/>
                  </a:cubicBezTo>
                  <a:cubicBezTo>
                    <a:pt x="11804" y="18"/>
                    <a:pt x="11783" y="17"/>
                    <a:pt x="11763" y="16"/>
                  </a:cubicBezTo>
                  <a:cubicBezTo>
                    <a:pt x="11749" y="14"/>
                    <a:pt x="11740" y="14"/>
                    <a:pt x="11736" y="14"/>
                  </a:cubicBezTo>
                  <a:cubicBezTo>
                    <a:pt x="11725" y="14"/>
                    <a:pt x="11719" y="19"/>
                    <a:pt x="11719" y="29"/>
                  </a:cubicBezTo>
                  <a:cubicBezTo>
                    <a:pt x="11719" y="36"/>
                    <a:pt x="11724" y="41"/>
                    <a:pt x="11732" y="41"/>
                  </a:cubicBezTo>
                  <a:cubicBezTo>
                    <a:pt x="11765" y="43"/>
                    <a:pt x="11789" y="51"/>
                    <a:pt x="11806" y="66"/>
                  </a:cubicBezTo>
                  <a:cubicBezTo>
                    <a:pt x="11821" y="79"/>
                    <a:pt x="11828" y="106"/>
                    <a:pt x="11828" y="149"/>
                  </a:cubicBezTo>
                  <a:cubicBezTo>
                    <a:pt x="11828" y="563"/>
                    <a:pt x="11828" y="563"/>
                    <a:pt x="11828" y="563"/>
                  </a:cubicBezTo>
                  <a:cubicBezTo>
                    <a:pt x="11828" y="604"/>
                    <a:pt x="11825" y="632"/>
                    <a:pt x="11818" y="649"/>
                  </a:cubicBezTo>
                  <a:cubicBezTo>
                    <a:pt x="11811" y="665"/>
                    <a:pt x="11797" y="677"/>
                    <a:pt x="11777" y="683"/>
                  </a:cubicBezTo>
                  <a:cubicBezTo>
                    <a:pt x="11767" y="686"/>
                    <a:pt x="11763" y="691"/>
                    <a:pt x="11763" y="698"/>
                  </a:cubicBezTo>
                  <a:cubicBezTo>
                    <a:pt x="11763" y="707"/>
                    <a:pt x="11768" y="711"/>
                    <a:pt x="11779" y="711"/>
                  </a:cubicBezTo>
                  <a:cubicBezTo>
                    <a:pt x="11788" y="711"/>
                    <a:pt x="11804" y="709"/>
                    <a:pt x="11829" y="706"/>
                  </a:cubicBezTo>
                  <a:cubicBezTo>
                    <a:pt x="11847" y="704"/>
                    <a:pt x="11869" y="703"/>
                    <a:pt x="11894" y="703"/>
                  </a:cubicBezTo>
                  <a:cubicBezTo>
                    <a:pt x="11950" y="703"/>
                    <a:pt x="11950" y="703"/>
                    <a:pt x="11950" y="703"/>
                  </a:cubicBezTo>
                  <a:cubicBezTo>
                    <a:pt x="11987" y="703"/>
                    <a:pt x="12011" y="703"/>
                    <a:pt x="12023" y="705"/>
                  </a:cubicBezTo>
                  <a:cubicBezTo>
                    <a:pt x="12036" y="706"/>
                    <a:pt x="12046" y="707"/>
                    <a:pt x="12052" y="707"/>
                  </a:cubicBezTo>
                  <a:cubicBezTo>
                    <a:pt x="12060" y="707"/>
                    <a:pt x="12063" y="703"/>
                    <a:pt x="12063" y="693"/>
                  </a:cubicBezTo>
                  <a:cubicBezTo>
                    <a:pt x="12063" y="685"/>
                    <a:pt x="12058" y="680"/>
                    <a:pt x="12047" y="679"/>
                  </a:cubicBezTo>
                  <a:cubicBezTo>
                    <a:pt x="12009" y="676"/>
                    <a:pt x="11983" y="666"/>
                    <a:pt x="11971" y="650"/>
                  </a:cubicBezTo>
                  <a:cubicBezTo>
                    <a:pt x="11953" y="627"/>
                    <a:pt x="11944" y="590"/>
                    <a:pt x="11944" y="540"/>
                  </a:cubicBezTo>
                  <a:cubicBezTo>
                    <a:pt x="11944" y="480"/>
                    <a:pt x="11944" y="480"/>
                    <a:pt x="11944" y="480"/>
                  </a:cubicBezTo>
                  <a:cubicBezTo>
                    <a:pt x="11944" y="440"/>
                    <a:pt x="11944" y="440"/>
                    <a:pt x="11944" y="440"/>
                  </a:cubicBezTo>
                  <a:cubicBezTo>
                    <a:pt x="11944" y="398"/>
                    <a:pt x="11948" y="374"/>
                    <a:pt x="11955" y="367"/>
                  </a:cubicBezTo>
                  <a:cubicBezTo>
                    <a:pt x="11963" y="361"/>
                    <a:pt x="11992" y="358"/>
                    <a:pt x="12043" y="358"/>
                  </a:cubicBezTo>
                  <a:cubicBezTo>
                    <a:pt x="12082" y="358"/>
                    <a:pt x="12110" y="364"/>
                    <a:pt x="12126" y="376"/>
                  </a:cubicBezTo>
                  <a:cubicBezTo>
                    <a:pt x="12141" y="388"/>
                    <a:pt x="12153" y="412"/>
                    <a:pt x="12159" y="447"/>
                  </a:cubicBezTo>
                  <a:cubicBezTo>
                    <a:pt x="12161" y="457"/>
                    <a:pt x="12165" y="461"/>
                    <a:pt x="12171" y="461"/>
                  </a:cubicBezTo>
                  <a:cubicBezTo>
                    <a:pt x="12181" y="460"/>
                    <a:pt x="12185" y="456"/>
                    <a:pt x="12185" y="449"/>
                  </a:cubicBezTo>
                  <a:cubicBezTo>
                    <a:pt x="12185" y="445"/>
                    <a:pt x="12185" y="438"/>
                    <a:pt x="12184" y="428"/>
                  </a:cubicBezTo>
                  <a:cubicBezTo>
                    <a:pt x="12177" y="332"/>
                    <a:pt x="12177" y="332"/>
                    <a:pt x="12177" y="332"/>
                  </a:cubicBezTo>
                  <a:cubicBezTo>
                    <a:pt x="12175" y="306"/>
                    <a:pt x="12174" y="283"/>
                    <a:pt x="12174" y="264"/>
                  </a:cubicBezTo>
                  <a:cubicBezTo>
                    <a:pt x="12174" y="258"/>
                    <a:pt x="12174" y="253"/>
                    <a:pt x="12174" y="248"/>
                  </a:cubicBezTo>
                  <a:cubicBezTo>
                    <a:pt x="12175" y="242"/>
                    <a:pt x="12175" y="237"/>
                    <a:pt x="12175" y="235"/>
                  </a:cubicBezTo>
                  <a:cubicBezTo>
                    <a:pt x="12175" y="226"/>
                    <a:pt x="12170" y="222"/>
                    <a:pt x="12160" y="222"/>
                  </a:cubicBezTo>
                  <a:cubicBezTo>
                    <a:pt x="12155" y="222"/>
                    <a:pt x="12152" y="226"/>
                    <a:pt x="12149" y="234"/>
                  </a:cubicBezTo>
                  <a:cubicBezTo>
                    <a:pt x="12136" y="265"/>
                    <a:pt x="12124" y="286"/>
                    <a:pt x="12111" y="297"/>
                  </a:cubicBezTo>
                  <a:cubicBezTo>
                    <a:pt x="12098" y="307"/>
                    <a:pt x="12079" y="313"/>
                    <a:pt x="12054" y="313"/>
                  </a:cubicBezTo>
                  <a:cubicBezTo>
                    <a:pt x="11999" y="313"/>
                    <a:pt x="11999" y="313"/>
                    <a:pt x="11999" y="313"/>
                  </a:cubicBezTo>
                  <a:cubicBezTo>
                    <a:pt x="11980" y="314"/>
                    <a:pt x="11980" y="314"/>
                    <a:pt x="11980" y="314"/>
                  </a:cubicBezTo>
                  <a:cubicBezTo>
                    <a:pt x="11966" y="314"/>
                    <a:pt x="11957" y="311"/>
                    <a:pt x="11952" y="304"/>
                  </a:cubicBezTo>
                  <a:cubicBezTo>
                    <a:pt x="11947" y="298"/>
                    <a:pt x="11944" y="285"/>
                    <a:pt x="11944" y="266"/>
                  </a:cubicBezTo>
                  <a:cubicBezTo>
                    <a:pt x="11944" y="105"/>
                    <a:pt x="11944" y="105"/>
                    <a:pt x="11944" y="105"/>
                  </a:cubicBezTo>
                  <a:close/>
                  <a:moveTo>
                    <a:pt x="5755" y="3115"/>
                  </a:moveTo>
                  <a:cubicBezTo>
                    <a:pt x="5755" y="3076"/>
                    <a:pt x="5759" y="3051"/>
                    <a:pt x="5766" y="3039"/>
                  </a:cubicBezTo>
                  <a:cubicBezTo>
                    <a:pt x="5773" y="3028"/>
                    <a:pt x="5791" y="3018"/>
                    <a:pt x="5820" y="3010"/>
                  </a:cubicBezTo>
                  <a:cubicBezTo>
                    <a:pt x="5828" y="3008"/>
                    <a:pt x="5832" y="3004"/>
                    <a:pt x="5832" y="2998"/>
                  </a:cubicBezTo>
                  <a:cubicBezTo>
                    <a:pt x="5832" y="2989"/>
                    <a:pt x="5828" y="2984"/>
                    <a:pt x="5818" y="2984"/>
                  </a:cubicBezTo>
                  <a:cubicBezTo>
                    <a:pt x="5812" y="2985"/>
                    <a:pt x="5804" y="2985"/>
                    <a:pt x="5796" y="2986"/>
                  </a:cubicBezTo>
                  <a:cubicBezTo>
                    <a:pt x="5764" y="2990"/>
                    <a:pt x="5728" y="2991"/>
                    <a:pt x="5689" y="2991"/>
                  </a:cubicBezTo>
                  <a:cubicBezTo>
                    <a:pt x="5643" y="2991"/>
                    <a:pt x="5602" y="2990"/>
                    <a:pt x="5567" y="2986"/>
                  </a:cubicBezTo>
                  <a:cubicBezTo>
                    <a:pt x="5559" y="2985"/>
                    <a:pt x="5551" y="2984"/>
                    <a:pt x="5542" y="2984"/>
                  </a:cubicBezTo>
                  <a:cubicBezTo>
                    <a:pt x="5533" y="2984"/>
                    <a:pt x="5528" y="2988"/>
                    <a:pt x="5528" y="2996"/>
                  </a:cubicBezTo>
                  <a:cubicBezTo>
                    <a:pt x="5528" y="3004"/>
                    <a:pt x="5529" y="3009"/>
                    <a:pt x="5531" y="3011"/>
                  </a:cubicBezTo>
                  <a:cubicBezTo>
                    <a:pt x="5533" y="3013"/>
                    <a:pt x="5538" y="3015"/>
                    <a:pt x="5546" y="3016"/>
                  </a:cubicBezTo>
                  <a:cubicBezTo>
                    <a:pt x="5572" y="3018"/>
                    <a:pt x="5592" y="3024"/>
                    <a:pt x="5606" y="3034"/>
                  </a:cubicBezTo>
                  <a:cubicBezTo>
                    <a:pt x="5620" y="3043"/>
                    <a:pt x="5630" y="3057"/>
                    <a:pt x="5635" y="3075"/>
                  </a:cubicBezTo>
                  <a:cubicBezTo>
                    <a:pt x="5639" y="3104"/>
                    <a:pt x="5639" y="3104"/>
                    <a:pt x="5639" y="3104"/>
                  </a:cubicBezTo>
                  <a:cubicBezTo>
                    <a:pt x="5639" y="3124"/>
                    <a:pt x="5639" y="3124"/>
                    <a:pt x="5639" y="3124"/>
                  </a:cubicBezTo>
                  <a:cubicBezTo>
                    <a:pt x="5639" y="3528"/>
                    <a:pt x="5639" y="3528"/>
                    <a:pt x="5639" y="3528"/>
                  </a:cubicBezTo>
                  <a:cubicBezTo>
                    <a:pt x="5639" y="3571"/>
                    <a:pt x="5634" y="3601"/>
                    <a:pt x="5625" y="3619"/>
                  </a:cubicBezTo>
                  <a:cubicBezTo>
                    <a:pt x="5615" y="3636"/>
                    <a:pt x="5599" y="3647"/>
                    <a:pt x="5575" y="3651"/>
                  </a:cubicBezTo>
                  <a:cubicBezTo>
                    <a:pt x="5566" y="3653"/>
                    <a:pt x="5561" y="3657"/>
                    <a:pt x="5561" y="3663"/>
                  </a:cubicBezTo>
                  <a:cubicBezTo>
                    <a:pt x="5561" y="3673"/>
                    <a:pt x="5568" y="3678"/>
                    <a:pt x="5581" y="3678"/>
                  </a:cubicBezTo>
                  <a:cubicBezTo>
                    <a:pt x="5594" y="3678"/>
                    <a:pt x="5612" y="3677"/>
                    <a:pt x="5633" y="3675"/>
                  </a:cubicBezTo>
                  <a:cubicBezTo>
                    <a:pt x="5667" y="3672"/>
                    <a:pt x="5702" y="3670"/>
                    <a:pt x="5740" y="3670"/>
                  </a:cubicBezTo>
                  <a:cubicBezTo>
                    <a:pt x="5768" y="3670"/>
                    <a:pt x="5792" y="3671"/>
                    <a:pt x="5810" y="3675"/>
                  </a:cubicBezTo>
                  <a:cubicBezTo>
                    <a:pt x="5825" y="3677"/>
                    <a:pt x="5835" y="3679"/>
                    <a:pt x="5842" y="3679"/>
                  </a:cubicBezTo>
                  <a:cubicBezTo>
                    <a:pt x="5853" y="3679"/>
                    <a:pt x="5858" y="3673"/>
                    <a:pt x="5858" y="3663"/>
                  </a:cubicBezTo>
                  <a:cubicBezTo>
                    <a:pt x="5858" y="3654"/>
                    <a:pt x="5849" y="3649"/>
                    <a:pt x="5830" y="3648"/>
                  </a:cubicBezTo>
                  <a:cubicBezTo>
                    <a:pt x="5803" y="3646"/>
                    <a:pt x="5783" y="3633"/>
                    <a:pt x="5772" y="3610"/>
                  </a:cubicBezTo>
                  <a:cubicBezTo>
                    <a:pt x="5760" y="3587"/>
                    <a:pt x="5755" y="3549"/>
                    <a:pt x="5755" y="3494"/>
                  </a:cubicBezTo>
                  <a:cubicBezTo>
                    <a:pt x="5755" y="3472"/>
                    <a:pt x="5755" y="3472"/>
                    <a:pt x="5755" y="3472"/>
                  </a:cubicBezTo>
                  <a:cubicBezTo>
                    <a:pt x="5755" y="3443"/>
                    <a:pt x="5756" y="3424"/>
                    <a:pt x="5758" y="3415"/>
                  </a:cubicBezTo>
                  <a:cubicBezTo>
                    <a:pt x="5760" y="3406"/>
                    <a:pt x="5766" y="3396"/>
                    <a:pt x="5774" y="3388"/>
                  </a:cubicBezTo>
                  <a:cubicBezTo>
                    <a:pt x="5796" y="3367"/>
                    <a:pt x="5796" y="3367"/>
                    <a:pt x="5796" y="3367"/>
                  </a:cubicBezTo>
                  <a:cubicBezTo>
                    <a:pt x="5811" y="3352"/>
                    <a:pt x="5811" y="3352"/>
                    <a:pt x="5811" y="3352"/>
                  </a:cubicBezTo>
                  <a:cubicBezTo>
                    <a:pt x="5817" y="3346"/>
                    <a:pt x="5822" y="3343"/>
                    <a:pt x="5826" y="3343"/>
                  </a:cubicBezTo>
                  <a:cubicBezTo>
                    <a:pt x="5832" y="3343"/>
                    <a:pt x="5840" y="3351"/>
                    <a:pt x="5850" y="3366"/>
                  </a:cubicBezTo>
                  <a:cubicBezTo>
                    <a:pt x="5860" y="3385"/>
                    <a:pt x="5889" y="3424"/>
                    <a:pt x="5934" y="3485"/>
                  </a:cubicBezTo>
                  <a:cubicBezTo>
                    <a:pt x="5980" y="3546"/>
                    <a:pt x="6018" y="3593"/>
                    <a:pt x="6047" y="3628"/>
                  </a:cubicBezTo>
                  <a:cubicBezTo>
                    <a:pt x="6058" y="3642"/>
                    <a:pt x="6064" y="3650"/>
                    <a:pt x="6066" y="3652"/>
                  </a:cubicBezTo>
                  <a:cubicBezTo>
                    <a:pt x="6080" y="3669"/>
                    <a:pt x="6096" y="3678"/>
                    <a:pt x="6113" y="3678"/>
                  </a:cubicBezTo>
                  <a:cubicBezTo>
                    <a:pt x="6118" y="3678"/>
                    <a:pt x="6132" y="3677"/>
                    <a:pt x="6153" y="3674"/>
                  </a:cubicBezTo>
                  <a:cubicBezTo>
                    <a:pt x="6165" y="3673"/>
                    <a:pt x="6176" y="3672"/>
                    <a:pt x="6187" y="3672"/>
                  </a:cubicBezTo>
                  <a:cubicBezTo>
                    <a:pt x="6210" y="3672"/>
                    <a:pt x="6238" y="3674"/>
                    <a:pt x="6271" y="3677"/>
                  </a:cubicBezTo>
                  <a:cubicBezTo>
                    <a:pt x="6277" y="3678"/>
                    <a:pt x="6282" y="3678"/>
                    <a:pt x="6285" y="3678"/>
                  </a:cubicBezTo>
                  <a:cubicBezTo>
                    <a:pt x="6295" y="3678"/>
                    <a:pt x="6301" y="3674"/>
                    <a:pt x="6301" y="3666"/>
                  </a:cubicBezTo>
                  <a:cubicBezTo>
                    <a:pt x="6301" y="3657"/>
                    <a:pt x="6297" y="3652"/>
                    <a:pt x="6289" y="3649"/>
                  </a:cubicBezTo>
                  <a:cubicBezTo>
                    <a:pt x="6278" y="3646"/>
                    <a:pt x="6278" y="3646"/>
                    <a:pt x="6278" y="3646"/>
                  </a:cubicBezTo>
                  <a:cubicBezTo>
                    <a:pt x="6230" y="3633"/>
                    <a:pt x="6192" y="3613"/>
                    <a:pt x="6166" y="3586"/>
                  </a:cubicBezTo>
                  <a:cubicBezTo>
                    <a:pt x="6128" y="3547"/>
                    <a:pt x="6067" y="3471"/>
                    <a:pt x="5983" y="3355"/>
                  </a:cubicBezTo>
                  <a:cubicBezTo>
                    <a:pt x="5946" y="3306"/>
                    <a:pt x="5946" y="3306"/>
                    <a:pt x="5946" y="3306"/>
                  </a:cubicBezTo>
                  <a:cubicBezTo>
                    <a:pt x="5931" y="3284"/>
                    <a:pt x="5923" y="3270"/>
                    <a:pt x="5923" y="3262"/>
                  </a:cubicBezTo>
                  <a:cubicBezTo>
                    <a:pt x="5923" y="3250"/>
                    <a:pt x="5938" y="3233"/>
                    <a:pt x="5966" y="3209"/>
                  </a:cubicBezTo>
                  <a:cubicBezTo>
                    <a:pt x="5975" y="3201"/>
                    <a:pt x="5993" y="3185"/>
                    <a:pt x="6019" y="3160"/>
                  </a:cubicBezTo>
                  <a:cubicBezTo>
                    <a:pt x="6074" y="3108"/>
                    <a:pt x="6117" y="3072"/>
                    <a:pt x="6146" y="3051"/>
                  </a:cubicBezTo>
                  <a:cubicBezTo>
                    <a:pt x="6176" y="3029"/>
                    <a:pt x="6203" y="3017"/>
                    <a:pt x="6227" y="3013"/>
                  </a:cubicBezTo>
                  <a:cubicBezTo>
                    <a:pt x="6242" y="3011"/>
                    <a:pt x="6249" y="3006"/>
                    <a:pt x="6249" y="2998"/>
                  </a:cubicBezTo>
                  <a:cubicBezTo>
                    <a:pt x="6249" y="2988"/>
                    <a:pt x="6243" y="2983"/>
                    <a:pt x="6231" y="2983"/>
                  </a:cubicBezTo>
                  <a:cubicBezTo>
                    <a:pt x="6218" y="2983"/>
                    <a:pt x="6194" y="2985"/>
                    <a:pt x="6159" y="2989"/>
                  </a:cubicBezTo>
                  <a:cubicBezTo>
                    <a:pt x="6144" y="2991"/>
                    <a:pt x="6130" y="2992"/>
                    <a:pt x="6119" y="2992"/>
                  </a:cubicBezTo>
                  <a:cubicBezTo>
                    <a:pt x="6105" y="2992"/>
                    <a:pt x="6080" y="2990"/>
                    <a:pt x="6044" y="2986"/>
                  </a:cubicBezTo>
                  <a:cubicBezTo>
                    <a:pt x="6029" y="2984"/>
                    <a:pt x="6015" y="2983"/>
                    <a:pt x="6001" y="2983"/>
                  </a:cubicBezTo>
                  <a:cubicBezTo>
                    <a:pt x="5989" y="2983"/>
                    <a:pt x="5982" y="2988"/>
                    <a:pt x="5982" y="2996"/>
                  </a:cubicBezTo>
                  <a:cubicBezTo>
                    <a:pt x="5982" y="3006"/>
                    <a:pt x="5988" y="3010"/>
                    <a:pt x="5999" y="3010"/>
                  </a:cubicBezTo>
                  <a:cubicBezTo>
                    <a:pt x="6013" y="3010"/>
                    <a:pt x="6025" y="3013"/>
                    <a:pt x="6033" y="3019"/>
                  </a:cubicBezTo>
                  <a:cubicBezTo>
                    <a:pt x="6042" y="3025"/>
                    <a:pt x="6047" y="3033"/>
                    <a:pt x="6047" y="3043"/>
                  </a:cubicBezTo>
                  <a:cubicBezTo>
                    <a:pt x="6047" y="3074"/>
                    <a:pt x="6000" y="3130"/>
                    <a:pt x="5907" y="3214"/>
                  </a:cubicBezTo>
                  <a:cubicBezTo>
                    <a:pt x="5837" y="3276"/>
                    <a:pt x="5837" y="3276"/>
                    <a:pt x="5837" y="3276"/>
                  </a:cubicBezTo>
                  <a:cubicBezTo>
                    <a:pt x="5788" y="3321"/>
                    <a:pt x="5788" y="3321"/>
                    <a:pt x="5788" y="3321"/>
                  </a:cubicBezTo>
                  <a:cubicBezTo>
                    <a:pt x="5774" y="3331"/>
                    <a:pt x="5766" y="3336"/>
                    <a:pt x="5763" y="3336"/>
                  </a:cubicBezTo>
                  <a:cubicBezTo>
                    <a:pt x="5758" y="3335"/>
                    <a:pt x="5755" y="3329"/>
                    <a:pt x="5755" y="3317"/>
                  </a:cubicBezTo>
                  <a:cubicBezTo>
                    <a:pt x="5755" y="3133"/>
                    <a:pt x="5755" y="3133"/>
                    <a:pt x="5755" y="3133"/>
                  </a:cubicBezTo>
                  <a:cubicBezTo>
                    <a:pt x="5755" y="3115"/>
                    <a:pt x="5755" y="3115"/>
                    <a:pt x="5755" y="3115"/>
                  </a:cubicBezTo>
                  <a:close/>
                  <a:moveTo>
                    <a:pt x="6663" y="3071"/>
                  </a:moveTo>
                  <a:cubicBezTo>
                    <a:pt x="6628" y="3030"/>
                    <a:pt x="6628" y="3030"/>
                    <a:pt x="6628" y="3030"/>
                  </a:cubicBezTo>
                  <a:cubicBezTo>
                    <a:pt x="6609" y="3007"/>
                    <a:pt x="6596" y="2993"/>
                    <a:pt x="6590" y="2988"/>
                  </a:cubicBezTo>
                  <a:cubicBezTo>
                    <a:pt x="6584" y="2984"/>
                    <a:pt x="6575" y="2981"/>
                    <a:pt x="6565" y="2981"/>
                  </a:cubicBezTo>
                  <a:cubicBezTo>
                    <a:pt x="6558" y="2981"/>
                    <a:pt x="6548" y="2982"/>
                    <a:pt x="6537" y="2983"/>
                  </a:cubicBezTo>
                  <a:cubicBezTo>
                    <a:pt x="6507" y="2986"/>
                    <a:pt x="6479" y="2987"/>
                    <a:pt x="6453" y="2987"/>
                  </a:cubicBezTo>
                  <a:cubicBezTo>
                    <a:pt x="6431" y="2988"/>
                    <a:pt x="6431" y="2988"/>
                    <a:pt x="6431" y="2988"/>
                  </a:cubicBezTo>
                  <a:cubicBezTo>
                    <a:pt x="6396" y="2986"/>
                    <a:pt x="6396" y="2986"/>
                    <a:pt x="6396" y="2986"/>
                  </a:cubicBezTo>
                  <a:cubicBezTo>
                    <a:pt x="6385" y="2986"/>
                    <a:pt x="6379" y="2991"/>
                    <a:pt x="6379" y="3001"/>
                  </a:cubicBezTo>
                  <a:cubicBezTo>
                    <a:pt x="6379" y="3009"/>
                    <a:pt x="6384" y="3013"/>
                    <a:pt x="6395" y="3014"/>
                  </a:cubicBezTo>
                  <a:cubicBezTo>
                    <a:pt x="6471" y="3019"/>
                    <a:pt x="6510" y="3073"/>
                    <a:pt x="6510" y="3177"/>
                  </a:cubicBezTo>
                  <a:cubicBezTo>
                    <a:pt x="6510" y="3395"/>
                    <a:pt x="6510" y="3395"/>
                    <a:pt x="6510" y="3395"/>
                  </a:cubicBezTo>
                  <a:cubicBezTo>
                    <a:pt x="6506" y="3515"/>
                    <a:pt x="6506" y="3515"/>
                    <a:pt x="6506" y="3515"/>
                  </a:cubicBezTo>
                  <a:cubicBezTo>
                    <a:pt x="6506" y="3557"/>
                    <a:pt x="6500" y="3588"/>
                    <a:pt x="6489" y="3610"/>
                  </a:cubicBezTo>
                  <a:cubicBezTo>
                    <a:pt x="6478" y="3632"/>
                    <a:pt x="6460" y="3647"/>
                    <a:pt x="6435" y="3654"/>
                  </a:cubicBezTo>
                  <a:cubicBezTo>
                    <a:pt x="6426" y="3657"/>
                    <a:pt x="6421" y="3661"/>
                    <a:pt x="6421" y="3668"/>
                  </a:cubicBezTo>
                  <a:cubicBezTo>
                    <a:pt x="6421" y="3676"/>
                    <a:pt x="6425" y="3681"/>
                    <a:pt x="6434" y="3681"/>
                  </a:cubicBezTo>
                  <a:cubicBezTo>
                    <a:pt x="6440" y="3681"/>
                    <a:pt x="6448" y="3680"/>
                    <a:pt x="6460" y="3678"/>
                  </a:cubicBezTo>
                  <a:cubicBezTo>
                    <a:pt x="6487" y="3673"/>
                    <a:pt x="6517" y="3670"/>
                    <a:pt x="6551" y="3670"/>
                  </a:cubicBezTo>
                  <a:cubicBezTo>
                    <a:pt x="6586" y="3670"/>
                    <a:pt x="6617" y="3673"/>
                    <a:pt x="6645" y="3678"/>
                  </a:cubicBezTo>
                  <a:cubicBezTo>
                    <a:pt x="6654" y="3679"/>
                    <a:pt x="6661" y="3680"/>
                    <a:pt x="6665" y="3680"/>
                  </a:cubicBezTo>
                  <a:cubicBezTo>
                    <a:pt x="6675" y="3680"/>
                    <a:pt x="6681" y="3674"/>
                    <a:pt x="6681" y="3664"/>
                  </a:cubicBezTo>
                  <a:cubicBezTo>
                    <a:pt x="6681" y="3657"/>
                    <a:pt x="6676" y="3652"/>
                    <a:pt x="6665" y="3651"/>
                  </a:cubicBezTo>
                  <a:cubicBezTo>
                    <a:pt x="6611" y="3646"/>
                    <a:pt x="6578" y="3625"/>
                    <a:pt x="6567" y="3587"/>
                  </a:cubicBezTo>
                  <a:cubicBezTo>
                    <a:pt x="6557" y="3552"/>
                    <a:pt x="6551" y="3482"/>
                    <a:pt x="6551" y="3377"/>
                  </a:cubicBezTo>
                  <a:cubicBezTo>
                    <a:pt x="6551" y="3182"/>
                    <a:pt x="6551" y="3182"/>
                    <a:pt x="6551" y="3182"/>
                  </a:cubicBezTo>
                  <a:cubicBezTo>
                    <a:pt x="6552" y="3167"/>
                    <a:pt x="6552" y="3167"/>
                    <a:pt x="6552" y="3167"/>
                  </a:cubicBezTo>
                  <a:cubicBezTo>
                    <a:pt x="6552" y="3152"/>
                    <a:pt x="6556" y="3144"/>
                    <a:pt x="6564" y="3144"/>
                  </a:cubicBezTo>
                  <a:cubicBezTo>
                    <a:pt x="6567" y="3144"/>
                    <a:pt x="6573" y="3149"/>
                    <a:pt x="6581" y="3158"/>
                  </a:cubicBezTo>
                  <a:cubicBezTo>
                    <a:pt x="7040" y="3668"/>
                    <a:pt x="7040" y="3668"/>
                    <a:pt x="7040" y="3668"/>
                  </a:cubicBezTo>
                  <a:cubicBezTo>
                    <a:pt x="7046" y="3675"/>
                    <a:pt x="7053" y="3679"/>
                    <a:pt x="7059" y="3679"/>
                  </a:cubicBezTo>
                  <a:cubicBezTo>
                    <a:pt x="7065" y="3679"/>
                    <a:pt x="7069" y="3675"/>
                    <a:pt x="7069" y="3665"/>
                  </a:cubicBezTo>
                  <a:cubicBezTo>
                    <a:pt x="7067" y="3602"/>
                    <a:pt x="7067" y="3602"/>
                    <a:pt x="7067" y="3602"/>
                  </a:cubicBezTo>
                  <a:cubicBezTo>
                    <a:pt x="7066" y="3564"/>
                    <a:pt x="7066" y="3564"/>
                    <a:pt x="7066" y="3564"/>
                  </a:cubicBezTo>
                  <a:cubicBezTo>
                    <a:pt x="7067" y="3508"/>
                    <a:pt x="7067" y="3508"/>
                    <a:pt x="7067" y="3508"/>
                  </a:cubicBezTo>
                  <a:cubicBezTo>
                    <a:pt x="7069" y="3465"/>
                    <a:pt x="7069" y="3465"/>
                    <a:pt x="7069" y="3465"/>
                  </a:cubicBezTo>
                  <a:cubicBezTo>
                    <a:pt x="7076" y="3149"/>
                    <a:pt x="7076" y="3149"/>
                    <a:pt x="7076" y="3149"/>
                  </a:cubicBezTo>
                  <a:cubicBezTo>
                    <a:pt x="7076" y="3125"/>
                    <a:pt x="7076" y="3125"/>
                    <a:pt x="7076" y="3125"/>
                  </a:cubicBezTo>
                  <a:cubicBezTo>
                    <a:pt x="7076" y="3056"/>
                    <a:pt x="7098" y="3017"/>
                    <a:pt x="7141" y="3009"/>
                  </a:cubicBezTo>
                  <a:cubicBezTo>
                    <a:pt x="7152" y="3007"/>
                    <a:pt x="7157" y="3002"/>
                    <a:pt x="7157" y="2994"/>
                  </a:cubicBezTo>
                  <a:cubicBezTo>
                    <a:pt x="7157" y="2984"/>
                    <a:pt x="7152" y="2979"/>
                    <a:pt x="7141" y="2979"/>
                  </a:cubicBezTo>
                  <a:cubicBezTo>
                    <a:pt x="7138" y="2979"/>
                    <a:pt x="7133" y="2980"/>
                    <a:pt x="7126" y="2980"/>
                  </a:cubicBezTo>
                  <a:cubicBezTo>
                    <a:pt x="7076" y="2987"/>
                    <a:pt x="7039" y="2990"/>
                    <a:pt x="7016" y="2990"/>
                  </a:cubicBezTo>
                  <a:cubicBezTo>
                    <a:pt x="7004" y="2990"/>
                    <a:pt x="6990" y="2989"/>
                    <a:pt x="6972" y="2987"/>
                  </a:cubicBezTo>
                  <a:cubicBezTo>
                    <a:pt x="6945" y="2984"/>
                    <a:pt x="6926" y="2982"/>
                    <a:pt x="6913" y="2982"/>
                  </a:cubicBezTo>
                  <a:cubicBezTo>
                    <a:pt x="6904" y="2982"/>
                    <a:pt x="6899" y="2986"/>
                    <a:pt x="6899" y="2995"/>
                  </a:cubicBezTo>
                  <a:cubicBezTo>
                    <a:pt x="6899" y="3002"/>
                    <a:pt x="6904" y="3006"/>
                    <a:pt x="6915" y="3007"/>
                  </a:cubicBezTo>
                  <a:cubicBezTo>
                    <a:pt x="6962" y="3010"/>
                    <a:pt x="6994" y="3026"/>
                    <a:pt x="7010" y="3054"/>
                  </a:cubicBezTo>
                  <a:cubicBezTo>
                    <a:pt x="7026" y="3082"/>
                    <a:pt x="7034" y="3135"/>
                    <a:pt x="7034" y="3214"/>
                  </a:cubicBezTo>
                  <a:cubicBezTo>
                    <a:pt x="7034" y="3282"/>
                    <a:pt x="7032" y="3352"/>
                    <a:pt x="7029" y="3427"/>
                  </a:cubicBezTo>
                  <a:cubicBezTo>
                    <a:pt x="7028" y="3447"/>
                    <a:pt x="7024" y="3457"/>
                    <a:pt x="7017" y="3457"/>
                  </a:cubicBezTo>
                  <a:cubicBezTo>
                    <a:pt x="7010" y="3457"/>
                    <a:pt x="6994" y="3445"/>
                    <a:pt x="6972" y="3419"/>
                  </a:cubicBezTo>
                  <a:cubicBezTo>
                    <a:pt x="6954" y="3400"/>
                    <a:pt x="6954" y="3400"/>
                    <a:pt x="6954" y="3400"/>
                  </a:cubicBezTo>
                  <a:cubicBezTo>
                    <a:pt x="6687" y="3100"/>
                    <a:pt x="6687" y="3100"/>
                    <a:pt x="6687" y="3100"/>
                  </a:cubicBezTo>
                  <a:cubicBezTo>
                    <a:pt x="6685" y="3097"/>
                    <a:pt x="6677" y="3087"/>
                    <a:pt x="6663" y="3071"/>
                  </a:cubicBezTo>
                  <a:cubicBezTo>
                    <a:pt x="6663" y="3071"/>
                    <a:pt x="6663" y="3071"/>
                    <a:pt x="6663" y="3071"/>
                  </a:cubicBezTo>
                  <a:close/>
                  <a:moveTo>
                    <a:pt x="7493" y="3002"/>
                  </a:moveTo>
                  <a:cubicBezTo>
                    <a:pt x="7443" y="3023"/>
                    <a:pt x="7401" y="3051"/>
                    <a:pt x="7368" y="3087"/>
                  </a:cubicBezTo>
                  <a:cubicBezTo>
                    <a:pt x="7340" y="3118"/>
                    <a:pt x="7318" y="3156"/>
                    <a:pt x="7301" y="3201"/>
                  </a:cubicBezTo>
                  <a:cubicBezTo>
                    <a:pt x="7285" y="3246"/>
                    <a:pt x="7277" y="3292"/>
                    <a:pt x="7277" y="3338"/>
                  </a:cubicBezTo>
                  <a:cubicBezTo>
                    <a:pt x="7277" y="3444"/>
                    <a:pt x="7309" y="3530"/>
                    <a:pt x="7374" y="3593"/>
                  </a:cubicBezTo>
                  <a:cubicBezTo>
                    <a:pt x="7440" y="3657"/>
                    <a:pt x="7527" y="3689"/>
                    <a:pt x="7636" y="3689"/>
                  </a:cubicBezTo>
                  <a:cubicBezTo>
                    <a:pt x="7750" y="3689"/>
                    <a:pt x="7840" y="3652"/>
                    <a:pt x="7905" y="3579"/>
                  </a:cubicBezTo>
                  <a:cubicBezTo>
                    <a:pt x="7971" y="3504"/>
                    <a:pt x="8005" y="3412"/>
                    <a:pt x="8005" y="3304"/>
                  </a:cubicBezTo>
                  <a:cubicBezTo>
                    <a:pt x="8005" y="3205"/>
                    <a:pt x="7972" y="3125"/>
                    <a:pt x="7908" y="3063"/>
                  </a:cubicBezTo>
                  <a:cubicBezTo>
                    <a:pt x="7843" y="3002"/>
                    <a:pt x="7758" y="2972"/>
                    <a:pt x="7653" y="2972"/>
                  </a:cubicBezTo>
                  <a:cubicBezTo>
                    <a:pt x="7597" y="2972"/>
                    <a:pt x="7543" y="2982"/>
                    <a:pt x="7493" y="3002"/>
                  </a:cubicBezTo>
                  <a:close/>
                  <a:moveTo>
                    <a:pt x="7781" y="3075"/>
                  </a:moveTo>
                  <a:cubicBezTo>
                    <a:pt x="7813" y="3105"/>
                    <a:pt x="7839" y="3145"/>
                    <a:pt x="7858" y="3195"/>
                  </a:cubicBezTo>
                  <a:cubicBezTo>
                    <a:pt x="7877" y="3245"/>
                    <a:pt x="7887" y="3297"/>
                    <a:pt x="7887" y="3350"/>
                  </a:cubicBezTo>
                  <a:cubicBezTo>
                    <a:pt x="7887" y="3441"/>
                    <a:pt x="7866" y="3515"/>
                    <a:pt x="7825" y="3569"/>
                  </a:cubicBezTo>
                  <a:cubicBezTo>
                    <a:pt x="7783" y="3624"/>
                    <a:pt x="7728" y="3651"/>
                    <a:pt x="7659" y="3651"/>
                  </a:cubicBezTo>
                  <a:cubicBezTo>
                    <a:pt x="7583" y="3651"/>
                    <a:pt x="7521" y="3618"/>
                    <a:pt x="7473" y="3552"/>
                  </a:cubicBezTo>
                  <a:cubicBezTo>
                    <a:pt x="7425" y="3486"/>
                    <a:pt x="7401" y="3400"/>
                    <a:pt x="7401" y="3294"/>
                  </a:cubicBezTo>
                  <a:cubicBezTo>
                    <a:pt x="7401" y="3205"/>
                    <a:pt x="7420" y="3135"/>
                    <a:pt x="7458" y="3085"/>
                  </a:cubicBezTo>
                  <a:cubicBezTo>
                    <a:pt x="7496" y="3035"/>
                    <a:pt x="7549" y="3010"/>
                    <a:pt x="7617" y="3010"/>
                  </a:cubicBezTo>
                  <a:cubicBezTo>
                    <a:pt x="7680" y="3010"/>
                    <a:pt x="7735" y="3032"/>
                    <a:pt x="7781" y="3075"/>
                  </a:cubicBezTo>
                  <a:cubicBezTo>
                    <a:pt x="7781" y="3075"/>
                    <a:pt x="7781" y="3075"/>
                    <a:pt x="7781" y="3075"/>
                  </a:cubicBezTo>
                  <a:close/>
                  <a:moveTo>
                    <a:pt x="8538" y="2997"/>
                  </a:moveTo>
                  <a:cubicBezTo>
                    <a:pt x="8537" y="3006"/>
                    <a:pt x="8543" y="3011"/>
                    <a:pt x="8555" y="3013"/>
                  </a:cubicBezTo>
                  <a:cubicBezTo>
                    <a:pt x="8578" y="3016"/>
                    <a:pt x="8578" y="3016"/>
                    <a:pt x="8578" y="3016"/>
                  </a:cubicBezTo>
                  <a:cubicBezTo>
                    <a:pt x="8606" y="3020"/>
                    <a:pt x="8620" y="3033"/>
                    <a:pt x="8620" y="3055"/>
                  </a:cubicBezTo>
                  <a:cubicBezTo>
                    <a:pt x="8620" y="3067"/>
                    <a:pt x="8616" y="3078"/>
                    <a:pt x="8609" y="3089"/>
                  </a:cubicBezTo>
                  <a:cubicBezTo>
                    <a:pt x="8602" y="3100"/>
                    <a:pt x="8585" y="3122"/>
                    <a:pt x="8557" y="3154"/>
                  </a:cubicBezTo>
                  <a:cubicBezTo>
                    <a:pt x="8505" y="3216"/>
                    <a:pt x="8505" y="3216"/>
                    <a:pt x="8505" y="3216"/>
                  </a:cubicBezTo>
                  <a:cubicBezTo>
                    <a:pt x="8481" y="3244"/>
                    <a:pt x="8481" y="3244"/>
                    <a:pt x="8481" y="3244"/>
                  </a:cubicBezTo>
                  <a:cubicBezTo>
                    <a:pt x="8476" y="3250"/>
                    <a:pt x="8472" y="3253"/>
                    <a:pt x="8468" y="3253"/>
                  </a:cubicBezTo>
                  <a:cubicBezTo>
                    <a:pt x="8462" y="3253"/>
                    <a:pt x="8454" y="3246"/>
                    <a:pt x="8444" y="3231"/>
                  </a:cubicBezTo>
                  <a:cubicBezTo>
                    <a:pt x="8407" y="3178"/>
                    <a:pt x="8407" y="3178"/>
                    <a:pt x="8407" y="3178"/>
                  </a:cubicBezTo>
                  <a:cubicBezTo>
                    <a:pt x="8372" y="3130"/>
                    <a:pt x="8372" y="3130"/>
                    <a:pt x="8372" y="3130"/>
                  </a:cubicBezTo>
                  <a:cubicBezTo>
                    <a:pt x="8349" y="3094"/>
                    <a:pt x="8337" y="3066"/>
                    <a:pt x="8335" y="3046"/>
                  </a:cubicBezTo>
                  <a:cubicBezTo>
                    <a:pt x="8335" y="3038"/>
                    <a:pt x="8338" y="3030"/>
                    <a:pt x="8346" y="3023"/>
                  </a:cubicBezTo>
                  <a:cubicBezTo>
                    <a:pt x="8355" y="3015"/>
                    <a:pt x="8364" y="3011"/>
                    <a:pt x="8376" y="3009"/>
                  </a:cubicBezTo>
                  <a:cubicBezTo>
                    <a:pt x="8388" y="3008"/>
                    <a:pt x="8394" y="3002"/>
                    <a:pt x="8394" y="2993"/>
                  </a:cubicBezTo>
                  <a:cubicBezTo>
                    <a:pt x="8394" y="2984"/>
                    <a:pt x="8389" y="2980"/>
                    <a:pt x="8379" y="2980"/>
                  </a:cubicBezTo>
                  <a:cubicBezTo>
                    <a:pt x="8371" y="2980"/>
                    <a:pt x="8361" y="2981"/>
                    <a:pt x="8347" y="2982"/>
                  </a:cubicBezTo>
                  <a:cubicBezTo>
                    <a:pt x="8300" y="2987"/>
                    <a:pt x="8300" y="2987"/>
                    <a:pt x="8300" y="2987"/>
                  </a:cubicBezTo>
                  <a:cubicBezTo>
                    <a:pt x="8281" y="2989"/>
                    <a:pt x="8259" y="2990"/>
                    <a:pt x="8234" y="2990"/>
                  </a:cubicBezTo>
                  <a:cubicBezTo>
                    <a:pt x="8208" y="2990"/>
                    <a:pt x="8167" y="2988"/>
                    <a:pt x="8112" y="2984"/>
                  </a:cubicBezTo>
                  <a:cubicBezTo>
                    <a:pt x="8099" y="2983"/>
                    <a:pt x="8089" y="2982"/>
                    <a:pt x="8083" y="2982"/>
                  </a:cubicBezTo>
                  <a:cubicBezTo>
                    <a:pt x="8073" y="2982"/>
                    <a:pt x="8067" y="2987"/>
                    <a:pt x="8067" y="2997"/>
                  </a:cubicBezTo>
                  <a:cubicBezTo>
                    <a:pt x="8067" y="3006"/>
                    <a:pt x="8074" y="3012"/>
                    <a:pt x="8086" y="3014"/>
                  </a:cubicBezTo>
                  <a:cubicBezTo>
                    <a:pt x="8118" y="3020"/>
                    <a:pt x="8144" y="3033"/>
                    <a:pt x="8163" y="3052"/>
                  </a:cubicBezTo>
                  <a:cubicBezTo>
                    <a:pt x="8183" y="3071"/>
                    <a:pt x="8224" y="3125"/>
                    <a:pt x="8287" y="3212"/>
                  </a:cubicBezTo>
                  <a:cubicBezTo>
                    <a:pt x="8309" y="3244"/>
                    <a:pt x="8328" y="3270"/>
                    <a:pt x="8345" y="3291"/>
                  </a:cubicBezTo>
                  <a:cubicBezTo>
                    <a:pt x="8370" y="3324"/>
                    <a:pt x="8383" y="3344"/>
                    <a:pt x="8383" y="3351"/>
                  </a:cubicBezTo>
                  <a:cubicBezTo>
                    <a:pt x="8383" y="3358"/>
                    <a:pt x="8370" y="3375"/>
                    <a:pt x="8345" y="3402"/>
                  </a:cubicBezTo>
                  <a:cubicBezTo>
                    <a:pt x="8329" y="3420"/>
                    <a:pt x="8301" y="3452"/>
                    <a:pt x="8263" y="3498"/>
                  </a:cubicBezTo>
                  <a:cubicBezTo>
                    <a:pt x="8218" y="3552"/>
                    <a:pt x="8183" y="3589"/>
                    <a:pt x="8157" y="3611"/>
                  </a:cubicBezTo>
                  <a:cubicBezTo>
                    <a:pt x="8131" y="3632"/>
                    <a:pt x="8105" y="3645"/>
                    <a:pt x="8079" y="3651"/>
                  </a:cubicBezTo>
                  <a:cubicBezTo>
                    <a:pt x="8070" y="3653"/>
                    <a:pt x="8065" y="3657"/>
                    <a:pt x="8066" y="3664"/>
                  </a:cubicBezTo>
                  <a:cubicBezTo>
                    <a:pt x="8066" y="3669"/>
                    <a:pt x="8068" y="3672"/>
                    <a:pt x="8070" y="3673"/>
                  </a:cubicBezTo>
                  <a:cubicBezTo>
                    <a:pt x="8084" y="3676"/>
                    <a:pt x="8084" y="3676"/>
                    <a:pt x="8084" y="3676"/>
                  </a:cubicBezTo>
                  <a:cubicBezTo>
                    <a:pt x="8107" y="3675"/>
                    <a:pt x="8107" y="3675"/>
                    <a:pt x="8107" y="3675"/>
                  </a:cubicBezTo>
                  <a:cubicBezTo>
                    <a:pt x="8152" y="3673"/>
                    <a:pt x="8152" y="3673"/>
                    <a:pt x="8152" y="3673"/>
                  </a:cubicBezTo>
                  <a:cubicBezTo>
                    <a:pt x="8171" y="3672"/>
                    <a:pt x="8186" y="3671"/>
                    <a:pt x="8198" y="3671"/>
                  </a:cubicBezTo>
                  <a:cubicBezTo>
                    <a:pt x="8239" y="3671"/>
                    <a:pt x="8280" y="3673"/>
                    <a:pt x="8321" y="3678"/>
                  </a:cubicBezTo>
                  <a:cubicBezTo>
                    <a:pt x="8330" y="3679"/>
                    <a:pt x="8336" y="3679"/>
                    <a:pt x="8340" y="3679"/>
                  </a:cubicBezTo>
                  <a:cubicBezTo>
                    <a:pt x="8347" y="3679"/>
                    <a:pt x="8351" y="3675"/>
                    <a:pt x="8351" y="3666"/>
                  </a:cubicBezTo>
                  <a:cubicBezTo>
                    <a:pt x="8351" y="3658"/>
                    <a:pt x="8345" y="3653"/>
                    <a:pt x="8334" y="3652"/>
                  </a:cubicBezTo>
                  <a:cubicBezTo>
                    <a:pt x="8281" y="3648"/>
                    <a:pt x="8255" y="3632"/>
                    <a:pt x="8255" y="3605"/>
                  </a:cubicBezTo>
                  <a:cubicBezTo>
                    <a:pt x="8255" y="3579"/>
                    <a:pt x="8293" y="3523"/>
                    <a:pt x="8370" y="3436"/>
                  </a:cubicBezTo>
                  <a:cubicBezTo>
                    <a:pt x="8382" y="3422"/>
                    <a:pt x="8393" y="3410"/>
                    <a:pt x="8401" y="3400"/>
                  </a:cubicBezTo>
                  <a:cubicBezTo>
                    <a:pt x="8407" y="3394"/>
                    <a:pt x="8411" y="3391"/>
                    <a:pt x="8413" y="3391"/>
                  </a:cubicBezTo>
                  <a:cubicBezTo>
                    <a:pt x="8416" y="3391"/>
                    <a:pt x="8419" y="3394"/>
                    <a:pt x="8424" y="3400"/>
                  </a:cubicBezTo>
                  <a:cubicBezTo>
                    <a:pt x="8449" y="3433"/>
                    <a:pt x="8449" y="3433"/>
                    <a:pt x="8449" y="3433"/>
                  </a:cubicBezTo>
                  <a:cubicBezTo>
                    <a:pt x="8492" y="3489"/>
                    <a:pt x="8522" y="3529"/>
                    <a:pt x="8538" y="3555"/>
                  </a:cubicBezTo>
                  <a:cubicBezTo>
                    <a:pt x="8555" y="3581"/>
                    <a:pt x="8563" y="3600"/>
                    <a:pt x="8563" y="3612"/>
                  </a:cubicBezTo>
                  <a:cubicBezTo>
                    <a:pt x="8563" y="3635"/>
                    <a:pt x="8549" y="3648"/>
                    <a:pt x="8522" y="3650"/>
                  </a:cubicBezTo>
                  <a:cubicBezTo>
                    <a:pt x="8510" y="3651"/>
                    <a:pt x="8503" y="3656"/>
                    <a:pt x="8503" y="3666"/>
                  </a:cubicBezTo>
                  <a:cubicBezTo>
                    <a:pt x="8503" y="3674"/>
                    <a:pt x="8509" y="3678"/>
                    <a:pt x="8521" y="3678"/>
                  </a:cubicBezTo>
                  <a:cubicBezTo>
                    <a:pt x="8529" y="3678"/>
                    <a:pt x="8543" y="3678"/>
                    <a:pt x="8561" y="3677"/>
                  </a:cubicBezTo>
                  <a:cubicBezTo>
                    <a:pt x="8617" y="3673"/>
                    <a:pt x="8617" y="3673"/>
                    <a:pt x="8617" y="3673"/>
                  </a:cubicBezTo>
                  <a:cubicBezTo>
                    <a:pt x="8631" y="3672"/>
                    <a:pt x="8646" y="3671"/>
                    <a:pt x="8661" y="3671"/>
                  </a:cubicBezTo>
                  <a:cubicBezTo>
                    <a:pt x="8684" y="3671"/>
                    <a:pt x="8710" y="3673"/>
                    <a:pt x="8741" y="3675"/>
                  </a:cubicBezTo>
                  <a:cubicBezTo>
                    <a:pt x="8804" y="3680"/>
                    <a:pt x="8804" y="3680"/>
                    <a:pt x="8804" y="3680"/>
                  </a:cubicBezTo>
                  <a:cubicBezTo>
                    <a:pt x="8814" y="3681"/>
                    <a:pt x="8821" y="3681"/>
                    <a:pt x="8827" y="3681"/>
                  </a:cubicBezTo>
                  <a:cubicBezTo>
                    <a:pt x="8839" y="3681"/>
                    <a:pt x="8845" y="3676"/>
                    <a:pt x="8845" y="3667"/>
                  </a:cubicBezTo>
                  <a:cubicBezTo>
                    <a:pt x="8845" y="3657"/>
                    <a:pt x="8839" y="3651"/>
                    <a:pt x="8827" y="3650"/>
                  </a:cubicBezTo>
                  <a:cubicBezTo>
                    <a:pt x="8790" y="3648"/>
                    <a:pt x="8759" y="3634"/>
                    <a:pt x="8735" y="3610"/>
                  </a:cubicBezTo>
                  <a:cubicBezTo>
                    <a:pt x="8696" y="3571"/>
                    <a:pt x="8648" y="3512"/>
                    <a:pt x="8593" y="3433"/>
                  </a:cubicBezTo>
                  <a:cubicBezTo>
                    <a:pt x="8558" y="3383"/>
                    <a:pt x="8536" y="3352"/>
                    <a:pt x="8527" y="3340"/>
                  </a:cubicBezTo>
                  <a:cubicBezTo>
                    <a:pt x="8507" y="3315"/>
                    <a:pt x="8498" y="3300"/>
                    <a:pt x="8498" y="3294"/>
                  </a:cubicBezTo>
                  <a:cubicBezTo>
                    <a:pt x="8498" y="3288"/>
                    <a:pt x="8505" y="3277"/>
                    <a:pt x="8520" y="3261"/>
                  </a:cubicBezTo>
                  <a:cubicBezTo>
                    <a:pt x="8524" y="3257"/>
                    <a:pt x="8546" y="3231"/>
                    <a:pt x="8586" y="3183"/>
                  </a:cubicBezTo>
                  <a:cubicBezTo>
                    <a:pt x="8641" y="3117"/>
                    <a:pt x="8690" y="3068"/>
                    <a:pt x="8733" y="3034"/>
                  </a:cubicBezTo>
                  <a:cubicBezTo>
                    <a:pt x="8747" y="3022"/>
                    <a:pt x="8770" y="3014"/>
                    <a:pt x="8800" y="3009"/>
                  </a:cubicBezTo>
                  <a:cubicBezTo>
                    <a:pt x="8811" y="3007"/>
                    <a:pt x="8816" y="3002"/>
                    <a:pt x="8816" y="2993"/>
                  </a:cubicBezTo>
                  <a:cubicBezTo>
                    <a:pt x="8816" y="2984"/>
                    <a:pt x="8812" y="2980"/>
                    <a:pt x="8802" y="2980"/>
                  </a:cubicBezTo>
                  <a:cubicBezTo>
                    <a:pt x="8794" y="2980"/>
                    <a:pt x="8783" y="2980"/>
                    <a:pt x="8771" y="2981"/>
                  </a:cubicBezTo>
                  <a:cubicBezTo>
                    <a:pt x="8709" y="2986"/>
                    <a:pt x="8709" y="2986"/>
                    <a:pt x="8709" y="2986"/>
                  </a:cubicBezTo>
                  <a:cubicBezTo>
                    <a:pt x="8692" y="2987"/>
                    <a:pt x="8677" y="2987"/>
                    <a:pt x="8663" y="2987"/>
                  </a:cubicBezTo>
                  <a:cubicBezTo>
                    <a:pt x="8635" y="2987"/>
                    <a:pt x="8605" y="2986"/>
                    <a:pt x="8574" y="2984"/>
                  </a:cubicBezTo>
                  <a:cubicBezTo>
                    <a:pt x="8565" y="2983"/>
                    <a:pt x="8559" y="2983"/>
                    <a:pt x="8555" y="2983"/>
                  </a:cubicBezTo>
                  <a:cubicBezTo>
                    <a:pt x="8545" y="2983"/>
                    <a:pt x="8539" y="2988"/>
                    <a:pt x="8538" y="2997"/>
                  </a:cubicBezTo>
                  <a:cubicBezTo>
                    <a:pt x="8538" y="2997"/>
                    <a:pt x="8538" y="2997"/>
                    <a:pt x="8538" y="2997"/>
                  </a:cubicBezTo>
                  <a:close/>
                  <a:moveTo>
                    <a:pt x="9169" y="3055"/>
                  </a:moveTo>
                  <a:cubicBezTo>
                    <a:pt x="9169" y="3030"/>
                    <a:pt x="9182" y="3016"/>
                    <a:pt x="9207" y="3011"/>
                  </a:cubicBezTo>
                  <a:cubicBezTo>
                    <a:pt x="9221" y="3008"/>
                    <a:pt x="9228" y="3003"/>
                    <a:pt x="9228" y="2995"/>
                  </a:cubicBezTo>
                  <a:cubicBezTo>
                    <a:pt x="9228" y="2986"/>
                    <a:pt x="9223" y="2981"/>
                    <a:pt x="9214" y="2981"/>
                  </a:cubicBezTo>
                  <a:cubicBezTo>
                    <a:pt x="9207" y="2981"/>
                    <a:pt x="9192" y="2982"/>
                    <a:pt x="9170" y="2983"/>
                  </a:cubicBezTo>
                  <a:cubicBezTo>
                    <a:pt x="9117" y="2986"/>
                    <a:pt x="9117" y="2986"/>
                    <a:pt x="9117" y="2986"/>
                  </a:cubicBezTo>
                  <a:cubicBezTo>
                    <a:pt x="9032" y="2983"/>
                    <a:pt x="9032" y="2983"/>
                    <a:pt x="9032" y="2983"/>
                  </a:cubicBezTo>
                  <a:cubicBezTo>
                    <a:pt x="9009" y="2983"/>
                    <a:pt x="8989" y="2982"/>
                    <a:pt x="8972" y="2980"/>
                  </a:cubicBezTo>
                  <a:cubicBezTo>
                    <a:pt x="8965" y="2980"/>
                    <a:pt x="8960" y="2979"/>
                    <a:pt x="8957" y="2979"/>
                  </a:cubicBezTo>
                  <a:cubicBezTo>
                    <a:pt x="8948" y="2979"/>
                    <a:pt x="8943" y="2984"/>
                    <a:pt x="8943" y="2993"/>
                  </a:cubicBezTo>
                  <a:cubicBezTo>
                    <a:pt x="8943" y="3002"/>
                    <a:pt x="8950" y="3007"/>
                    <a:pt x="8963" y="3010"/>
                  </a:cubicBezTo>
                  <a:cubicBezTo>
                    <a:pt x="8987" y="3015"/>
                    <a:pt x="9005" y="3028"/>
                    <a:pt x="9019" y="3047"/>
                  </a:cubicBezTo>
                  <a:cubicBezTo>
                    <a:pt x="9033" y="3067"/>
                    <a:pt x="9051" y="3108"/>
                    <a:pt x="9074" y="3170"/>
                  </a:cubicBezTo>
                  <a:cubicBezTo>
                    <a:pt x="9094" y="3223"/>
                    <a:pt x="9118" y="3283"/>
                    <a:pt x="9148" y="3349"/>
                  </a:cubicBezTo>
                  <a:cubicBezTo>
                    <a:pt x="9267" y="3621"/>
                    <a:pt x="9267" y="3621"/>
                    <a:pt x="9267" y="3621"/>
                  </a:cubicBezTo>
                  <a:cubicBezTo>
                    <a:pt x="9280" y="3651"/>
                    <a:pt x="9280" y="3651"/>
                    <a:pt x="9280" y="3651"/>
                  </a:cubicBezTo>
                  <a:cubicBezTo>
                    <a:pt x="9291" y="3677"/>
                    <a:pt x="9291" y="3677"/>
                    <a:pt x="9291" y="3677"/>
                  </a:cubicBezTo>
                  <a:cubicBezTo>
                    <a:pt x="9295" y="3685"/>
                    <a:pt x="9300" y="3689"/>
                    <a:pt x="9307" y="3689"/>
                  </a:cubicBezTo>
                  <a:cubicBezTo>
                    <a:pt x="9316" y="3689"/>
                    <a:pt x="9324" y="3682"/>
                    <a:pt x="9331" y="3666"/>
                  </a:cubicBezTo>
                  <a:cubicBezTo>
                    <a:pt x="9333" y="3661"/>
                    <a:pt x="9343" y="3639"/>
                    <a:pt x="9362" y="3602"/>
                  </a:cubicBezTo>
                  <a:cubicBezTo>
                    <a:pt x="9364" y="3598"/>
                    <a:pt x="9379" y="3564"/>
                    <a:pt x="9407" y="3502"/>
                  </a:cubicBezTo>
                  <a:cubicBezTo>
                    <a:pt x="9493" y="3312"/>
                    <a:pt x="9493" y="3312"/>
                    <a:pt x="9493" y="3312"/>
                  </a:cubicBezTo>
                  <a:cubicBezTo>
                    <a:pt x="9569" y="3138"/>
                    <a:pt x="9569" y="3138"/>
                    <a:pt x="9569" y="3138"/>
                  </a:cubicBezTo>
                  <a:cubicBezTo>
                    <a:pt x="9591" y="3086"/>
                    <a:pt x="9609" y="3052"/>
                    <a:pt x="9621" y="3036"/>
                  </a:cubicBezTo>
                  <a:cubicBezTo>
                    <a:pt x="9634" y="3020"/>
                    <a:pt x="9650" y="3010"/>
                    <a:pt x="9669" y="3006"/>
                  </a:cubicBezTo>
                  <a:cubicBezTo>
                    <a:pt x="9679" y="3004"/>
                    <a:pt x="9684" y="2999"/>
                    <a:pt x="9684" y="2991"/>
                  </a:cubicBezTo>
                  <a:cubicBezTo>
                    <a:pt x="9684" y="2983"/>
                    <a:pt x="9681" y="2978"/>
                    <a:pt x="9675" y="2978"/>
                  </a:cubicBezTo>
                  <a:cubicBezTo>
                    <a:pt x="9670" y="2978"/>
                    <a:pt x="9664" y="2979"/>
                    <a:pt x="9655" y="2980"/>
                  </a:cubicBezTo>
                  <a:cubicBezTo>
                    <a:pt x="9632" y="2984"/>
                    <a:pt x="9606" y="2986"/>
                    <a:pt x="9575" y="2986"/>
                  </a:cubicBezTo>
                  <a:cubicBezTo>
                    <a:pt x="9565" y="2986"/>
                    <a:pt x="9548" y="2986"/>
                    <a:pt x="9524" y="2984"/>
                  </a:cubicBezTo>
                  <a:cubicBezTo>
                    <a:pt x="9472" y="2981"/>
                    <a:pt x="9472" y="2981"/>
                    <a:pt x="9472" y="2981"/>
                  </a:cubicBezTo>
                  <a:cubicBezTo>
                    <a:pt x="9457" y="2981"/>
                    <a:pt x="9448" y="2980"/>
                    <a:pt x="9443" y="2980"/>
                  </a:cubicBezTo>
                  <a:cubicBezTo>
                    <a:pt x="9435" y="2980"/>
                    <a:pt x="9431" y="2984"/>
                    <a:pt x="9431" y="2992"/>
                  </a:cubicBezTo>
                  <a:cubicBezTo>
                    <a:pt x="9431" y="3000"/>
                    <a:pt x="9437" y="3005"/>
                    <a:pt x="9448" y="3006"/>
                  </a:cubicBezTo>
                  <a:cubicBezTo>
                    <a:pt x="9476" y="3010"/>
                    <a:pt x="9497" y="3019"/>
                    <a:pt x="9511" y="3032"/>
                  </a:cubicBezTo>
                  <a:cubicBezTo>
                    <a:pt x="9526" y="3045"/>
                    <a:pt x="9533" y="3062"/>
                    <a:pt x="9533" y="3083"/>
                  </a:cubicBezTo>
                  <a:cubicBezTo>
                    <a:pt x="9533" y="3120"/>
                    <a:pt x="9514" y="3180"/>
                    <a:pt x="9477" y="3262"/>
                  </a:cubicBezTo>
                  <a:cubicBezTo>
                    <a:pt x="9363" y="3514"/>
                    <a:pt x="9363" y="3514"/>
                    <a:pt x="9363" y="3514"/>
                  </a:cubicBezTo>
                  <a:cubicBezTo>
                    <a:pt x="9359" y="3524"/>
                    <a:pt x="9355" y="3529"/>
                    <a:pt x="9351" y="3529"/>
                  </a:cubicBezTo>
                  <a:cubicBezTo>
                    <a:pt x="9347" y="3528"/>
                    <a:pt x="9342" y="3522"/>
                    <a:pt x="9337" y="3510"/>
                  </a:cubicBezTo>
                  <a:cubicBezTo>
                    <a:pt x="9225" y="3234"/>
                    <a:pt x="9225" y="3234"/>
                    <a:pt x="9225" y="3234"/>
                  </a:cubicBezTo>
                  <a:cubicBezTo>
                    <a:pt x="9188" y="3145"/>
                    <a:pt x="9169" y="3085"/>
                    <a:pt x="9169" y="3055"/>
                  </a:cubicBezTo>
                  <a:cubicBezTo>
                    <a:pt x="9169" y="3055"/>
                    <a:pt x="9169" y="3055"/>
                    <a:pt x="9169" y="3055"/>
                  </a:cubicBezTo>
                  <a:close/>
                  <a:moveTo>
                    <a:pt x="10030" y="3089"/>
                  </a:moveTo>
                  <a:cubicBezTo>
                    <a:pt x="10030" y="3060"/>
                    <a:pt x="10034" y="3041"/>
                    <a:pt x="10040" y="3032"/>
                  </a:cubicBezTo>
                  <a:cubicBezTo>
                    <a:pt x="10047" y="3022"/>
                    <a:pt x="10063" y="3016"/>
                    <a:pt x="10087" y="3012"/>
                  </a:cubicBezTo>
                  <a:cubicBezTo>
                    <a:pt x="10094" y="3011"/>
                    <a:pt x="10098" y="3009"/>
                    <a:pt x="10100" y="3007"/>
                  </a:cubicBezTo>
                  <a:cubicBezTo>
                    <a:pt x="10101" y="3005"/>
                    <a:pt x="10102" y="3001"/>
                    <a:pt x="10102" y="2995"/>
                  </a:cubicBezTo>
                  <a:cubicBezTo>
                    <a:pt x="10102" y="2986"/>
                    <a:pt x="10097" y="2982"/>
                    <a:pt x="10086" y="2982"/>
                  </a:cubicBezTo>
                  <a:cubicBezTo>
                    <a:pt x="10067" y="2982"/>
                    <a:pt x="10041" y="2984"/>
                    <a:pt x="10006" y="2986"/>
                  </a:cubicBezTo>
                  <a:cubicBezTo>
                    <a:pt x="9969" y="2989"/>
                    <a:pt x="9969" y="2989"/>
                    <a:pt x="9969" y="2989"/>
                  </a:cubicBezTo>
                  <a:cubicBezTo>
                    <a:pt x="9941" y="2991"/>
                    <a:pt x="9918" y="2992"/>
                    <a:pt x="9899" y="2992"/>
                  </a:cubicBezTo>
                  <a:cubicBezTo>
                    <a:pt x="9870" y="2992"/>
                    <a:pt x="9850" y="2991"/>
                    <a:pt x="9838" y="2988"/>
                  </a:cubicBezTo>
                  <a:cubicBezTo>
                    <a:pt x="9826" y="2986"/>
                    <a:pt x="9817" y="2985"/>
                    <a:pt x="9810" y="2984"/>
                  </a:cubicBezTo>
                  <a:cubicBezTo>
                    <a:pt x="9802" y="2984"/>
                    <a:pt x="9798" y="2989"/>
                    <a:pt x="9798" y="2998"/>
                  </a:cubicBezTo>
                  <a:cubicBezTo>
                    <a:pt x="9798" y="3004"/>
                    <a:pt x="9801" y="3009"/>
                    <a:pt x="9806" y="3011"/>
                  </a:cubicBezTo>
                  <a:cubicBezTo>
                    <a:pt x="9811" y="3014"/>
                    <a:pt x="9822" y="3017"/>
                    <a:pt x="9839" y="3019"/>
                  </a:cubicBezTo>
                  <a:cubicBezTo>
                    <a:pt x="9867" y="3024"/>
                    <a:pt x="9887" y="3032"/>
                    <a:pt x="9898" y="3045"/>
                  </a:cubicBezTo>
                  <a:cubicBezTo>
                    <a:pt x="9909" y="3059"/>
                    <a:pt x="9914" y="3081"/>
                    <a:pt x="9914" y="3111"/>
                  </a:cubicBezTo>
                  <a:cubicBezTo>
                    <a:pt x="9914" y="3513"/>
                    <a:pt x="9914" y="3513"/>
                    <a:pt x="9914" y="3513"/>
                  </a:cubicBezTo>
                  <a:cubicBezTo>
                    <a:pt x="9913" y="3558"/>
                    <a:pt x="9913" y="3558"/>
                    <a:pt x="9913" y="3558"/>
                  </a:cubicBezTo>
                  <a:cubicBezTo>
                    <a:pt x="9913" y="3587"/>
                    <a:pt x="9910" y="3608"/>
                    <a:pt x="9902" y="3621"/>
                  </a:cubicBezTo>
                  <a:cubicBezTo>
                    <a:pt x="9894" y="3633"/>
                    <a:pt x="9878" y="3644"/>
                    <a:pt x="9853" y="3653"/>
                  </a:cubicBezTo>
                  <a:cubicBezTo>
                    <a:pt x="9839" y="3665"/>
                    <a:pt x="9839" y="3665"/>
                    <a:pt x="9839" y="3665"/>
                  </a:cubicBezTo>
                  <a:cubicBezTo>
                    <a:pt x="9840" y="3669"/>
                    <a:pt x="9840" y="3669"/>
                    <a:pt x="9840" y="3669"/>
                  </a:cubicBezTo>
                  <a:cubicBezTo>
                    <a:pt x="9842" y="3676"/>
                    <a:pt x="9846" y="3680"/>
                    <a:pt x="9854" y="3680"/>
                  </a:cubicBezTo>
                  <a:cubicBezTo>
                    <a:pt x="9861" y="3680"/>
                    <a:pt x="9873" y="3678"/>
                    <a:pt x="9890" y="3675"/>
                  </a:cubicBezTo>
                  <a:cubicBezTo>
                    <a:pt x="9910" y="3671"/>
                    <a:pt x="9936" y="3669"/>
                    <a:pt x="9970" y="3669"/>
                  </a:cubicBezTo>
                  <a:cubicBezTo>
                    <a:pt x="9997" y="3669"/>
                    <a:pt x="10033" y="3672"/>
                    <a:pt x="10077" y="3677"/>
                  </a:cubicBezTo>
                  <a:cubicBezTo>
                    <a:pt x="10094" y="3679"/>
                    <a:pt x="10107" y="3680"/>
                    <a:pt x="10117" y="3680"/>
                  </a:cubicBezTo>
                  <a:cubicBezTo>
                    <a:pt x="10139" y="3680"/>
                    <a:pt x="10150" y="3675"/>
                    <a:pt x="10150" y="3665"/>
                  </a:cubicBezTo>
                  <a:cubicBezTo>
                    <a:pt x="10150" y="3654"/>
                    <a:pt x="10142" y="3649"/>
                    <a:pt x="10125" y="3649"/>
                  </a:cubicBezTo>
                  <a:cubicBezTo>
                    <a:pt x="10100" y="3649"/>
                    <a:pt x="10079" y="3642"/>
                    <a:pt x="10064" y="3629"/>
                  </a:cubicBezTo>
                  <a:cubicBezTo>
                    <a:pt x="10048" y="3615"/>
                    <a:pt x="10038" y="3595"/>
                    <a:pt x="10034" y="3569"/>
                  </a:cubicBezTo>
                  <a:cubicBezTo>
                    <a:pt x="10030" y="3519"/>
                    <a:pt x="10030" y="3519"/>
                    <a:pt x="10030" y="3519"/>
                  </a:cubicBezTo>
                  <a:cubicBezTo>
                    <a:pt x="10030" y="3089"/>
                    <a:pt x="10030" y="3089"/>
                    <a:pt x="10030" y="3089"/>
                  </a:cubicBezTo>
                  <a:close/>
                  <a:moveTo>
                    <a:pt x="10524" y="3080"/>
                  </a:moveTo>
                  <a:cubicBezTo>
                    <a:pt x="10524" y="3036"/>
                    <a:pt x="10541" y="3013"/>
                    <a:pt x="10575" y="3010"/>
                  </a:cubicBezTo>
                  <a:cubicBezTo>
                    <a:pt x="10589" y="3009"/>
                    <a:pt x="10596" y="3005"/>
                    <a:pt x="10596" y="2997"/>
                  </a:cubicBezTo>
                  <a:cubicBezTo>
                    <a:pt x="10596" y="2987"/>
                    <a:pt x="10586" y="2982"/>
                    <a:pt x="10566" y="2982"/>
                  </a:cubicBezTo>
                  <a:cubicBezTo>
                    <a:pt x="10539" y="2982"/>
                    <a:pt x="10512" y="2984"/>
                    <a:pt x="10486" y="2986"/>
                  </a:cubicBezTo>
                  <a:cubicBezTo>
                    <a:pt x="10450" y="2990"/>
                    <a:pt x="10424" y="2992"/>
                    <a:pt x="10408" y="2992"/>
                  </a:cubicBezTo>
                  <a:cubicBezTo>
                    <a:pt x="10398" y="2992"/>
                    <a:pt x="10383" y="2991"/>
                    <a:pt x="10362" y="2989"/>
                  </a:cubicBezTo>
                  <a:cubicBezTo>
                    <a:pt x="10340" y="2988"/>
                    <a:pt x="10340" y="2988"/>
                    <a:pt x="10340" y="2988"/>
                  </a:cubicBezTo>
                  <a:cubicBezTo>
                    <a:pt x="10332" y="2987"/>
                    <a:pt x="10325" y="2986"/>
                    <a:pt x="10321" y="2986"/>
                  </a:cubicBezTo>
                  <a:cubicBezTo>
                    <a:pt x="10314" y="2985"/>
                    <a:pt x="10309" y="2984"/>
                    <a:pt x="10306" y="2984"/>
                  </a:cubicBezTo>
                  <a:cubicBezTo>
                    <a:pt x="10296" y="2984"/>
                    <a:pt x="10291" y="2990"/>
                    <a:pt x="10291" y="3000"/>
                  </a:cubicBezTo>
                  <a:cubicBezTo>
                    <a:pt x="10291" y="3008"/>
                    <a:pt x="10297" y="3013"/>
                    <a:pt x="10310" y="3015"/>
                  </a:cubicBezTo>
                  <a:cubicBezTo>
                    <a:pt x="10340" y="3020"/>
                    <a:pt x="10340" y="3020"/>
                    <a:pt x="10340" y="3020"/>
                  </a:cubicBezTo>
                  <a:cubicBezTo>
                    <a:pt x="10385" y="3027"/>
                    <a:pt x="10407" y="3058"/>
                    <a:pt x="10407" y="3111"/>
                  </a:cubicBezTo>
                  <a:cubicBezTo>
                    <a:pt x="10407" y="3532"/>
                    <a:pt x="10407" y="3532"/>
                    <a:pt x="10407" y="3532"/>
                  </a:cubicBezTo>
                  <a:cubicBezTo>
                    <a:pt x="10407" y="3572"/>
                    <a:pt x="10403" y="3600"/>
                    <a:pt x="10395" y="3617"/>
                  </a:cubicBezTo>
                  <a:cubicBezTo>
                    <a:pt x="10387" y="3635"/>
                    <a:pt x="10372" y="3646"/>
                    <a:pt x="10350" y="3652"/>
                  </a:cubicBezTo>
                  <a:cubicBezTo>
                    <a:pt x="10342" y="3655"/>
                    <a:pt x="10337" y="3659"/>
                    <a:pt x="10337" y="3665"/>
                  </a:cubicBezTo>
                  <a:cubicBezTo>
                    <a:pt x="10337" y="3674"/>
                    <a:pt x="10342" y="3679"/>
                    <a:pt x="10352" y="3679"/>
                  </a:cubicBezTo>
                  <a:cubicBezTo>
                    <a:pt x="10357" y="3679"/>
                    <a:pt x="10366" y="3678"/>
                    <a:pt x="10380" y="3676"/>
                  </a:cubicBezTo>
                  <a:cubicBezTo>
                    <a:pt x="10425" y="3671"/>
                    <a:pt x="10467" y="3668"/>
                    <a:pt x="10506" y="3668"/>
                  </a:cubicBezTo>
                  <a:cubicBezTo>
                    <a:pt x="10529" y="3668"/>
                    <a:pt x="10551" y="3669"/>
                    <a:pt x="10569" y="3670"/>
                  </a:cubicBezTo>
                  <a:cubicBezTo>
                    <a:pt x="10624" y="3672"/>
                    <a:pt x="10624" y="3672"/>
                    <a:pt x="10624" y="3672"/>
                  </a:cubicBezTo>
                  <a:cubicBezTo>
                    <a:pt x="10658" y="3675"/>
                    <a:pt x="10679" y="3676"/>
                    <a:pt x="10685" y="3676"/>
                  </a:cubicBezTo>
                  <a:cubicBezTo>
                    <a:pt x="10708" y="3678"/>
                    <a:pt x="10724" y="3679"/>
                    <a:pt x="10733" y="3679"/>
                  </a:cubicBezTo>
                  <a:cubicBezTo>
                    <a:pt x="10775" y="3679"/>
                    <a:pt x="10809" y="3664"/>
                    <a:pt x="10833" y="3634"/>
                  </a:cubicBezTo>
                  <a:cubicBezTo>
                    <a:pt x="10861" y="3600"/>
                    <a:pt x="10875" y="3562"/>
                    <a:pt x="10875" y="3520"/>
                  </a:cubicBezTo>
                  <a:cubicBezTo>
                    <a:pt x="10875" y="3506"/>
                    <a:pt x="10872" y="3499"/>
                    <a:pt x="10866" y="3499"/>
                  </a:cubicBezTo>
                  <a:cubicBezTo>
                    <a:pt x="10862" y="3499"/>
                    <a:pt x="10853" y="3509"/>
                    <a:pt x="10838" y="3530"/>
                  </a:cubicBezTo>
                  <a:cubicBezTo>
                    <a:pt x="10790" y="3597"/>
                    <a:pt x="10710" y="3630"/>
                    <a:pt x="10596" y="3630"/>
                  </a:cubicBezTo>
                  <a:cubicBezTo>
                    <a:pt x="10571" y="3630"/>
                    <a:pt x="10555" y="3628"/>
                    <a:pt x="10546" y="3624"/>
                  </a:cubicBezTo>
                  <a:cubicBezTo>
                    <a:pt x="10531" y="3616"/>
                    <a:pt x="10524" y="3581"/>
                    <a:pt x="10524" y="3518"/>
                  </a:cubicBezTo>
                  <a:cubicBezTo>
                    <a:pt x="10524" y="3080"/>
                    <a:pt x="10524" y="3080"/>
                    <a:pt x="10524" y="3080"/>
                  </a:cubicBezTo>
                  <a:close/>
                  <a:moveTo>
                    <a:pt x="11218" y="3080"/>
                  </a:moveTo>
                  <a:cubicBezTo>
                    <a:pt x="11218" y="3036"/>
                    <a:pt x="11235" y="3013"/>
                    <a:pt x="11269" y="3010"/>
                  </a:cubicBezTo>
                  <a:cubicBezTo>
                    <a:pt x="11284" y="3009"/>
                    <a:pt x="11291" y="3005"/>
                    <a:pt x="11291" y="2997"/>
                  </a:cubicBezTo>
                  <a:cubicBezTo>
                    <a:pt x="11291" y="2987"/>
                    <a:pt x="11281" y="2982"/>
                    <a:pt x="11261" y="2982"/>
                  </a:cubicBezTo>
                  <a:cubicBezTo>
                    <a:pt x="11233" y="2982"/>
                    <a:pt x="11207" y="2984"/>
                    <a:pt x="11180" y="2986"/>
                  </a:cubicBezTo>
                  <a:cubicBezTo>
                    <a:pt x="11145" y="2990"/>
                    <a:pt x="11119" y="2992"/>
                    <a:pt x="11103" y="2992"/>
                  </a:cubicBezTo>
                  <a:cubicBezTo>
                    <a:pt x="11093" y="2992"/>
                    <a:pt x="11077" y="2991"/>
                    <a:pt x="11057" y="2989"/>
                  </a:cubicBezTo>
                  <a:cubicBezTo>
                    <a:pt x="11035" y="2988"/>
                    <a:pt x="11035" y="2988"/>
                    <a:pt x="11035" y="2988"/>
                  </a:cubicBezTo>
                  <a:cubicBezTo>
                    <a:pt x="11027" y="2987"/>
                    <a:pt x="11020" y="2986"/>
                    <a:pt x="11015" y="2986"/>
                  </a:cubicBezTo>
                  <a:cubicBezTo>
                    <a:pt x="11009" y="2985"/>
                    <a:pt x="11004" y="2984"/>
                    <a:pt x="11001" y="2984"/>
                  </a:cubicBezTo>
                  <a:cubicBezTo>
                    <a:pt x="10991" y="2984"/>
                    <a:pt x="10986" y="2990"/>
                    <a:pt x="10986" y="3000"/>
                  </a:cubicBezTo>
                  <a:cubicBezTo>
                    <a:pt x="10986" y="3008"/>
                    <a:pt x="10992" y="3013"/>
                    <a:pt x="11005" y="3015"/>
                  </a:cubicBezTo>
                  <a:cubicBezTo>
                    <a:pt x="11035" y="3020"/>
                    <a:pt x="11035" y="3020"/>
                    <a:pt x="11035" y="3020"/>
                  </a:cubicBezTo>
                  <a:cubicBezTo>
                    <a:pt x="11080" y="3027"/>
                    <a:pt x="11102" y="3058"/>
                    <a:pt x="11102" y="3111"/>
                  </a:cubicBezTo>
                  <a:cubicBezTo>
                    <a:pt x="11102" y="3532"/>
                    <a:pt x="11102" y="3532"/>
                    <a:pt x="11102" y="3532"/>
                  </a:cubicBezTo>
                  <a:cubicBezTo>
                    <a:pt x="11102" y="3572"/>
                    <a:pt x="11098" y="3600"/>
                    <a:pt x="11090" y="3617"/>
                  </a:cubicBezTo>
                  <a:cubicBezTo>
                    <a:pt x="11082" y="3635"/>
                    <a:pt x="11067" y="3646"/>
                    <a:pt x="11045" y="3652"/>
                  </a:cubicBezTo>
                  <a:cubicBezTo>
                    <a:pt x="11036" y="3655"/>
                    <a:pt x="11032" y="3659"/>
                    <a:pt x="11032" y="3665"/>
                  </a:cubicBezTo>
                  <a:cubicBezTo>
                    <a:pt x="11032" y="3674"/>
                    <a:pt x="11037" y="3679"/>
                    <a:pt x="11047" y="3679"/>
                  </a:cubicBezTo>
                  <a:cubicBezTo>
                    <a:pt x="11051" y="3679"/>
                    <a:pt x="11061" y="3678"/>
                    <a:pt x="11074" y="3676"/>
                  </a:cubicBezTo>
                  <a:cubicBezTo>
                    <a:pt x="11119" y="3671"/>
                    <a:pt x="11162" y="3668"/>
                    <a:pt x="11201" y="3668"/>
                  </a:cubicBezTo>
                  <a:cubicBezTo>
                    <a:pt x="11224" y="3668"/>
                    <a:pt x="11245" y="3669"/>
                    <a:pt x="11264" y="3670"/>
                  </a:cubicBezTo>
                  <a:cubicBezTo>
                    <a:pt x="11319" y="3672"/>
                    <a:pt x="11319" y="3672"/>
                    <a:pt x="11319" y="3672"/>
                  </a:cubicBezTo>
                  <a:cubicBezTo>
                    <a:pt x="11353" y="3675"/>
                    <a:pt x="11373" y="3676"/>
                    <a:pt x="11379" y="3676"/>
                  </a:cubicBezTo>
                  <a:cubicBezTo>
                    <a:pt x="11402" y="3678"/>
                    <a:pt x="11418" y="3679"/>
                    <a:pt x="11427" y="3679"/>
                  </a:cubicBezTo>
                  <a:cubicBezTo>
                    <a:pt x="11470" y="3679"/>
                    <a:pt x="11503" y="3664"/>
                    <a:pt x="11528" y="3634"/>
                  </a:cubicBezTo>
                  <a:cubicBezTo>
                    <a:pt x="11556" y="3600"/>
                    <a:pt x="11570" y="3562"/>
                    <a:pt x="11570" y="3520"/>
                  </a:cubicBezTo>
                  <a:cubicBezTo>
                    <a:pt x="11570" y="3506"/>
                    <a:pt x="11567" y="3499"/>
                    <a:pt x="11560" y="3499"/>
                  </a:cubicBezTo>
                  <a:cubicBezTo>
                    <a:pt x="11557" y="3499"/>
                    <a:pt x="11547" y="3509"/>
                    <a:pt x="11533" y="3530"/>
                  </a:cubicBezTo>
                  <a:cubicBezTo>
                    <a:pt x="11485" y="3597"/>
                    <a:pt x="11404" y="3630"/>
                    <a:pt x="11290" y="3630"/>
                  </a:cubicBezTo>
                  <a:cubicBezTo>
                    <a:pt x="11266" y="3630"/>
                    <a:pt x="11249" y="3628"/>
                    <a:pt x="11241" y="3624"/>
                  </a:cubicBezTo>
                  <a:cubicBezTo>
                    <a:pt x="11226" y="3616"/>
                    <a:pt x="11218" y="3581"/>
                    <a:pt x="11218" y="3518"/>
                  </a:cubicBezTo>
                  <a:cubicBezTo>
                    <a:pt x="11218" y="3080"/>
                    <a:pt x="11218" y="3080"/>
                    <a:pt x="11218" y="3080"/>
                  </a:cubicBezTo>
                  <a:close/>
                  <a:moveTo>
                    <a:pt x="11913" y="3081"/>
                  </a:moveTo>
                  <a:cubicBezTo>
                    <a:pt x="11913" y="3052"/>
                    <a:pt x="11921" y="3035"/>
                    <a:pt x="11939" y="3030"/>
                  </a:cubicBezTo>
                  <a:cubicBezTo>
                    <a:pt x="11973" y="3026"/>
                    <a:pt x="11973" y="3026"/>
                    <a:pt x="11973" y="3026"/>
                  </a:cubicBezTo>
                  <a:cubicBezTo>
                    <a:pt x="12035" y="3026"/>
                    <a:pt x="12035" y="3026"/>
                    <a:pt x="12035" y="3026"/>
                  </a:cubicBezTo>
                  <a:cubicBezTo>
                    <a:pt x="12089" y="3026"/>
                    <a:pt x="12128" y="3033"/>
                    <a:pt x="12153" y="3048"/>
                  </a:cubicBezTo>
                  <a:cubicBezTo>
                    <a:pt x="12177" y="3063"/>
                    <a:pt x="12190" y="3088"/>
                    <a:pt x="12190" y="3121"/>
                  </a:cubicBezTo>
                  <a:cubicBezTo>
                    <a:pt x="12190" y="3136"/>
                    <a:pt x="12193" y="3144"/>
                    <a:pt x="12199" y="3143"/>
                  </a:cubicBezTo>
                  <a:cubicBezTo>
                    <a:pt x="12212" y="3143"/>
                    <a:pt x="12219" y="3130"/>
                    <a:pt x="12219" y="3104"/>
                  </a:cubicBezTo>
                  <a:cubicBezTo>
                    <a:pt x="12219" y="3091"/>
                    <a:pt x="12217" y="3070"/>
                    <a:pt x="12215" y="3041"/>
                  </a:cubicBezTo>
                  <a:cubicBezTo>
                    <a:pt x="12213" y="3021"/>
                    <a:pt x="12212" y="3007"/>
                    <a:pt x="12212" y="3000"/>
                  </a:cubicBezTo>
                  <a:cubicBezTo>
                    <a:pt x="12212" y="2988"/>
                    <a:pt x="12207" y="2983"/>
                    <a:pt x="12197" y="2983"/>
                  </a:cubicBezTo>
                  <a:cubicBezTo>
                    <a:pt x="12195" y="2983"/>
                    <a:pt x="12193" y="2983"/>
                    <a:pt x="12190" y="2983"/>
                  </a:cubicBezTo>
                  <a:cubicBezTo>
                    <a:pt x="12164" y="2986"/>
                    <a:pt x="12097" y="2988"/>
                    <a:pt x="11987" y="2988"/>
                  </a:cubicBezTo>
                  <a:cubicBezTo>
                    <a:pt x="11795" y="2986"/>
                    <a:pt x="11795" y="2986"/>
                    <a:pt x="11795" y="2986"/>
                  </a:cubicBezTo>
                  <a:cubicBezTo>
                    <a:pt x="11744" y="2984"/>
                    <a:pt x="11744" y="2984"/>
                    <a:pt x="11744" y="2984"/>
                  </a:cubicBezTo>
                  <a:cubicBezTo>
                    <a:pt x="11734" y="2984"/>
                    <a:pt x="11726" y="2984"/>
                    <a:pt x="11720" y="2983"/>
                  </a:cubicBezTo>
                  <a:cubicBezTo>
                    <a:pt x="11712" y="2983"/>
                    <a:pt x="11707" y="2982"/>
                    <a:pt x="11704" y="2982"/>
                  </a:cubicBezTo>
                  <a:cubicBezTo>
                    <a:pt x="11693" y="2982"/>
                    <a:pt x="11688" y="2986"/>
                    <a:pt x="11688" y="2994"/>
                  </a:cubicBezTo>
                  <a:cubicBezTo>
                    <a:pt x="11688" y="3003"/>
                    <a:pt x="11692" y="3008"/>
                    <a:pt x="11701" y="3009"/>
                  </a:cubicBezTo>
                  <a:cubicBezTo>
                    <a:pt x="11740" y="3015"/>
                    <a:pt x="11766" y="3024"/>
                    <a:pt x="11778" y="3037"/>
                  </a:cubicBezTo>
                  <a:cubicBezTo>
                    <a:pt x="11790" y="3051"/>
                    <a:pt x="11796" y="3076"/>
                    <a:pt x="11796" y="3114"/>
                  </a:cubicBezTo>
                  <a:cubicBezTo>
                    <a:pt x="11796" y="3514"/>
                    <a:pt x="11796" y="3514"/>
                    <a:pt x="11796" y="3514"/>
                  </a:cubicBezTo>
                  <a:cubicBezTo>
                    <a:pt x="11796" y="3544"/>
                    <a:pt x="11794" y="3568"/>
                    <a:pt x="11791" y="3586"/>
                  </a:cubicBezTo>
                  <a:cubicBezTo>
                    <a:pt x="11787" y="3607"/>
                    <a:pt x="11781" y="3622"/>
                    <a:pt x="11774" y="3630"/>
                  </a:cubicBezTo>
                  <a:cubicBezTo>
                    <a:pt x="11767" y="3639"/>
                    <a:pt x="11754" y="3646"/>
                    <a:pt x="11735" y="3654"/>
                  </a:cubicBezTo>
                  <a:cubicBezTo>
                    <a:pt x="11727" y="3657"/>
                    <a:pt x="11724" y="3662"/>
                    <a:pt x="11724" y="3668"/>
                  </a:cubicBezTo>
                  <a:cubicBezTo>
                    <a:pt x="11725" y="3675"/>
                    <a:pt x="11729" y="3679"/>
                    <a:pt x="11737" y="3679"/>
                  </a:cubicBezTo>
                  <a:cubicBezTo>
                    <a:pt x="11743" y="3679"/>
                    <a:pt x="11753" y="3679"/>
                    <a:pt x="11767" y="3678"/>
                  </a:cubicBezTo>
                  <a:cubicBezTo>
                    <a:pt x="11817" y="3675"/>
                    <a:pt x="11854" y="3673"/>
                    <a:pt x="11879" y="3673"/>
                  </a:cubicBezTo>
                  <a:cubicBezTo>
                    <a:pt x="11916" y="3673"/>
                    <a:pt x="11945" y="3674"/>
                    <a:pt x="11966" y="3676"/>
                  </a:cubicBezTo>
                  <a:cubicBezTo>
                    <a:pt x="12025" y="3682"/>
                    <a:pt x="12025" y="3682"/>
                    <a:pt x="12025" y="3682"/>
                  </a:cubicBezTo>
                  <a:cubicBezTo>
                    <a:pt x="12051" y="3684"/>
                    <a:pt x="12075" y="3686"/>
                    <a:pt x="12097" y="3686"/>
                  </a:cubicBezTo>
                  <a:cubicBezTo>
                    <a:pt x="12133" y="3686"/>
                    <a:pt x="12163" y="3680"/>
                    <a:pt x="12185" y="3669"/>
                  </a:cubicBezTo>
                  <a:cubicBezTo>
                    <a:pt x="12207" y="3657"/>
                    <a:pt x="12226" y="3639"/>
                    <a:pt x="12241" y="3612"/>
                  </a:cubicBezTo>
                  <a:cubicBezTo>
                    <a:pt x="12258" y="3581"/>
                    <a:pt x="12267" y="3549"/>
                    <a:pt x="12267" y="3516"/>
                  </a:cubicBezTo>
                  <a:cubicBezTo>
                    <a:pt x="12267" y="3512"/>
                    <a:pt x="12266" y="3508"/>
                    <a:pt x="12263" y="3505"/>
                  </a:cubicBezTo>
                  <a:cubicBezTo>
                    <a:pt x="12260" y="3502"/>
                    <a:pt x="12257" y="3501"/>
                    <a:pt x="12254" y="3502"/>
                  </a:cubicBezTo>
                  <a:cubicBezTo>
                    <a:pt x="12252" y="3502"/>
                    <a:pt x="12250" y="3504"/>
                    <a:pt x="12248" y="3508"/>
                  </a:cubicBezTo>
                  <a:cubicBezTo>
                    <a:pt x="12205" y="3592"/>
                    <a:pt x="12116" y="3633"/>
                    <a:pt x="11980" y="3633"/>
                  </a:cubicBezTo>
                  <a:cubicBezTo>
                    <a:pt x="11963" y="3633"/>
                    <a:pt x="11951" y="3630"/>
                    <a:pt x="11944" y="3625"/>
                  </a:cubicBezTo>
                  <a:cubicBezTo>
                    <a:pt x="11936" y="3620"/>
                    <a:pt x="11929" y="3609"/>
                    <a:pt x="11923" y="3594"/>
                  </a:cubicBezTo>
                  <a:cubicBezTo>
                    <a:pt x="11916" y="3573"/>
                    <a:pt x="11912" y="3539"/>
                    <a:pt x="11912" y="3492"/>
                  </a:cubicBezTo>
                  <a:cubicBezTo>
                    <a:pt x="11912" y="3447"/>
                    <a:pt x="11912" y="3447"/>
                    <a:pt x="11912" y="3447"/>
                  </a:cubicBezTo>
                  <a:cubicBezTo>
                    <a:pt x="11912" y="3410"/>
                    <a:pt x="11913" y="3384"/>
                    <a:pt x="11915" y="3367"/>
                  </a:cubicBezTo>
                  <a:cubicBezTo>
                    <a:pt x="11917" y="3352"/>
                    <a:pt x="11921" y="3342"/>
                    <a:pt x="11927" y="3338"/>
                  </a:cubicBezTo>
                  <a:cubicBezTo>
                    <a:pt x="11933" y="3333"/>
                    <a:pt x="11944" y="3330"/>
                    <a:pt x="11960" y="3330"/>
                  </a:cubicBezTo>
                  <a:cubicBezTo>
                    <a:pt x="11995" y="3330"/>
                    <a:pt x="11995" y="3330"/>
                    <a:pt x="11995" y="3330"/>
                  </a:cubicBezTo>
                  <a:cubicBezTo>
                    <a:pt x="12029" y="3330"/>
                    <a:pt x="12053" y="3331"/>
                    <a:pt x="12066" y="3334"/>
                  </a:cubicBezTo>
                  <a:cubicBezTo>
                    <a:pt x="12078" y="3336"/>
                    <a:pt x="12089" y="3341"/>
                    <a:pt x="12098" y="3349"/>
                  </a:cubicBezTo>
                  <a:cubicBezTo>
                    <a:pt x="12113" y="3364"/>
                    <a:pt x="12124" y="3386"/>
                    <a:pt x="12128" y="3415"/>
                  </a:cubicBezTo>
                  <a:cubicBezTo>
                    <a:pt x="12130" y="3428"/>
                    <a:pt x="12135" y="3434"/>
                    <a:pt x="12144" y="3434"/>
                  </a:cubicBezTo>
                  <a:cubicBezTo>
                    <a:pt x="12148" y="3433"/>
                    <a:pt x="12150" y="3432"/>
                    <a:pt x="12152" y="3430"/>
                  </a:cubicBezTo>
                  <a:cubicBezTo>
                    <a:pt x="12153" y="3428"/>
                    <a:pt x="12153" y="3425"/>
                    <a:pt x="12153" y="3421"/>
                  </a:cubicBezTo>
                  <a:cubicBezTo>
                    <a:pt x="12153" y="3395"/>
                    <a:pt x="12153" y="3395"/>
                    <a:pt x="12153" y="3395"/>
                  </a:cubicBezTo>
                  <a:cubicBezTo>
                    <a:pt x="12153" y="3376"/>
                    <a:pt x="12152" y="3353"/>
                    <a:pt x="12150" y="3327"/>
                  </a:cubicBezTo>
                  <a:cubicBezTo>
                    <a:pt x="12147" y="3287"/>
                    <a:pt x="12145" y="3262"/>
                    <a:pt x="12145" y="3251"/>
                  </a:cubicBezTo>
                  <a:cubicBezTo>
                    <a:pt x="12145" y="3245"/>
                    <a:pt x="12145" y="3238"/>
                    <a:pt x="12146" y="3229"/>
                  </a:cubicBezTo>
                  <a:cubicBezTo>
                    <a:pt x="12147" y="3217"/>
                    <a:pt x="12148" y="3209"/>
                    <a:pt x="12148" y="3207"/>
                  </a:cubicBezTo>
                  <a:cubicBezTo>
                    <a:pt x="12148" y="3197"/>
                    <a:pt x="12144" y="3193"/>
                    <a:pt x="12136" y="3193"/>
                  </a:cubicBezTo>
                  <a:cubicBezTo>
                    <a:pt x="12129" y="3193"/>
                    <a:pt x="12124" y="3196"/>
                    <a:pt x="12121" y="3202"/>
                  </a:cubicBezTo>
                  <a:cubicBezTo>
                    <a:pt x="12110" y="3227"/>
                    <a:pt x="12110" y="3227"/>
                    <a:pt x="12110" y="3227"/>
                  </a:cubicBezTo>
                  <a:cubicBezTo>
                    <a:pt x="12092" y="3264"/>
                    <a:pt x="12066" y="3282"/>
                    <a:pt x="12033" y="3282"/>
                  </a:cubicBezTo>
                  <a:cubicBezTo>
                    <a:pt x="11990" y="3282"/>
                    <a:pt x="11990" y="3282"/>
                    <a:pt x="11990" y="3282"/>
                  </a:cubicBezTo>
                  <a:cubicBezTo>
                    <a:pt x="11967" y="3283"/>
                    <a:pt x="11967" y="3283"/>
                    <a:pt x="11967" y="3283"/>
                  </a:cubicBezTo>
                  <a:cubicBezTo>
                    <a:pt x="11952" y="3283"/>
                    <a:pt x="11952" y="3283"/>
                    <a:pt x="11952" y="3283"/>
                  </a:cubicBezTo>
                  <a:cubicBezTo>
                    <a:pt x="11935" y="3283"/>
                    <a:pt x="11924" y="3279"/>
                    <a:pt x="11919" y="3271"/>
                  </a:cubicBezTo>
                  <a:cubicBezTo>
                    <a:pt x="11915" y="3262"/>
                    <a:pt x="11912" y="3242"/>
                    <a:pt x="11912" y="3211"/>
                  </a:cubicBezTo>
                  <a:cubicBezTo>
                    <a:pt x="11912" y="3102"/>
                    <a:pt x="11912" y="3102"/>
                    <a:pt x="11912" y="3102"/>
                  </a:cubicBezTo>
                  <a:cubicBezTo>
                    <a:pt x="11913" y="3081"/>
                    <a:pt x="11913" y="3081"/>
                    <a:pt x="11913" y="30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Power T">
              <a:extLst>
                <a:ext uri="{FF2B5EF4-FFF2-40B4-BE49-F238E27FC236}">
                  <a16:creationId xmlns:a16="http://schemas.microsoft.com/office/drawing/2014/main" id="{648E0A65-D3EE-4683-A138-40C4AD29D12A}"/>
                </a:ext>
              </a:extLst>
            </p:cNvPr>
            <p:cNvSpPr>
              <a:spLocks noEditPoints="1"/>
            </p:cNvSpPr>
            <p:nvPr userDrawn="1"/>
          </p:nvSpPr>
          <p:spPr bwMode="auto">
            <a:xfrm>
              <a:off x="5979" y="1299"/>
              <a:ext cx="1701" cy="1714"/>
            </a:xfrm>
            <a:custGeom>
              <a:avLst/>
              <a:gdLst>
                <a:gd name="T0" fmla="*/ 0 w 3678"/>
                <a:gd name="T1" fmla="*/ 0 h 3678"/>
                <a:gd name="T2" fmla="*/ 0 w 3678"/>
                <a:gd name="T3" fmla="*/ 3678 h 3678"/>
                <a:gd name="T4" fmla="*/ 3678 w 3678"/>
                <a:gd name="T5" fmla="*/ 3678 h 3678"/>
                <a:gd name="T6" fmla="*/ 3678 w 3678"/>
                <a:gd name="T7" fmla="*/ 0 h 3678"/>
                <a:gd name="T8" fmla="*/ 0 w 3678"/>
                <a:gd name="T9" fmla="*/ 0 h 3678"/>
                <a:gd name="T10" fmla="*/ 3214 w 3678"/>
                <a:gd name="T11" fmla="*/ 1392 h 3678"/>
                <a:gd name="T12" fmla="*/ 2870 w 3678"/>
                <a:gd name="T13" fmla="*/ 1392 h 3678"/>
                <a:gd name="T14" fmla="*/ 2492 w 3678"/>
                <a:gd name="T15" fmla="*/ 1083 h 3678"/>
                <a:gd name="T16" fmla="*/ 2149 w 3678"/>
                <a:gd name="T17" fmla="*/ 1263 h 3678"/>
                <a:gd name="T18" fmla="*/ 2149 w 3678"/>
                <a:gd name="T19" fmla="*/ 2423 h 3678"/>
                <a:gd name="T20" fmla="*/ 2577 w 3678"/>
                <a:gd name="T21" fmla="*/ 2870 h 3678"/>
                <a:gd name="T22" fmla="*/ 2578 w 3678"/>
                <a:gd name="T23" fmla="*/ 2870 h 3678"/>
                <a:gd name="T24" fmla="*/ 2578 w 3678"/>
                <a:gd name="T25" fmla="*/ 3213 h 3678"/>
                <a:gd name="T26" fmla="*/ 1100 w 3678"/>
                <a:gd name="T27" fmla="*/ 3213 h 3678"/>
                <a:gd name="T28" fmla="*/ 1100 w 3678"/>
                <a:gd name="T29" fmla="*/ 2870 h 3678"/>
                <a:gd name="T30" fmla="*/ 1101 w 3678"/>
                <a:gd name="T31" fmla="*/ 2870 h 3678"/>
                <a:gd name="T32" fmla="*/ 1530 w 3678"/>
                <a:gd name="T33" fmla="*/ 2423 h 3678"/>
                <a:gd name="T34" fmla="*/ 1530 w 3678"/>
                <a:gd name="T35" fmla="*/ 1263 h 3678"/>
                <a:gd name="T36" fmla="*/ 1186 w 3678"/>
                <a:gd name="T37" fmla="*/ 1083 h 3678"/>
                <a:gd name="T38" fmla="*/ 808 w 3678"/>
                <a:gd name="T39" fmla="*/ 1392 h 3678"/>
                <a:gd name="T40" fmla="*/ 465 w 3678"/>
                <a:gd name="T41" fmla="*/ 1392 h 3678"/>
                <a:gd name="T42" fmla="*/ 465 w 3678"/>
                <a:gd name="T43" fmla="*/ 464 h 3678"/>
                <a:gd name="T44" fmla="*/ 3214 w 3678"/>
                <a:gd name="T45" fmla="*/ 464 h 3678"/>
                <a:gd name="T46" fmla="*/ 3214 w 3678"/>
                <a:gd name="T47" fmla="*/ 1392 h 3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78" h="3678">
                  <a:moveTo>
                    <a:pt x="0" y="0"/>
                  </a:moveTo>
                  <a:cubicBezTo>
                    <a:pt x="0" y="3678"/>
                    <a:pt x="0" y="3678"/>
                    <a:pt x="0" y="3678"/>
                  </a:cubicBezTo>
                  <a:cubicBezTo>
                    <a:pt x="3678" y="3678"/>
                    <a:pt x="3678" y="3678"/>
                    <a:pt x="3678" y="3678"/>
                  </a:cubicBezTo>
                  <a:cubicBezTo>
                    <a:pt x="3678" y="0"/>
                    <a:pt x="3678" y="0"/>
                    <a:pt x="3678" y="0"/>
                  </a:cubicBezTo>
                  <a:lnTo>
                    <a:pt x="0" y="0"/>
                  </a:lnTo>
                  <a:close/>
                  <a:moveTo>
                    <a:pt x="3214" y="1392"/>
                  </a:moveTo>
                  <a:cubicBezTo>
                    <a:pt x="2870" y="1392"/>
                    <a:pt x="2870" y="1392"/>
                    <a:pt x="2870" y="1392"/>
                  </a:cubicBezTo>
                  <a:cubicBezTo>
                    <a:pt x="2870" y="1221"/>
                    <a:pt x="2701" y="1083"/>
                    <a:pt x="2492" y="1083"/>
                  </a:cubicBezTo>
                  <a:cubicBezTo>
                    <a:pt x="2340" y="1083"/>
                    <a:pt x="2208" y="1157"/>
                    <a:pt x="2149" y="1263"/>
                  </a:cubicBezTo>
                  <a:cubicBezTo>
                    <a:pt x="2149" y="2423"/>
                    <a:pt x="2149" y="2423"/>
                    <a:pt x="2149" y="2423"/>
                  </a:cubicBezTo>
                  <a:cubicBezTo>
                    <a:pt x="2149" y="2669"/>
                    <a:pt x="2340" y="2869"/>
                    <a:pt x="2577" y="2870"/>
                  </a:cubicBezTo>
                  <a:cubicBezTo>
                    <a:pt x="2578" y="2870"/>
                    <a:pt x="2578" y="2870"/>
                    <a:pt x="2578" y="2870"/>
                  </a:cubicBezTo>
                  <a:cubicBezTo>
                    <a:pt x="2578" y="3213"/>
                    <a:pt x="2578" y="3213"/>
                    <a:pt x="2578" y="3213"/>
                  </a:cubicBezTo>
                  <a:cubicBezTo>
                    <a:pt x="1100" y="3213"/>
                    <a:pt x="1100" y="3213"/>
                    <a:pt x="1100" y="3213"/>
                  </a:cubicBezTo>
                  <a:cubicBezTo>
                    <a:pt x="1100" y="2870"/>
                    <a:pt x="1100" y="2870"/>
                    <a:pt x="1100" y="2870"/>
                  </a:cubicBezTo>
                  <a:cubicBezTo>
                    <a:pt x="1101" y="2870"/>
                    <a:pt x="1101" y="2870"/>
                    <a:pt x="1101" y="2870"/>
                  </a:cubicBezTo>
                  <a:cubicBezTo>
                    <a:pt x="1338" y="2869"/>
                    <a:pt x="1530" y="2669"/>
                    <a:pt x="1530" y="2423"/>
                  </a:cubicBezTo>
                  <a:cubicBezTo>
                    <a:pt x="1530" y="1263"/>
                    <a:pt x="1530" y="1263"/>
                    <a:pt x="1530" y="1263"/>
                  </a:cubicBezTo>
                  <a:cubicBezTo>
                    <a:pt x="1470" y="1157"/>
                    <a:pt x="1339" y="1083"/>
                    <a:pt x="1186" y="1083"/>
                  </a:cubicBezTo>
                  <a:cubicBezTo>
                    <a:pt x="978" y="1083"/>
                    <a:pt x="808" y="1221"/>
                    <a:pt x="808" y="1392"/>
                  </a:cubicBezTo>
                  <a:cubicBezTo>
                    <a:pt x="465" y="1392"/>
                    <a:pt x="465" y="1392"/>
                    <a:pt x="465" y="1392"/>
                  </a:cubicBezTo>
                  <a:cubicBezTo>
                    <a:pt x="465" y="464"/>
                    <a:pt x="465" y="464"/>
                    <a:pt x="465" y="464"/>
                  </a:cubicBezTo>
                  <a:cubicBezTo>
                    <a:pt x="3214" y="464"/>
                    <a:pt x="3214" y="464"/>
                    <a:pt x="3214" y="464"/>
                  </a:cubicBezTo>
                  <a:lnTo>
                    <a:pt x="3214" y="139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 name="Footer Placeholder 3">
            <a:extLst>
              <a:ext uri="{FF2B5EF4-FFF2-40B4-BE49-F238E27FC236}">
                <a16:creationId xmlns:a16="http://schemas.microsoft.com/office/drawing/2014/main" id="{790D90F0-CFA3-43B4-9E4B-AC8D38FA10D3}"/>
              </a:ext>
            </a:extLst>
          </p:cNvPr>
          <p:cNvSpPr>
            <a:spLocks noGrp="1"/>
          </p:cNvSpPr>
          <p:nvPr>
            <p:ph type="ftr" sz="quarter" idx="11"/>
          </p:nvPr>
        </p:nvSpPr>
        <p:spPr>
          <a:xfrm>
            <a:off x="838200" y="6356351"/>
            <a:ext cx="8572500" cy="273050"/>
          </a:xfrm>
        </p:spPr>
        <p:txBody>
          <a:bodyPr/>
          <a:lstStyle>
            <a:lvl1pPr>
              <a:defRPr>
                <a:solidFill>
                  <a:schemeClr val="bg2"/>
                </a:solidFill>
              </a:defRPr>
            </a:lvl1pPr>
          </a:lstStyle>
          <a:p>
            <a:endParaRPr lang="en-US" dirty="0"/>
          </a:p>
        </p:txBody>
      </p:sp>
      <p:sp>
        <p:nvSpPr>
          <p:cNvPr id="18" name="Slide Number Placeholder 4">
            <a:extLst>
              <a:ext uri="{FF2B5EF4-FFF2-40B4-BE49-F238E27FC236}">
                <a16:creationId xmlns:a16="http://schemas.microsoft.com/office/drawing/2014/main" id="{BF946159-6C47-4532-A590-42E19B5C0444}"/>
              </a:ext>
            </a:extLst>
          </p:cNvPr>
          <p:cNvSpPr>
            <a:spLocks noGrp="1"/>
          </p:cNvSpPr>
          <p:nvPr>
            <p:ph type="sldNum" sz="quarter" idx="12"/>
          </p:nvPr>
        </p:nvSpPr>
        <p:spPr>
          <a:xfrm>
            <a:off x="228600" y="6356350"/>
            <a:ext cx="431800" cy="273050"/>
          </a:xfrm>
        </p:spPr>
        <p:txBody>
          <a:bodyPr/>
          <a:lstStyle>
            <a:lvl1pPr>
              <a:defRPr>
                <a:solidFill>
                  <a:schemeClr val="bg2"/>
                </a:solidFill>
              </a:defRPr>
            </a:lvl1pPr>
          </a:lstStyle>
          <a:p>
            <a:fld id="{63954337-777C-478F-BB37-379719107E1B}" type="slidenum">
              <a:rPr lang="en-US" smtClean="0"/>
              <a:pPr/>
              <a:t>‹#›</a:t>
            </a:fld>
            <a:endParaRPr lang="en-US" dirty="0"/>
          </a:p>
        </p:txBody>
      </p:sp>
      <p:sp>
        <p:nvSpPr>
          <p:cNvPr id="19" name="Date Placeholder 3">
            <a:extLst>
              <a:ext uri="{FF2B5EF4-FFF2-40B4-BE49-F238E27FC236}">
                <a16:creationId xmlns:a16="http://schemas.microsoft.com/office/drawing/2014/main" id="{D7736EAC-4B6A-41B4-BBA8-1CA684966DE4}"/>
              </a:ext>
            </a:extLst>
          </p:cNvPr>
          <p:cNvSpPr>
            <a:spLocks noGrp="1"/>
          </p:cNvSpPr>
          <p:nvPr>
            <p:ph type="dt" sz="half" idx="10"/>
          </p:nvPr>
        </p:nvSpPr>
        <p:spPr>
          <a:xfrm>
            <a:off x="-1221327" y="6484845"/>
            <a:ext cx="431800" cy="365125"/>
          </a:xfrm>
        </p:spPr>
        <p:txBody>
          <a:bodyPr/>
          <a:lstStyle/>
          <a:p>
            <a:r>
              <a:rPr lang="en-US" dirty="0"/>
              <a:t>7/23/2025</a:t>
            </a:r>
          </a:p>
        </p:txBody>
      </p:sp>
    </p:spTree>
    <p:extLst>
      <p:ext uri="{BB962C8B-B14F-4D97-AF65-F5344CB8AC3E}">
        <p14:creationId xmlns:p14="http://schemas.microsoft.com/office/powerpoint/2010/main" val="1256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do not use">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977E977-AC2A-40FD-B6F6-156C9ACDB4A3}"/>
              </a:ext>
            </a:extLst>
          </p:cNvPr>
          <p:cNvSpPr txBox="1"/>
          <p:nvPr userDrawn="1"/>
        </p:nvSpPr>
        <p:spPr>
          <a:xfrm>
            <a:off x="228600" y="1459230"/>
            <a:ext cx="11734800" cy="3939540"/>
          </a:xfrm>
          <a:prstGeom prst="rect">
            <a:avLst/>
          </a:prstGeom>
          <a:noFill/>
        </p:spPr>
        <p:txBody>
          <a:bodyPr wrap="square" rtlCol="0">
            <a:spAutoFit/>
          </a:bodyPr>
          <a:lstStyle/>
          <a:p>
            <a:pPr marL="0" algn="ctr" defTabSz="914400" rtl="0" eaLnBrk="1" latinLnBrk="0" hangingPunct="1"/>
            <a:r>
              <a:rPr lang="en-US" sz="12500" kern="1200" dirty="0">
                <a:solidFill>
                  <a:schemeClr val="tx1"/>
                </a:solidFill>
                <a:latin typeface="+mn-lt"/>
                <a:ea typeface="+mn-ea"/>
                <a:cs typeface="+mn-cs"/>
              </a:rPr>
              <a:t>Video</a:t>
            </a:r>
            <a:br>
              <a:rPr lang="en-US" sz="12500" kern="1200" dirty="0">
                <a:solidFill>
                  <a:schemeClr val="tx1"/>
                </a:solidFill>
                <a:latin typeface="+mn-lt"/>
                <a:ea typeface="+mn-ea"/>
                <a:cs typeface="+mn-cs"/>
              </a:rPr>
            </a:br>
            <a:r>
              <a:rPr lang="en-US" sz="12500" kern="1200" dirty="0">
                <a:solidFill>
                  <a:schemeClr val="tx1"/>
                </a:solidFill>
                <a:latin typeface="+mn-lt"/>
                <a:ea typeface="+mn-ea"/>
                <a:cs typeface="+mn-cs"/>
              </a:rPr>
              <a:t>Placeholder</a:t>
            </a:r>
          </a:p>
        </p:txBody>
      </p:sp>
    </p:spTree>
    <p:extLst>
      <p:ext uri="{BB962C8B-B14F-4D97-AF65-F5344CB8AC3E}">
        <p14:creationId xmlns:p14="http://schemas.microsoft.com/office/powerpoint/2010/main" val="1021428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644E9673-74AF-4383-922C-DD5F5F38EA27}"/>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US" dirty="0"/>
              <a:t>Insert Video</a:t>
            </a:r>
          </a:p>
        </p:txBody>
      </p:sp>
    </p:spTree>
    <p:extLst>
      <p:ext uri="{BB962C8B-B14F-4D97-AF65-F5344CB8AC3E}">
        <p14:creationId xmlns:p14="http://schemas.microsoft.com/office/powerpoint/2010/main" val="104948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5" Type="http://schemas.openxmlformats.org/officeDocument/2006/relationships/slideLayout" Target="../slideLayouts/slideLayout18.xml"/><Relationship Id="rId61" Type="http://schemas.openxmlformats.org/officeDocument/2006/relationships/slideLayout" Target="../slideLayouts/slideLayout74.xml"/><Relationship Id="rId82" Type="http://schemas.openxmlformats.org/officeDocument/2006/relationships/theme" Target="../theme/theme2.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77" Type="http://schemas.openxmlformats.org/officeDocument/2006/relationships/slideLayout" Target="../slideLayouts/slideLayout90.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00"/>
        </a:solidFill>
        <a:effectLst/>
      </p:bgPr>
    </p:bg>
    <p:spTree>
      <p:nvGrpSpPr>
        <p:cNvPr id="1" name=""/>
        <p:cNvGrpSpPr/>
        <p:nvPr/>
      </p:nvGrpSpPr>
      <p:grpSpPr>
        <a:xfrm>
          <a:off x="0" y="0"/>
          <a:ext cx="0" cy="0"/>
          <a:chOff x="0" y="0"/>
          <a:chExt cx="0" cy="0"/>
        </a:xfrm>
      </p:grpSpPr>
      <p:sp>
        <p:nvSpPr>
          <p:cNvPr id="16" name="Rectangle 15"/>
          <p:cNvSpPr>
            <a:spLocks noChangeArrowheads="1"/>
          </p:cNvSpPr>
          <p:nvPr/>
        </p:nvSpPr>
        <p:spPr bwMode="white">
          <a:xfrm>
            <a:off x="0" y="1"/>
            <a:ext cx="12192000" cy="139382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0" name="Straight Connector 9"/>
          <p:cNvSpPr>
            <a:spLocks noChangeShapeType="1"/>
          </p:cNvSpPr>
          <p:nvPr userDrawn="1"/>
        </p:nvSpPr>
        <p:spPr bwMode="auto">
          <a:xfrm>
            <a:off x="203200" y="1273175"/>
            <a:ext cx="11777133" cy="0"/>
          </a:xfrm>
          <a:prstGeom prst="line">
            <a:avLst/>
          </a:prstGeom>
          <a:noFill/>
          <a:ln w="9525" algn="ctr">
            <a:solidFill>
              <a:srgbClr val="DAD63A"/>
            </a:solidFill>
            <a:prstDash val="sysDash"/>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 name="Oval 11"/>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a:ea typeface="+mn-ea"/>
              <a:cs typeface="+mn-cs"/>
            </a:endParaRPr>
          </a:p>
        </p:txBody>
      </p:sp>
      <p:sp>
        <p:nvSpPr>
          <p:cNvPr id="15" name="Oval 14"/>
          <p:cNvSpPr>
            <a:spLocks noChangeArrowheads="1"/>
          </p:cNvSpPr>
          <p:nvPr userDrawn="1"/>
        </p:nvSpPr>
        <p:spPr bwMode="auto">
          <a:xfrm>
            <a:off x="5816600" y="1047750"/>
            <a:ext cx="558800" cy="420688"/>
          </a:xfrm>
          <a:prstGeom prst="ellipse">
            <a:avLst/>
          </a:prstGeom>
          <a:solidFill>
            <a:srgbClr val="FFFFFF"/>
          </a:solidFill>
          <a:ln w="50800" cap="rnd" cmpd="dbl" algn="ctr">
            <a:solidFill>
              <a:srgbClr val="DAD63A"/>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a:ea typeface="+mn-ea"/>
              <a:cs typeface="Arial" panose="020B0604020202020204" pitchFamily="34" charset="0"/>
            </a:endParaRPr>
          </a:p>
        </p:txBody>
      </p:sp>
      <p:pic>
        <p:nvPicPr>
          <p:cNvPr id="29702" name="Picture 3" descr="BethelBe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91200" y="1066800"/>
            <a:ext cx="603251"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198967" y="6384926"/>
            <a:ext cx="11777133" cy="309563"/>
          </a:xfrm>
          <a:prstGeom prst="rect">
            <a:avLst/>
          </a:prstGeom>
          <a:solidFill>
            <a:srgbClr val="F7F343"/>
          </a:solidFill>
          <a:ln w="9525" algn="ctr">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8" name="Rectangle 7"/>
          <p:cNvSpPr>
            <a:spLocks noChangeArrowheads="1"/>
          </p:cNvSpPr>
          <p:nvPr userDrawn="1"/>
        </p:nvSpPr>
        <p:spPr bwMode="auto">
          <a:xfrm>
            <a:off x="203200" y="152400"/>
            <a:ext cx="11777133" cy="6546850"/>
          </a:xfrm>
          <a:prstGeom prst="rect">
            <a:avLst/>
          </a:prstGeom>
          <a:noFill/>
          <a:ln w="9525" algn="ctr">
            <a:solidFill>
              <a:srgbClr val="DAD63A"/>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7" name="Rectangle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9" name="Rectangle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674827" name="Title Placeholder 21"/>
          <p:cNvSpPr>
            <a:spLocks noGrp="1"/>
          </p:cNvSpPr>
          <p:nvPr>
            <p:ph type="title"/>
          </p:nvPr>
        </p:nvSpPr>
        <p:spPr bwMode="auto">
          <a:xfrm>
            <a:off x="402167" y="228601"/>
            <a:ext cx="11379200" cy="7588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674828" name="Text Placeholder 12"/>
          <p:cNvSpPr>
            <a:spLocks noGrp="1"/>
          </p:cNvSpPr>
          <p:nvPr>
            <p:ph type="body" idx="1"/>
          </p:nvPr>
        </p:nvSpPr>
        <p:spPr bwMode="auto">
          <a:xfrm>
            <a:off x="402167" y="1524000"/>
            <a:ext cx="11379200" cy="4598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 name="Date Placeholder 3"/>
          <p:cNvSpPr>
            <a:spLocks noGrp="1"/>
          </p:cNvSpPr>
          <p:nvPr>
            <p:ph type="dt" sz="half" idx="2"/>
          </p:nvPr>
        </p:nvSpPr>
        <p:spPr>
          <a:xfrm>
            <a:off x="7721601" y="6405564"/>
            <a:ext cx="4059767" cy="365125"/>
          </a:xfrm>
          <a:prstGeom prst="rect">
            <a:avLst/>
          </a:prstGeom>
        </p:spPr>
        <p:txBody>
          <a:bodyPr vert="horz"/>
          <a:lstStyle>
            <a:lvl1pPr algn="r" fontAlgn="auto">
              <a:spcBef>
                <a:spcPts val="0"/>
              </a:spcBef>
              <a:spcAft>
                <a:spcPts val="0"/>
              </a:spcAft>
              <a:defRPr sz="1400">
                <a:solidFill>
                  <a:srgbClr val="FFFFFF"/>
                </a:solidFill>
                <a:latin typeface="+mn-lt"/>
                <a:cs typeface="+mn-cs"/>
              </a:defRPr>
            </a:lvl1pPr>
          </a:lstStyle>
          <a:p>
            <a:pPr>
              <a:defRPr/>
            </a:pPr>
            <a:r>
              <a:rPr lang="en-US" dirty="0"/>
              <a:t>7/23/2025</a:t>
            </a:r>
          </a:p>
        </p:txBody>
      </p:sp>
      <p:sp>
        <p:nvSpPr>
          <p:cNvPr id="21" name="Footer Placeholder 4"/>
          <p:cNvSpPr>
            <a:spLocks noGrp="1"/>
          </p:cNvSpPr>
          <p:nvPr>
            <p:ph type="ftr" sz="quarter" idx="3"/>
          </p:nvPr>
        </p:nvSpPr>
        <p:spPr>
          <a:xfrm>
            <a:off x="406400" y="6410326"/>
            <a:ext cx="4775200" cy="366713"/>
          </a:xfrm>
          <a:prstGeom prst="rect">
            <a:avLst/>
          </a:prstGeom>
        </p:spPr>
        <p:txBody>
          <a:bodyPr vert="horz"/>
          <a:lstStyle>
            <a:lvl1pPr algn="l" fontAlgn="auto">
              <a:spcBef>
                <a:spcPts val="0"/>
              </a:spcBef>
              <a:spcAft>
                <a:spcPts val="0"/>
              </a:spcAft>
              <a:defRPr sz="1200">
                <a:solidFill>
                  <a:srgbClr val="FFFFFF"/>
                </a:solidFill>
                <a:latin typeface="+mn-lt"/>
                <a:cs typeface="+mn-cs"/>
              </a:defRPr>
            </a:lvl1pPr>
          </a:lstStyle>
          <a:p>
            <a:pPr>
              <a:defRPr/>
            </a:pPr>
            <a:endParaRPr lang="en-US" dirty="0"/>
          </a:p>
        </p:txBody>
      </p:sp>
    </p:spTree>
    <p:extLst>
      <p:ext uri="{BB962C8B-B14F-4D97-AF65-F5344CB8AC3E}">
        <p14:creationId xmlns:p14="http://schemas.microsoft.com/office/powerpoint/2010/main" val="392879277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Lst>
  <p:hf hdr="0" ftr="0" dt="0"/>
  <p:txStyles>
    <p:titleStyle>
      <a:lvl1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2pPr>
      <a:lvl3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3pPr>
      <a:lvl4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4pPr>
      <a:lvl5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5pPr>
      <a:lvl6pPr marL="4572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6pPr>
      <a:lvl7pPr marL="9144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7pPr>
      <a:lvl8pPr marL="13716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8pPr>
      <a:lvl9pPr marL="18288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9pPr>
    </p:titleStyle>
    <p:bodyStyle>
      <a:lvl1pPr marL="273050" indent="-273050" algn="l" rtl="0" eaLnBrk="0" fontAlgn="base" hangingPunct="0">
        <a:spcBef>
          <a:spcPct val="20000"/>
        </a:spcBef>
        <a:spcAft>
          <a:spcPct val="0"/>
        </a:spcAft>
        <a:buClr>
          <a:schemeClr val="bg1"/>
        </a:buClr>
        <a:buSzPct val="85000"/>
        <a:buFont typeface="Wingdings 2" panose="05020102010507070707" pitchFamily="18" charset="2"/>
        <a:buChar char=""/>
        <a:defRPr sz="2800">
          <a:solidFill>
            <a:schemeClr val="bg1"/>
          </a:solidFill>
          <a:effectLst>
            <a:outerShdw blurRad="38100" dist="38100" dir="2700000" algn="tl">
              <a:srgbClr val="000000"/>
            </a:outerShdw>
          </a:effectLst>
          <a:latin typeface="+mn-lt"/>
          <a:ea typeface="+mn-ea"/>
          <a:cs typeface="+mn-cs"/>
        </a:defRPr>
      </a:lvl1pPr>
      <a:lvl2pPr marL="547688" indent="-273050" algn="l" rtl="0" eaLnBrk="0" fontAlgn="base" hangingPunct="0">
        <a:spcBef>
          <a:spcPct val="20000"/>
        </a:spcBef>
        <a:spcAft>
          <a:spcPct val="0"/>
        </a:spcAft>
        <a:buClr>
          <a:schemeClr val="bg1"/>
        </a:buClr>
        <a:buFont typeface="Georgia" panose="02040502050405020303" pitchFamily="18" charset="0"/>
        <a:buChar char="◦"/>
        <a:defRPr sz="2400">
          <a:solidFill>
            <a:schemeClr val="bg1"/>
          </a:solidFill>
          <a:effectLst>
            <a:outerShdw blurRad="38100" dist="38100" dir="2700000" algn="tl">
              <a:srgbClr val="000000"/>
            </a:outerShdw>
          </a:effectLst>
          <a:latin typeface="+mn-lt"/>
        </a:defRPr>
      </a:lvl2pPr>
      <a:lvl3pPr marL="822325" indent="-228600" algn="l" rtl="0" eaLnBrk="0" fontAlgn="base" hangingPunct="0">
        <a:spcBef>
          <a:spcPct val="20000"/>
        </a:spcBef>
        <a:spcAft>
          <a:spcPct val="0"/>
        </a:spcAft>
        <a:buClr>
          <a:schemeClr val="bg1"/>
        </a:buClr>
        <a:buSzPct val="75000"/>
        <a:buFont typeface="Wingdings" panose="05000000000000000000" pitchFamily="2" charset="2"/>
        <a:buChar char="§"/>
        <a:defRPr sz="2200">
          <a:solidFill>
            <a:schemeClr val="bg1"/>
          </a:solidFill>
          <a:effectLst>
            <a:outerShdw blurRad="38100" dist="38100" dir="2700000" algn="tl">
              <a:srgbClr val="000000"/>
            </a:outerShdw>
          </a:effectLst>
          <a:latin typeface="+mn-lt"/>
        </a:defRPr>
      </a:lvl3pPr>
      <a:lvl4pPr marL="1096963" indent="-228600" algn="l" rtl="0" eaLnBrk="0" fontAlgn="base" hangingPunct="0">
        <a:spcBef>
          <a:spcPct val="20000"/>
        </a:spcBef>
        <a:spcAft>
          <a:spcPct val="0"/>
        </a:spcAft>
        <a:buClr>
          <a:schemeClr val="bg1"/>
        </a:buClr>
        <a:buSzPct val="75000"/>
        <a:buChar char="•"/>
        <a:defRPr sz="2000">
          <a:solidFill>
            <a:schemeClr val="bg1"/>
          </a:solidFill>
          <a:effectLst>
            <a:outerShdw blurRad="38100" dist="38100" dir="2700000" algn="tl">
              <a:srgbClr val="000000"/>
            </a:outerShdw>
          </a:effectLst>
          <a:latin typeface="+mn-lt"/>
        </a:defRPr>
      </a:lvl4pPr>
      <a:lvl5pPr marL="1371600" indent="-228600" algn="l" rtl="0" eaLnBrk="0" fontAlgn="base" hangingPunct="0">
        <a:spcBef>
          <a:spcPct val="20000"/>
        </a:spcBef>
        <a:spcAft>
          <a:spcPct val="0"/>
        </a:spcAft>
        <a:buClr>
          <a:schemeClr val="bg1"/>
        </a:buClr>
        <a:buFont typeface="Georgia" panose="02040502050405020303" pitchFamily="18" charset="0"/>
        <a:buChar char="◦"/>
        <a:defRPr sz="2000">
          <a:solidFill>
            <a:schemeClr val="bg1"/>
          </a:solidFill>
          <a:effectLst>
            <a:outerShdw blurRad="38100" dist="38100" dir="2700000" algn="tl">
              <a:srgbClr val="000000"/>
            </a:outerShdw>
          </a:effectLst>
          <a:latin typeface="+mn-lt"/>
        </a:defRPr>
      </a:lvl5pPr>
      <a:lvl6pPr marL="18288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6pPr>
      <a:lvl7pPr marL="22860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7pPr>
      <a:lvl8pPr marL="27432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8pPr>
      <a:lvl9pPr marL="32004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64340-01A7-48D1-B7C3-2A29226491A1}"/>
              </a:ext>
            </a:extLst>
          </p:cNvPr>
          <p:cNvSpPr>
            <a:spLocks noGrp="1"/>
          </p:cNvSpPr>
          <p:nvPr>
            <p:ph type="title"/>
          </p:nvPr>
        </p:nvSpPr>
        <p:spPr>
          <a:xfrm>
            <a:off x="457200" y="228601"/>
            <a:ext cx="11277600" cy="1123761"/>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8151C87-2A75-429B-B1EB-F92F8C97FE64}"/>
              </a:ext>
            </a:extLst>
          </p:cNvPr>
          <p:cNvSpPr>
            <a:spLocks noGrp="1"/>
          </p:cNvSpPr>
          <p:nvPr>
            <p:ph type="body" idx="1"/>
          </p:nvPr>
        </p:nvSpPr>
        <p:spPr>
          <a:xfrm>
            <a:off x="457200" y="1825625"/>
            <a:ext cx="11277600" cy="4057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624E3-1070-4E05-B22B-4D89456A021E}"/>
              </a:ext>
            </a:extLst>
          </p:cNvPr>
          <p:cNvSpPr>
            <a:spLocks noGrp="1"/>
          </p:cNvSpPr>
          <p:nvPr>
            <p:ph type="dt" sz="half" idx="2"/>
          </p:nvPr>
        </p:nvSpPr>
        <p:spPr>
          <a:xfrm>
            <a:off x="838200" y="9776558"/>
            <a:ext cx="431800" cy="365125"/>
          </a:xfrm>
          <a:prstGeom prst="rect">
            <a:avLst/>
          </a:prstGeom>
        </p:spPr>
        <p:txBody>
          <a:bodyPr vert="horz" lIns="91440" tIns="45720" rIns="91440" bIns="45720" rtlCol="0" anchor="ctr"/>
          <a:lstStyle>
            <a:lvl1pPr algn="l">
              <a:defRPr sz="1200">
                <a:solidFill>
                  <a:schemeClr val="tx1">
                    <a:tint val="75000"/>
                    <a:alpha val="0"/>
                  </a:schemeClr>
                </a:solidFill>
              </a:defRPr>
            </a:lvl1pPr>
          </a:lstStyle>
          <a:p>
            <a:r>
              <a:rPr lang="en-US" dirty="0"/>
              <a:t>7/23/2025</a:t>
            </a:r>
          </a:p>
        </p:txBody>
      </p:sp>
      <p:sp>
        <p:nvSpPr>
          <p:cNvPr id="5" name="Footer Placeholder 4">
            <a:extLst>
              <a:ext uri="{FF2B5EF4-FFF2-40B4-BE49-F238E27FC236}">
                <a16:creationId xmlns:a16="http://schemas.microsoft.com/office/drawing/2014/main" id="{F1E9C6B0-F4DF-4321-B00E-B9E935F18598}"/>
              </a:ext>
            </a:extLst>
          </p:cNvPr>
          <p:cNvSpPr>
            <a:spLocks noGrp="1"/>
          </p:cNvSpPr>
          <p:nvPr>
            <p:ph type="ftr" sz="quarter" idx="3"/>
          </p:nvPr>
        </p:nvSpPr>
        <p:spPr>
          <a:xfrm>
            <a:off x="838200" y="6356351"/>
            <a:ext cx="85725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CE578E60-6E8D-4B9E-90FA-C5DF72CE8A3C}"/>
              </a:ext>
            </a:extLst>
          </p:cNvPr>
          <p:cNvSpPr>
            <a:spLocks noGrp="1"/>
          </p:cNvSpPr>
          <p:nvPr>
            <p:ph type="sldNum" sz="quarter" idx="4"/>
          </p:nvPr>
        </p:nvSpPr>
        <p:spPr>
          <a:xfrm>
            <a:off x="228600" y="6356350"/>
            <a:ext cx="431800" cy="273050"/>
          </a:xfrm>
          <a:prstGeom prst="rect">
            <a:avLst/>
          </a:prstGeom>
        </p:spPr>
        <p:txBody>
          <a:bodyPr vert="horz" lIns="0" tIns="0" rIns="0" bIns="0" rtlCol="0" anchor="b"/>
          <a:lstStyle>
            <a:lvl1pPr algn="l">
              <a:defRPr sz="900">
                <a:solidFill>
                  <a:schemeClr val="tx1">
                    <a:tint val="75000"/>
                  </a:schemeClr>
                </a:solidFill>
                <a:latin typeface="Arial Nova Light" panose="020B0304020202020204" pitchFamily="34" charset="0"/>
              </a:defRPr>
            </a:lvl1pPr>
          </a:lstStyle>
          <a:p>
            <a:fld id="{63954337-777C-478F-BB37-379719107E1B}" type="slidenum">
              <a:rPr lang="en-US" smtClean="0"/>
              <a:pPr/>
              <a:t>‹#›</a:t>
            </a:fld>
            <a:endParaRPr lang="en-US" dirty="0"/>
          </a:p>
        </p:txBody>
      </p:sp>
    </p:spTree>
    <p:extLst>
      <p:ext uri="{BB962C8B-B14F-4D97-AF65-F5344CB8AC3E}">
        <p14:creationId xmlns:p14="http://schemas.microsoft.com/office/powerpoint/2010/main" val="414637417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2" r:id="rId49"/>
    <p:sldLayoutId id="2147483913" r:id="rId50"/>
    <p:sldLayoutId id="2147483914" r:id="rId51"/>
    <p:sldLayoutId id="2147483915" r:id="rId52"/>
    <p:sldLayoutId id="2147483916" r:id="rId53"/>
    <p:sldLayoutId id="2147483917" r:id="rId54"/>
    <p:sldLayoutId id="2147483918" r:id="rId55"/>
    <p:sldLayoutId id="2147483919" r:id="rId56"/>
    <p:sldLayoutId id="2147483920" r:id="rId57"/>
    <p:sldLayoutId id="2147483921" r:id="rId58"/>
    <p:sldLayoutId id="2147483922" r:id="rId59"/>
    <p:sldLayoutId id="2147483923" r:id="rId60"/>
    <p:sldLayoutId id="2147483924" r:id="rId61"/>
    <p:sldLayoutId id="2147483925" r:id="rId62"/>
    <p:sldLayoutId id="2147483926" r:id="rId63"/>
    <p:sldLayoutId id="2147483927" r:id="rId64"/>
    <p:sldLayoutId id="2147483928" r:id="rId65"/>
    <p:sldLayoutId id="2147483929" r:id="rId66"/>
    <p:sldLayoutId id="2147483930" r:id="rId67"/>
    <p:sldLayoutId id="2147483931" r:id="rId68"/>
    <p:sldLayoutId id="2147483932" r:id="rId69"/>
    <p:sldLayoutId id="2147483933" r:id="rId70"/>
    <p:sldLayoutId id="2147483934" r:id="rId71"/>
    <p:sldLayoutId id="2147483935" r:id="rId72"/>
    <p:sldLayoutId id="2147483936" r:id="rId73"/>
    <p:sldLayoutId id="2147483937" r:id="rId74"/>
    <p:sldLayoutId id="2147483938" r:id="rId75"/>
    <p:sldLayoutId id="2147483939" r:id="rId76"/>
    <p:sldLayoutId id="2147483940" r:id="rId77"/>
    <p:sldLayoutId id="2147483941" r:id="rId78"/>
    <p:sldLayoutId id="2147483942" r:id="rId79"/>
    <p:sldLayoutId id="2147483943" r:id="rId80"/>
    <p:sldLayoutId id="2147483944"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p:titleStyle>
    <p:body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4">
          <p15:clr>
            <a:srgbClr val="F26B43"/>
          </p15:clr>
        </p15:guide>
        <p15:guide id="4" pos="7536">
          <p15:clr>
            <a:srgbClr val="F26B43"/>
          </p15:clr>
        </p15:guide>
        <p15:guide id="7" orient="horz" pos="144">
          <p15:clr>
            <a:srgbClr val="F26B43"/>
          </p15:clr>
        </p15:guide>
        <p15:guide id="8" orient="horz" pos="4176">
          <p15:clr>
            <a:srgbClr val="F26B43"/>
          </p15:clr>
        </p15:guide>
        <p15:guide id="9" orient="horz" pos="3720">
          <p15:clr>
            <a:srgbClr val="F26B43"/>
          </p15:clr>
        </p15:guide>
        <p15:guide id="10" pos="288">
          <p15:clr>
            <a:srgbClr val="A4A3A4"/>
          </p15:clr>
        </p15:guide>
        <p15:guide id="11" pos="739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39.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image" Target="../media/image113.emf"/></Relationships>
</file>

<file path=ppt/slides/_rels/slide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118.png"/></Relationships>
</file>

<file path=ppt/slides/_rels/slide1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1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24.png"/></Relationships>
</file>

<file path=ppt/slides/_rels/slide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40.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8.png"/></Relationships>
</file>

<file path=ppt/slides/_rels/slide18.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40.xml"/><Relationship Id="rId5" Type="http://schemas.openxmlformats.org/officeDocument/2006/relationships/image" Target="../media/image152.png"/><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154.png"/></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40.xml"/><Relationship Id="rId5" Type="http://schemas.openxmlformats.org/officeDocument/2006/relationships/image" Target="../media/image157.png"/><Relationship Id="rId4" Type="http://schemas.openxmlformats.org/officeDocument/2006/relationships/image" Target="../media/image156.png"/></Relationships>
</file>

<file path=ppt/slides/_rels/slide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2.xml"/><Relationship Id="rId1" Type="http://schemas.openxmlformats.org/officeDocument/2006/relationships/slideLayout" Target="../slideLayouts/slideLayout40.xml"/><Relationship Id="rId4" Type="http://schemas.openxmlformats.org/officeDocument/2006/relationships/image" Target="../media/image159.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16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40.xml"/><Relationship Id="rId5" Type="http://schemas.openxmlformats.org/officeDocument/2006/relationships/image" Target="../media/image21.png"/><Relationship Id="rId4" Type="http://schemas.openxmlformats.org/officeDocument/2006/relationships/image" Target="../media/image165.png"/></Relationships>
</file>

<file path=ppt/slides/_rels/slide2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210.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customXml" Target="../ink/ink2.xml"/><Relationship Id="rId11" Type="http://schemas.openxmlformats.org/officeDocument/2006/relationships/image" Target="../media/image26.png"/><Relationship Id="rId5" Type="http://schemas.openxmlformats.org/officeDocument/2006/relationships/image" Target="../media/image200.png"/><Relationship Id="rId10" Type="http://schemas.openxmlformats.org/officeDocument/2006/relationships/image" Target="../media/image25.jpeg"/><Relationship Id="rId4" Type="http://schemas.openxmlformats.org/officeDocument/2006/relationships/customXml" Target="../ink/ink1.xml"/><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4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43.png"/><Relationship Id="rId17" Type="http://schemas.openxmlformats.org/officeDocument/2006/relationships/image" Target="../media/image56.png"/><Relationship Id="rId2" Type="http://schemas.openxmlformats.org/officeDocument/2006/relationships/notesSlide" Target="../notesSlides/notesSlide6.xml"/><Relationship Id="rId16" Type="http://schemas.openxmlformats.org/officeDocument/2006/relationships/image" Target="../media/image55.png"/><Relationship Id="rId1" Type="http://schemas.openxmlformats.org/officeDocument/2006/relationships/slideLayout" Target="../slideLayouts/slideLayout40.xml"/><Relationship Id="rId6" Type="http://schemas.openxmlformats.org/officeDocument/2006/relationships/image" Target="../media/image51.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54.png"/><Relationship Id="rId10" Type="http://schemas.openxmlformats.org/officeDocument/2006/relationships/image" Target="../media/image41.png"/><Relationship Id="rId4" Type="http://schemas.openxmlformats.org/officeDocument/2006/relationships/image" Target="../media/image49.png"/><Relationship Id="rId9" Type="http://schemas.openxmlformats.org/officeDocument/2006/relationships/image" Target="../media/image40.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21" Type="http://schemas.openxmlformats.org/officeDocument/2006/relationships/image" Target="../media/image76.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7.xml"/><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40.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80.png"/><Relationship Id="rId11" Type="http://schemas.openxmlformats.org/officeDocument/2006/relationships/image" Target="../media/image75.png"/><Relationship Id="rId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78.png"/><Relationship Id="rId9" Type="http://schemas.openxmlformats.org/officeDocument/2006/relationships/image" Target="../media/image73.png"/></Relationships>
</file>

<file path=ppt/slides/_rels/slide9.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9.xml"/><Relationship Id="rId16" Type="http://schemas.openxmlformats.org/officeDocument/2006/relationships/image" Target="../media/image94.png"/><Relationship Id="rId1" Type="http://schemas.openxmlformats.org/officeDocument/2006/relationships/slideLayout" Target="../slideLayouts/slideLayout40.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01E0-1A60-12F5-14F7-23318BB8CC38}"/>
              </a:ext>
            </a:extLst>
          </p:cNvPr>
          <p:cNvSpPr>
            <a:spLocks noGrp="1"/>
          </p:cNvSpPr>
          <p:nvPr>
            <p:ph type="ctrTitle"/>
          </p:nvPr>
        </p:nvSpPr>
        <p:spPr/>
        <p:txBody>
          <a:bodyPr>
            <a:noAutofit/>
          </a:bodyPr>
          <a:lstStyle/>
          <a:p>
            <a:r>
              <a:rPr kumimoji="0" lang="en-US" sz="4200" b="1" i="0" u="none" strike="noStrike" kern="1200" cap="none" spc="0" normalizeH="0" baseline="0" noProof="0" dirty="0">
                <a:solidFill>
                  <a:schemeClr val="tx2"/>
                </a:solidFill>
                <a:effectLst/>
                <a:uLnTx/>
                <a:uFillTx/>
                <a:latin typeface="Arial" panose="020B0604020202020204" pitchFamily="34" charset="0"/>
                <a:ea typeface="UD Digi Kyokasho NK-B" panose="02020700000000000000" pitchFamily="18" charset="-128"/>
                <a:cs typeface="Arial" panose="020B0604020202020204" pitchFamily="34" charset="0"/>
              </a:rPr>
              <a:t>Adhesive Contact in Soft Materials Using a Rate-dependent Cohesive Zone Approach</a:t>
            </a:r>
            <a:endParaRPr lang="en-US" sz="4200" dirty="0">
              <a:solidFill>
                <a:schemeClr val="tx2"/>
              </a:solidFill>
            </a:endParaRPr>
          </a:p>
        </p:txBody>
      </p:sp>
      <p:sp>
        <p:nvSpPr>
          <p:cNvPr id="3" name="Subtitle 2">
            <a:extLst>
              <a:ext uri="{FF2B5EF4-FFF2-40B4-BE49-F238E27FC236}">
                <a16:creationId xmlns:a16="http://schemas.microsoft.com/office/drawing/2014/main" id="{819D6273-45B0-187D-B4C4-5CFFEAD30095}"/>
              </a:ext>
            </a:extLst>
          </p:cNvPr>
          <p:cNvSpPr>
            <a:spLocks noGrp="1"/>
          </p:cNvSpPr>
          <p:nvPr>
            <p:ph type="subTitle" idx="1"/>
          </p:nvPr>
        </p:nvSpPr>
        <p:spPr>
          <a:xfrm>
            <a:off x="457200" y="2727779"/>
            <a:ext cx="11734800" cy="917463"/>
          </a:xfrm>
        </p:spPr>
        <p:txBody>
          <a:bodyPr>
            <a:normAutofit fontScale="77500" lnSpcReduction="20000"/>
          </a:bodyPr>
          <a:lstStyle/>
          <a:p>
            <a:pPr>
              <a:spcBef>
                <a:spcPts val="0"/>
              </a:spcBef>
              <a:spcAft>
                <a:spcPts val="600"/>
              </a:spcAft>
            </a:pPr>
            <a:r>
              <a:rPr lang="en-US" sz="2900" dirty="0">
                <a:ln w="3175">
                  <a:noFill/>
                </a:ln>
                <a:solidFill>
                  <a:schemeClr val="tx2"/>
                </a:solidFill>
              </a:rPr>
              <a:t>Co-authors: Shank S. Kulkarni</a:t>
            </a:r>
            <a:r>
              <a:rPr lang="en-US" sz="2900" baseline="30000" dirty="0">
                <a:ln w="3175">
                  <a:noFill/>
                </a:ln>
                <a:solidFill>
                  <a:schemeClr val="tx2"/>
                </a:solidFill>
              </a:rPr>
              <a:t>1,2</a:t>
            </a:r>
            <a:r>
              <a:rPr lang="en-US" sz="2900" dirty="0">
                <a:ln w="3175">
                  <a:noFill/>
                </a:ln>
                <a:solidFill>
                  <a:schemeClr val="tx2"/>
                </a:solidFill>
              </a:rPr>
              <a:t>, Wonhyeok Lee</a:t>
            </a:r>
            <a:r>
              <a:rPr lang="en-US" sz="2900" baseline="30000" dirty="0">
                <a:ln w="3175">
                  <a:noFill/>
                </a:ln>
                <a:solidFill>
                  <a:schemeClr val="tx2"/>
                </a:solidFill>
              </a:rPr>
              <a:t>3</a:t>
            </a:r>
            <a:r>
              <a:rPr lang="en-US" sz="2900" dirty="0">
                <a:ln w="3175">
                  <a:noFill/>
                </a:ln>
                <a:solidFill>
                  <a:schemeClr val="tx2"/>
                </a:solidFill>
              </a:rPr>
              <a:t>, Melih Eriten</a:t>
            </a:r>
            <a:r>
              <a:rPr lang="en-US" sz="2900" baseline="30000" dirty="0">
                <a:ln w="3175">
                  <a:noFill/>
                </a:ln>
                <a:solidFill>
                  <a:schemeClr val="tx2"/>
                </a:solidFill>
              </a:rPr>
              <a:t>3</a:t>
            </a:r>
            <a:r>
              <a:rPr lang="en-US" sz="2900" dirty="0">
                <a:ln w="3175">
                  <a:noFill/>
                </a:ln>
                <a:solidFill>
                  <a:schemeClr val="tx2"/>
                </a:solidFill>
              </a:rPr>
              <a:t>, Timothy  Truster</a:t>
            </a:r>
            <a:r>
              <a:rPr lang="en-US" sz="2900" baseline="30000" dirty="0">
                <a:ln w="3175">
                  <a:noFill/>
                </a:ln>
                <a:solidFill>
                  <a:schemeClr val="tx2"/>
                </a:solidFill>
              </a:rPr>
              <a:t>1</a:t>
            </a:r>
            <a:endParaRPr lang="en-US" sz="2900" baseline="30000" dirty="0">
              <a:ln w="3175">
                <a:noFill/>
              </a:ln>
              <a:solidFill>
                <a:srgbClr val="0033CC"/>
              </a:solidFill>
            </a:endParaRPr>
          </a:p>
          <a:p>
            <a:pPr>
              <a:spcBef>
                <a:spcPts val="0"/>
              </a:spcBef>
            </a:pPr>
            <a:r>
              <a:rPr lang="en-US" sz="2100" baseline="30000" dirty="0">
                <a:ln w="3175">
                  <a:noFill/>
                </a:ln>
                <a:solidFill>
                  <a:schemeClr val="tx2"/>
                </a:solidFill>
              </a:rPr>
              <a:t>1 </a:t>
            </a:r>
            <a:r>
              <a:rPr lang="en-US" sz="2100" dirty="0">
                <a:ln w="3175">
                  <a:noFill/>
                </a:ln>
                <a:solidFill>
                  <a:schemeClr val="tx2"/>
                </a:solidFill>
              </a:rPr>
              <a:t>University of Tennessee, Knoxville, Tennessee, USA</a:t>
            </a:r>
          </a:p>
          <a:p>
            <a:pPr>
              <a:spcBef>
                <a:spcPts val="0"/>
              </a:spcBef>
            </a:pPr>
            <a:r>
              <a:rPr lang="en-US" sz="2100" baseline="30000" dirty="0">
                <a:ln w="3175">
                  <a:noFill/>
                </a:ln>
                <a:solidFill>
                  <a:schemeClr val="tx2"/>
                </a:solidFill>
              </a:rPr>
              <a:t>2</a:t>
            </a:r>
            <a:r>
              <a:rPr lang="en-US" sz="2100" dirty="0">
                <a:ln w="3175">
                  <a:noFill/>
                </a:ln>
                <a:solidFill>
                  <a:schemeClr val="tx2"/>
                </a:solidFill>
              </a:rPr>
              <a:t> Hexagon Manufacturing Intelligence, North Kingstown, RI, USA</a:t>
            </a:r>
          </a:p>
          <a:p>
            <a:pPr>
              <a:spcBef>
                <a:spcPts val="0"/>
              </a:spcBef>
            </a:pPr>
            <a:r>
              <a:rPr lang="en-US" sz="2100" baseline="30000" dirty="0">
                <a:ln w="3175">
                  <a:noFill/>
                </a:ln>
                <a:solidFill>
                  <a:schemeClr val="tx2"/>
                </a:solidFill>
              </a:rPr>
              <a:t>3</a:t>
            </a:r>
            <a:r>
              <a:rPr lang="en-US" sz="2100" dirty="0">
                <a:ln w="3175">
                  <a:noFill/>
                </a:ln>
                <a:solidFill>
                  <a:schemeClr val="tx2"/>
                </a:solidFill>
              </a:rPr>
              <a:t> University of Wisconsin-Madison, Madison, Wisconsin, USA</a:t>
            </a:r>
          </a:p>
          <a:p>
            <a:pPr>
              <a:spcBef>
                <a:spcPts val="0"/>
              </a:spcBef>
            </a:pPr>
            <a:endParaRPr lang="en-US" sz="2100" dirty="0">
              <a:ln w="3175">
                <a:noFill/>
              </a:ln>
              <a:solidFill>
                <a:schemeClr val="tx2"/>
              </a:solidFill>
            </a:endParaRPr>
          </a:p>
          <a:p>
            <a:pPr>
              <a:spcBef>
                <a:spcPts val="0"/>
              </a:spcBef>
            </a:pPr>
            <a:endParaRPr lang="en-US" sz="2100" dirty="0">
              <a:ln w="3175">
                <a:noFill/>
              </a:ln>
              <a:solidFill>
                <a:schemeClr val="tx2"/>
              </a:solidFill>
            </a:endParaRPr>
          </a:p>
          <a:p>
            <a:endParaRPr lang="en-US" sz="2100" dirty="0">
              <a:ln w="3175">
                <a:noFill/>
              </a:ln>
              <a:solidFill>
                <a:schemeClr val="tx2"/>
              </a:solidFill>
            </a:endParaRPr>
          </a:p>
        </p:txBody>
      </p:sp>
      <p:sp>
        <p:nvSpPr>
          <p:cNvPr id="4" name="Subtitle 2">
            <a:extLst>
              <a:ext uri="{FF2B5EF4-FFF2-40B4-BE49-F238E27FC236}">
                <a16:creationId xmlns:a16="http://schemas.microsoft.com/office/drawing/2014/main" id="{7840C322-5199-2104-09DC-1915097E8198}"/>
              </a:ext>
            </a:extLst>
          </p:cNvPr>
          <p:cNvSpPr txBox="1">
            <a:spLocks/>
          </p:cNvSpPr>
          <p:nvPr/>
        </p:nvSpPr>
        <p:spPr>
          <a:xfrm>
            <a:off x="3399692" y="2167657"/>
            <a:ext cx="5392616" cy="49987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0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4B4B4B">
                  <a:lumMod val="60000"/>
                  <a:lumOff val="40000"/>
                </a:srgbClr>
              </a:buClr>
              <a:buSzTx/>
              <a:buFont typeface="Arial" panose="020B0604020202020204" pitchFamily="34" charset="0"/>
              <a:buNone/>
              <a:tabLst/>
              <a:defRPr/>
            </a:pPr>
            <a:r>
              <a:rPr lang="en-US" sz="2800" dirty="0">
                <a:solidFill>
                  <a:schemeClr val="tx2"/>
                </a:solidFill>
                <a:latin typeface="Arial Nova"/>
              </a:rPr>
              <a:t>Presenter: </a:t>
            </a:r>
            <a:r>
              <a:rPr kumimoji="0" lang="en-US" sz="2800" b="1" i="0" u="none" strike="noStrike" kern="1200" cap="none" spc="0" normalizeH="0" baseline="0" noProof="0" dirty="0">
                <a:ln>
                  <a:noFill/>
                </a:ln>
                <a:solidFill>
                  <a:schemeClr val="tx2"/>
                </a:solidFill>
                <a:effectLst/>
                <a:uLnTx/>
                <a:uFillTx/>
                <a:latin typeface="Arial Nova"/>
                <a:ea typeface="+mn-ea"/>
                <a:cs typeface="+mn-cs"/>
              </a:rPr>
              <a:t>Agnila Ghosh Surovi </a:t>
            </a:r>
            <a:r>
              <a:rPr kumimoji="0" lang="en-US" sz="2800" b="1" i="0" u="none" strike="noStrike" kern="1200" cap="none" spc="0" normalizeH="0" baseline="30000" noProof="0" dirty="0">
                <a:ln>
                  <a:noFill/>
                </a:ln>
                <a:solidFill>
                  <a:schemeClr val="tx2"/>
                </a:solidFill>
                <a:effectLst/>
                <a:uLnTx/>
                <a:uFillTx/>
                <a:latin typeface="Arial Nova"/>
                <a:ea typeface="+mn-ea"/>
                <a:cs typeface="+mn-cs"/>
              </a:rPr>
              <a:t>1</a:t>
            </a:r>
          </a:p>
        </p:txBody>
      </p:sp>
      <p:sp>
        <p:nvSpPr>
          <p:cNvPr id="5" name="Text Box 7">
            <a:extLst>
              <a:ext uri="{FF2B5EF4-FFF2-40B4-BE49-F238E27FC236}">
                <a16:creationId xmlns:a16="http://schemas.microsoft.com/office/drawing/2014/main" id="{100D57FC-6AD1-63AE-BF08-9C527281008E}"/>
              </a:ext>
            </a:extLst>
          </p:cNvPr>
          <p:cNvSpPr txBox="1">
            <a:spLocks noChangeArrowheads="1"/>
          </p:cNvSpPr>
          <p:nvPr/>
        </p:nvSpPr>
        <p:spPr bwMode="auto">
          <a:xfrm>
            <a:off x="2368549" y="6198513"/>
            <a:ext cx="7454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fontAlgn="auto" hangingPunct="1">
              <a:spcBef>
                <a:spcPts val="0"/>
              </a:spcBef>
              <a:spcAft>
                <a:spcPts val="0"/>
              </a:spcAft>
              <a:defRPr/>
            </a:pPr>
            <a:r>
              <a:rPr lang="en-US" sz="2200" dirty="0">
                <a:solidFill>
                  <a:schemeClr val="tx2"/>
                </a:solidFill>
                <a:cs typeface="Arial" panose="020B0604020202020204" pitchFamily="34" charset="0"/>
              </a:rPr>
              <a:t>July 23, 2025</a:t>
            </a:r>
          </a:p>
        </p:txBody>
      </p:sp>
      <p:pic>
        <p:nvPicPr>
          <p:cNvPr id="1026" name="Picture 2" descr="USNCCM18">
            <a:extLst>
              <a:ext uri="{FF2B5EF4-FFF2-40B4-BE49-F238E27FC236}">
                <a16:creationId xmlns:a16="http://schemas.microsoft.com/office/drawing/2014/main" id="{4BADEF45-6908-0124-0185-0324D16E55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43" t="10251" r="-12428" b="27257"/>
          <a:stretch>
            <a:fillRect/>
          </a:stretch>
        </p:blipFill>
        <p:spPr bwMode="auto">
          <a:xfrm>
            <a:off x="-609600" y="5084067"/>
            <a:ext cx="3790950" cy="1768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xagon's Manufacturing Intelligence Division - Our Principals | Cairnhill">
            <a:extLst>
              <a:ext uri="{FF2B5EF4-FFF2-40B4-BE49-F238E27FC236}">
                <a16:creationId xmlns:a16="http://schemas.microsoft.com/office/drawing/2014/main" id="{F3BECC15-51CB-DEB5-A394-459EE162D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449" y="4796631"/>
            <a:ext cx="2368551" cy="11970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27D94B1-6784-C8B9-3ACE-6E7793894F06}"/>
              </a:ext>
            </a:extLst>
          </p:cNvPr>
          <p:cNvPicPr>
            <a:picLocks noChangeAspect="1"/>
          </p:cNvPicPr>
          <p:nvPr/>
        </p:nvPicPr>
        <p:blipFill>
          <a:blip r:embed="rId5"/>
          <a:srcRect l="13459" t="31731" r="14615" b="30215"/>
          <a:stretch>
            <a:fillRect/>
          </a:stretch>
        </p:blipFill>
        <p:spPr>
          <a:xfrm>
            <a:off x="9767108" y="5891203"/>
            <a:ext cx="2424892" cy="962218"/>
          </a:xfrm>
          <a:prstGeom prst="rect">
            <a:avLst/>
          </a:prstGeom>
        </p:spPr>
      </p:pic>
    </p:spTree>
    <p:extLst>
      <p:ext uri="{BB962C8B-B14F-4D97-AF65-F5344CB8AC3E}">
        <p14:creationId xmlns:p14="http://schemas.microsoft.com/office/powerpoint/2010/main" val="346534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3F586-A84E-5D1E-E91A-929A984DEE3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6B00512-7114-CDB0-86DF-BB9D9D54A0F4}"/>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Rate-dependent Bilinear Mixed Mode CZM </a:t>
            </a:r>
          </a:p>
        </p:txBody>
      </p:sp>
      <p:sp>
        <p:nvSpPr>
          <p:cNvPr id="5" name="Slide Number Placeholder 4">
            <a:extLst>
              <a:ext uri="{FF2B5EF4-FFF2-40B4-BE49-F238E27FC236}">
                <a16:creationId xmlns:a16="http://schemas.microsoft.com/office/drawing/2014/main" id="{35F0C43F-B9DE-A533-5BFD-7108F1950CC0}"/>
              </a:ext>
            </a:extLst>
          </p:cNvPr>
          <p:cNvSpPr>
            <a:spLocks noGrp="1"/>
          </p:cNvSpPr>
          <p:nvPr>
            <p:ph type="sldNum" sz="quarter" idx="12"/>
          </p:nvPr>
        </p:nvSpPr>
        <p:spPr/>
        <p:txBody>
          <a:bodyPr/>
          <a:lstStyle/>
          <a:p>
            <a:fld id="{63954337-777C-478F-BB37-379719107E1B}" type="slidenum">
              <a:rPr lang="en-US" sz="1600" smtClean="0"/>
              <a:pPr/>
              <a:t>10</a:t>
            </a:fld>
            <a:endParaRPr lang="en-US" sz="1600" dirty="0"/>
          </a:p>
        </p:txBody>
      </p:sp>
      <p:pic>
        <p:nvPicPr>
          <p:cNvPr id="6" name="Picture 5">
            <a:extLst>
              <a:ext uri="{FF2B5EF4-FFF2-40B4-BE49-F238E27FC236}">
                <a16:creationId xmlns:a16="http://schemas.microsoft.com/office/drawing/2014/main" id="{F0D8F78C-072A-785B-C02E-E7EE1A125B74}"/>
              </a:ext>
            </a:extLst>
          </p:cNvPr>
          <p:cNvPicPr>
            <a:picLocks noChangeAspect="1"/>
          </p:cNvPicPr>
          <p:nvPr/>
        </p:nvPicPr>
        <p:blipFill>
          <a:blip r:embed="rId3"/>
          <a:stretch>
            <a:fillRect/>
          </a:stretch>
        </p:blipFill>
        <p:spPr>
          <a:xfrm>
            <a:off x="7885493" y="5098757"/>
            <a:ext cx="3467584" cy="962159"/>
          </a:xfrm>
          <a:prstGeom prst="rect">
            <a:avLst/>
          </a:prstGeom>
          <a:ln>
            <a:solidFill>
              <a:schemeClr val="accent1"/>
            </a:solidFill>
          </a:ln>
        </p:spPr>
      </p:pic>
      <p:sp>
        <p:nvSpPr>
          <p:cNvPr id="2" name="TextBox 1">
            <a:extLst>
              <a:ext uri="{FF2B5EF4-FFF2-40B4-BE49-F238E27FC236}">
                <a16:creationId xmlns:a16="http://schemas.microsoft.com/office/drawing/2014/main" id="{FAF137D3-7284-2F3C-6CC5-21E0C15C5A78}"/>
              </a:ext>
            </a:extLst>
          </p:cNvPr>
          <p:cNvSpPr txBox="1"/>
          <p:nvPr/>
        </p:nvSpPr>
        <p:spPr>
          <a:xfrm>
            <a:off x="442728" y="1332920"/>
            <a:ext cx="6190084" cy="461665"/>
          </a:xfrm>
          <a:prstGeom prst="rect">
            <a:avLst/>
          </a:prstGeom>
          <a:noFill/>
        </p:spPr>
        <p:txBody>
          <a:bodyPr wrap="square" rtlCol="0">
            <a:spAutoFit/>
          </a:bodyPr>
          <a:lstStyle/>
          <a:p>
            <a:pPr algn="just"/>
            <a:r>
              <a:rPr lang="en-US" sz="2400" b="1" dirty="0">
                <a:solidFill>
                  <a:srgbClr val="333399"/>
                </a:solidFill>
              </a:rPr>
              <a:t>Damage  </a:t>
            </a:r>
            <a:endParaRPr lang="en-US" sz="1600" dirty="0"/>
          </a:p>
        </p:txBody>
      </p:sp>
      <p:sp>
        <p:nvSpPr>
          <p:cNvPr id="11" name="TextBox 10">
            <a:extLst>
              <a:ext uri="{FF2B5EF4-FFF2-40B4-BE49-F238E27FC236}">
                <a16:creationId xmlns:a16="http://schemas.microsoft.com/office/drawing/2014/main" id="{EE127277-3779-5357-AA9B-899A02E98668}"/>
              </a:ext>
            </a:extLst>
          </p:cNvPr>
          <p:cNvSpPr txBox="1"/>
          <p:nvPr/>
        </p:nvSpPr>
        <p:spPr>
          <a:xfrm>
            <a:off x="410620" y="3486394"/>
            <a:ext cx="6190084" cy="461665"/>
          </a:xfrm>
          <a:prstGeom prst="rect">
            <a:avLst/>
          </a:prstGeom>
          <a:noFill/>
        </p:spPr>
        <p:txBody>
          <a:bodyPr wrap="square" rtlCol="0">
            <a:spAutoFit/>
          </a:bodyPr>
          <a:lstStyle/>
          <a:p>
            <a:pPr algn="just"/>
            <a:r>
              <a:rPr lang="en-US" sz="2400" b="1" dirty="0">
                <a:solidFill>
                  <a:srgbClr val="333399"/>
                </a:solidFill>
              </a:rPr>
              <a:t>Total traction</a:t>
            </a:r>
            <a:endParaRPr lang="en-US" sz="1600" dirty="0"/>
          </a:p>
        </p:txBody>
      </p:sp>
      <p:pic>
        <p:nvPicPr>
          <p:cNvPr id="10" name="Picture 9">
            <a:extLst>
              <a:ext uri="{FF2B5EF4-FFF2-40B4-BE49-F238E27FC236}">
                <a16:creationId xmlns:a16="http://schemas.microsoft.com/office/drawing/2014/main" id="{9CD5DDEC-F279-B529-05D4-035568B35CA5}"/>
              </a:ext>
            </a:extLst>
          </p:cNvPr>
          <p:cNvPicPr>
            <a:picLocks noChangeAspect="1"/>
          </p:cNvPicPr>
          <p:nvPr/>
        </p:nvPicPr>
        <p:blipFill>
          <a:blip r:embed="rId4"/>
          <a:stretch>
            <a:fillRect/>
          </a:stretch>
        </p:blipFill>
        <p:spPr>
          <a:xfrm>
            <a:off x="457200" y="1753531"/>
            <a:ext cx="5000663" cy="1596112"/>
          </a:xfrm>
          <a:prstGeom prst="rect">
            <a:avLst/>
          </a:prstGeom>
        </p:spPr>
      </p:pic>
      <p:pic>
        <p:nvPicPr>
          <p:cNvPr id="14" name="Picture 13">
            <a:extLst>
              <a:ext uri="{FF2B5EF4-FFF2-40B4-BE49-F238E27FC236}">
                <a16:creationId xmlns:a16="http://schemas.microsoft.com/office/drawing/2014/main" id="{E5BE8A42-B8AF-DE9F-5143-9DDA7E647FEF}"/>
              </a:ext>
            </a:extLst>
          </p:cNvPr>
          <p:cNvPicPr>
            <a:picLocks noChangeAspect="1"/>
          </p:cNvPicPr>
          <p:nvPr/>
        </p:nvPicPr>
        <p:blipFill>
          <a:blip r:embed="rId5"/>
          <a:stretch>
            <a:fillRect/>
          </a:stretch>
        </p:blipFill>
        <p:spPr>
          <a:xfrm>
            <a:off x="457201" y="4084810"/>
            <a:ext cx="5470477" cy="505468"/>
          </a:xfrm>
          <a:prstGeom prst="rect">
            <a:avLst/>
          </a:prstGeom>
        </p:spPr>
      </p:pic>
      <p:pic>
        <p:nvPicPr>
          <p:cNvPr id="16" name="Picture 15">
            <a:extLst>
              <a:ext uri="{FF2B5EF4-FFF2-40B4-BE49-F238E27FC236}">
                <a16:creationId xmlns:a16="http://schemas.microsoft.com/office/drawing/2014/main" id="{A3DE22F2-975E-65C0-2CC6-90391DD6E0ED}"/>
              </a:ext>
            </a:extLst>
          </p:cNvPr>
          <p:cNvPicPr>
            <a:picLocks noChangeAspect="1"/>
          </p:cNvPicPr>
          <p:nvPr/>
        </p:nvPicPr>
        <p:blipFill>
          <a:blip r:embed="rId6"/>
          <a:stretch>
            <a:fillRect/>
          </a:stretch>
        </p:blipFill>
        <p:spPr>
          <a:xfrm>
            <a:off x="410620" y="4633162"/>
            <a:ext cx="6175612" cy="1226135"/>
          </a:xfrm>
          <a:prstGeom prst="rect">
            <a:avLst/>
          </a:prstGeom>
        </p:spPr>
      </p:pic>
      <p:pic>
        <p:nvPicPr>
          <p:cNvPr id="27" name="Picture 26">
            <a:extLst>
              <a:ext uri="{FF2B5EF4-FFF2-40B4-BE49-F238E27FC236}">
                <a16:creationId xmlns:a16="http://schemas.microsoft.com/office/drawing/2014/main" id="{6A3411DA-EAD6-E851-BC89-A160AFB5BA7C}"/>
              </a:ext>
            </a:extLst>
          </p:cNvPr>
          <p:cNvPicPr>
            <a:picLocks noChangeAspect="1"/>
          </p:cNvPicPr>
          <p:nvPr/>
        </p:nvPicPr>
        <p:blipFill>
          <a:blip r:embed="rId7"/>
          <a:srcRect r="49329" b="-1689"/>
          <a:stretch>
            <a:fillRect/>
          </a:stretch>
        </p:blipFill>
        <p:spPr>
          <a:xfrm>
            <a:off x="6230203" y="3223907"/>
            <a:ext cx="4387755" cy="542483"/>
          </a:xfrm>
          <a:prstGeom prst="rect">
            <a:avLst/>
          </a:prstGeom>
        </p:spPr>
      </p:pic>
      <p:pic>
        <p:nvPicPr>
          <p:cNvPr id="29" name="Picture 28">
            <a:extLst>
              <a:ext uri="{FF2B5EF4-FFF2-40B4-BE49-F238E27FC236}">
                <a16:creationId xmlns:a16="http://schemas.microsoft.com/office/drawing/2014/main" id="{188AE323-66F6-9088-2CE4-2E7F8AD6C984}"/>
              </a:ext>
            </a:extLst>
          </p:cNvPr>
          <p:cNvPicPr>
            <a:picLocks noChangeAspect="1"/>
          </p:cNvPicPr>
          <p:nvPr/>
        </p:nvPicPr>
        <p:blipFill>
          <a:blip r:embed="rId8"/>
          <a:stretch>
            <a:fillRect/>
          </a:stretch>
        </p:blipFill>
        <p:spPr>
          <a:xfrm>
            <a:off x="5927678" y="1819753"/>
            <a:ext cx="3366998" cy="1034811"/>
          </a:xfrm>
          <a:prstGeom prst="rect">
            <a:avLst/>
          </a:prstGeom>
        </p:spPr>
      </p:pic>
      <p:sp>
        <p:nvSpPr>
          <p:cNvPr id="30" name="TextBox 29">
            <a:extLst>
              <a:ext uri="{FF2B5EF4-FFF2-40B4-BE49-F238E27FC236}">
                <a16:creationId xmlns:a16="http://schemas.microsoft.com/office/drawing/2014/main" id="{377732B1-98BC-7993-5E57-EB75AA758985}"/>
              </a:ext>
            </a:extLst>
          </p:cNvPr>
          <p:cNvSpPr txBox="1"/>
          <p:nvPr/>
        </p:nvSpPr>
        <p:spPr>
          <a:xfrm>
            <a:off x="5927678" y="1278163"/>
            <a:ext cx="3467584" cy="461665"/>
          </a:xfrm>
          <a:prstGeom prst="rect">
            <a:avLst/>
          </a:prstGeom>
          <a:noFill/>
        </p:spPr>
        <p:txBody>
          <a:bodyPr wrap="square" rtlCol="0">
            <a:spAutoFit/>
          </a:bodyPr>
          <a:lstStyle/>
          <a:p>
            <a:pPr algn="just"/>
            <a:r>
              <a:rPr lang="en-US" sz="2400" b="1" dirty="0">
                <a:solidFill>
                  <a:srgbClr val="333399"/>
                </a:solidFill>
              </a:rPr>
              <a:t>Viscous regularization  </a:t>
            </a:r>
            <a:endParaRPr lang="en-US" sz="1600" dirty="0"/>
          </a:p>
        </p:txBody>
      </p:sp>
      <p:sp>
        <p:nvSpPr>
          <p:cNvPr id="31" name="TextBox 30">
            <a:extLst>
              <a:ext uri="{FF2B5EF4-FFF2-40B4-BE49-F238E27FC236}">
                <a16:creationId xmlns:a16="http://schemas.microsoft.com/office/drawing/2014/main" id="{3AED171B-2ABF-B5FE-6587-CE9F1BDBD3E6}"/>
              </a:ext>
            </a:extLst>
          </p:cNvPr>
          <p:cNvSpPr txBox="1"/>
          <p:nvPr/>
        </p:nvSpPr>
        <p:spPr>
          <a:xfrm>
            <a:off x="6135946" y="2707815"/>
            <a:ext cx="3915630" cy="461665"/>
          </a:xfrm>
          <a:prstGeom prst="rect">
            <a:avLst/>
          </a:prstGeom>
          <a:noFill/>
        </p:spPr>
        <p:txBody>
          <a:bodyPr wrap="square" rtlCol="0">
            <a:spAutoFit/>
          </a:bodyPr>
          <a:lstStyle/>
          <a:p>
            <a:pPr algn="just"/>
            <a:r>
              <a:rPr lang="en-US" sz="2400" b="1" dirty="0">
                <a:solidFill>
                  <a:srgbClr val="333399"/>
                </a:solidFill>
              </a:rPr>
              <a:t>Rate-dependent traction</a:t>
            </a:r>
            <a:endParaRPr lang="en-US" sz="1600" dirty="0"/>
          </a:p>
        </p:txBody>
      </p:sp>
      <p:pic>
        <p:nvPicPr>
          <p:cNvPr id="32" name="Picture 31">
            <a:extLst>
              <a:ext uri="{FF2B5EF4-FFF2-40B4-BE49-F238E27FC236}">
                <a16:creationId xmlns:a16="http://schemas.microsoft.com/office/drawing/2014/main" id="{8152EABB-A180-B3BB-9101-4E859BF44941}"/>
              </a:ext>
            </a:extLst>
          </p:cNvPr>
          <p:cNvPicPr>
            <a:picLocks noChangeAspect="1"/>
          </p:cNvPicPr>
          <p:nvPr/>
        </p:nvPicPr>
        <p:blipFill>
          <a:blip r:embed="rId7"/>
          <a:srcRect l="50250" t="1" r="-920" b="-6091"/>
          <a:stretch>
            <a:fillRect/>
          </a:stretch>
        </p:blipFill>
        <p:spPr>
          <a:xfrm>
            <a:off x="7347044" y="3714521"/>
            <a:ext cx="4387755" cy="565964"/>
          </a:xfrm>
          <a:prstGeom prst="rect">
            <a:avLst/>
          </a:prstGeom>
        </p:spPr>
      </p:pic>
      <p:sp>
        <p:nvSpPr>
          <p:cNvPr id="34" name="TextBox 33">
            <a:extLst>
              <a:ext uri="{FF2B5EF4-FFF2-40B4-BE49-F238E27FC236}">
                <a16:creationId xmlns:a16="http://schemas.microsoft.com/office/drawing/2014/main" id="{AABBAB85-163F-7F40-21BB-48F317665BBF}"/>
              </a:ext>
            </a:extLst>
          </p:cNvPr>
          <p:cNvSpPr txBox="1"/>
          <p:nvPr/>
        </p:nvSpPr>
        <p:spPr>
          <a:xfrm>
            <a:off x="7661470" y="4540266"/>
            <a:ext cx="3915630" cy="461665"/>
          </a:xfrm>
          <a:prstGeom prst="rect">
            <a:avLst/>
          </a:prstGeom>
          <a:noFill/>
        </p:spPr>
        <p:txBody>
          <a:bodyPr wrap="square" rtlCol="0">
            <a:spAutoFit/>
          </a:bodyPr>
          <a:lstStyle/>
          <a:p>
            <a:pPr algn="just"/>
            <a:r>
              <a:rPr lang="en-US" sz="2400" b="1" dirty="0">
                <a:solidFill>
                  <a:srgbClr val="333399"/>
                </a:solidFill>
              </a:rPr>
              <a:t>Variational form</a:t>
            </a:r>
            <a:endParaRPr lang="en-US" sz="1600" dirty="0"/>
          </a:p>
        </p:txBody>
      </p:sp>
      <p:sp>
        <p:nvSpPr>
          <p:cNvPr id="35" name="Rectangle 34">
            <a:extLst>
              <a:ext uri="{FF2B5EF4-FFF2-40B4-BE49-F238E27FC236}">
                <a16:creationId xmlns:a16="http://schemas.microsoft.com/office/drawing/2014/main" id="{C1473E29-9802-1590-8138-D890CE450376}"/>
              </a:ext>
            </a:extLst>
          </p:cNvPr>
          <p:cNvSpPr/>
          <p:nvPr/>
        </p:nvSpPr>
        <p:spPr>
          <a:xfrm>
            <a:off x="6230203" y="3169480"/>
            <a:ext cx="5504596" cy="12261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B6D5303-794A-69B5-16A7-A0CA61EFCADD}"/>
              </a:ext>
            </a:extLst>
          </p:cNvPr>
          <p:cNvSpPr/>
          <p:nvPr/>
        </p:nvSpPr>
        <p:spPr>
          <a:xfrm>
            <a:off x="7885493" y="3714522"/>
            <a:ext cx="1272155" cy="565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9F2E257D-1165-CA8C-5CDC-370D8DC8F85A}"/>
              </a:ext>
            </a:extLst>
          </p:cNvPr>
          <p:cNvSpPr txBox="1"/>
          <p:nvPr/>
        </p:nvSpPr>
        <p:spPr>
          <a:xfrm>
            <a:off x="457662" y="5845472"/>
            <a:ext cx="6096000" cy="215444"/>
          </a:xfrm>
          <a:prstGeom prst="rect">
            <a:avLst/>
          </a:prstGeom>
          <a:noFill/>
        </p:spPr>
        <p:txBody>
          <a:bodyPr wrap="square">
            <a:spAutoFit/>
          </a:bodyPr>
          <a:lstStyle/>
          <a:p>
            <a:r>
              <a:rPr lang="en-US" sz="800" dirty="0">
                <a:solidFill>
                  <a:schemeClr val="tx2"/>
                </a:solidFill>
              </a:rPr>
              <a:t>Yu et al., Engineering Fracture Mechanics, (2016) </a:t>
            </a:r>
            <a:endParaRPr lang="en-US" sz="800" dirty="0"/>
          </a:p>
        </p:txBody>
      </p:sp>
      <p:sp>
        <p:nvSpPr>
          <p:cNvPr id="4" name="Rectangle 3">
            <a:extLst>
              <a:ext uri="{FF2B5EF4-FFF2-40B4-BE49-F238E27FC236}">
                <a16:creationId xmlns:a16="http://schemas.microsoft.com/office/drawing/2014/main" id="{B0EC8EF0-CA8A-7509-99D8-0082A36D0E5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12499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8E994-32DC-0D5B-26B1-9F5C7B75C954}"/>
            </a:ext>
          </a:extLst>
        </p:cNvPr>
        <p:cNvGrpSpPr/>
        <p:nvPr/>
      </p:nvGrpSpPr>
      <p:grpSpPr>
        <a:xfrm>
          <a:off x="0" y="0"/>
          <a:ext cx="0" cy="0"/>
          <a:chOff x="0" y="0"/>
          <a:chExt cx="0" cy="0"/>
        </a:xfrm>
      </p:grpSpPr>
      <p:pic>
        <p:nvPicPr>
          <p:cNvPr id="154" name="Picture 153" descr="A graph with numbers and lines&#10;&#10;AI-generated content may be incorrect.">
            <a:extLst>
              <a:ext uri="{FF2B5EF4-FFF2-40B4-BE49-F238E27FC236}">
                <a16:creationId xmlns:a16="http://schemas.microsoft.com/office/drawing/2014/main" id="{14B6FFE5-375E-A12E-2E81-221FDC085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751" y="2965568"/>
            <a:ext cx="3036818" cy="2331032"/>
          </a:xfrm>
          <a:prstGeom prst="rect">
            <a:avLst/>
          </a:prstGeom>
        </p:spPr>
      </p:pic>
      <p:sp>
        <p:nvSpPr>
          <p:cNvPr id="3" name="Title 1">
            <a:extLst>
              <a:ext uri="{FF2B5EF4-FFF2-40B4-BE49-F238E27FC236}">
                <a16:creationId xmlns:a16="http://schemas.microsoft.com/office/drawing/2014/main" id="{E77BAB50-FD7E-A79C-5607-B0389BF9DB05}"/>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Validation of Generalized Maxwell Model</a:t>
            </a:r>
          </a:p>
        </p:txBody>
      </p:sp>
      <p:sp>
        <p:nvSpPr>
          <p:cNvPr id="5" name="Slide Number Placeholder 4">
            <a:extLst>
              <a:ext uri="{FF2B5EF4-FFF2-40B4-BE49-F238E27FC236}">
                <a16:creationId xmlns:a16="http://schemas.microsoft.com/office/drawing/2014/main" id="{28281C5F-8631-8CCD-8ED0-AE1DEB88B5E6}"/>
              </a:ext>
            </a:extLst>
          </p:cNvPr>
          <p:cNvSpPr>
            <a:spLocks noGrp="1"/>
          </p:cNvSpPr>
          <p:nvPr>
            <p:ph type="sldNum" sz="quarter" idx="12"/>
          </p:nvPr>
        </p:nvSpPr>
        <p:spPr/>
        <p:txBody>
          <a:bodyPr/>
          <a:lstStyle/>
          <a:p>
            <a:fld id="{63954337-777C-478F-BB37-379719107E1B}" type="slidenum">
              <a:rPr lang="en-US" sz="1600" smtClean="0"/>
              <a:pPr/>
              <a:t>11</a:t>
            </a:fld>
            <a:endParaRPr lang="en-US" sz="1600" dirty="0"/>
          </a:p>
        </p:txBody>
      </p:sp>
      <p:cxnSp>
        <p:nvCxnSpPr>
          <p:cNvPr id="8" name="Straight Connector 7">
            <a:extLst>
              <a:ext uri="{FF2B5EF4-FFF2-40B4-BE49-F238E27FC236}">
                <a16:creationId xmlns:a16="http://schemas.microsoft.com/office/drawing/2014/main" id="{225848F8-2013-1B71-6006-FEF6F55C273C}"/>
              </a:ext>
            </a:extLst>
          </p:cNvPr>
          <p:cNvCxnSpPr>
            <a:cxnSpLocks/>
          </p:cNvCxnSpPr>
          <p:nvPr/>
        </p:nvCxnSpPr>
        <p:spPr>
          <a:xfrm rot="16200000">
            <a:off x="8693001" y="4832618"/>
            <a:ext cx="392662"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37CC97-2EB1-F41D-690F-ACB424EBB648}"/>
              </a:ext>
            </a:extLst>
          </p:cNvPr>
          <p:cNvCxnSpPr>
            <a:cxnSpLocks/>
          </p:cNvCxnSpPr>
          <p:nvPr/>
        </p:nvCxnSpPr>
        <p:spPr>
          <a:xfrm rot="16200000">
            <a:off x="10661057" y="4832618"/>
            <a:ext cx="392662"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99FE1F7-6DDE-E5F4-2508-8D721249F756}"/>
              </a:ext>
            </a:extLst>
          </p:cNvPr>
          <p:cNvCxnSpPr>
            <a:cxnSpLocks/>
          </p:cNvCxnSpPr>
          <p:nvPr/>
        </p:nvCxnSpPr>
        <p:spPr>
          <a:xfrm>
            <a:off x="8889332" y="4844524"/>
            <a:ext cx="1968056" cy="0"/>
          </a:xfrm>
          <a:prstGeom prst="straightConnector1">
            <a:avLst/>
          </a:prstGeom>
          <a:ln w="12700">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8AE09F7-641B-CFD2-88EB-82BF012A3BFC}"/>
              </a:ext>
            </a:extLst>
          </p:cNvPr>
          <p:cNvGrpSpPr/>
          <p:nvPr/>
        </p:nvGrpSpPr>
        <p:grpSpPr>
          <a:xfrm flipH="1">
            <a:off x="8785107" y="4339417"/>
            <a:ext cx="262826" cy="202886"/>
            <a:chOff x="3648891" y="3335383"/>
            <a:chExt cx="339632" cy="357052"/>
          </a:xfrm>
        </p:grpSpPr>
        <p:sp>
          <p:nvSpPr>
            <p:cNvPr id="89" name="Isosceles Triangle 88">
              <a:extLst>
                <a:ext uri="{FF2B5EF4-FFF2-40B4-BE49-F238E27FC236}">
                  <a16:creationId xmlns:a16="http://schemas.microsoft.com/office/drawing/2014/main" id="{509E589E-C32D-23FB-8E1E-658569100AC0}"/>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945C086-61E4-E33E-2DDA-BD08240E0AD1}"/>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AB5CB645-73B3-0369-3F5A-01AF8C22FCDD}"/>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664718F9-AE2D-DFF8-BA4A-79E13963FE5C}"/>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C1079CC5-3302-A033-C561-89C360D43961}"/>
              </a:ext>
            </a:extLst>
          </p:cNvPr>
          <p:cNvSpPr txBox="1"/>
          <p:nvPr/>
        </p:nvSpPr>
        <p:spPr>
          <a:xfrm>
            <a:off x="9543960" y="4900963"/>
            <a:ext cx="658800" cy="297635"/>
          </a:xfrm>
          <a:prstGeom prst="rect">
            <a:avLst/>
          </a:prstGeom>
          <a:noFill/>
        </p:spPr>
        <p:txBody>
          <a:bodyPr wrap="square" rtlCol="0">
            <a:spAutoFit/>
          </a:bodyPr>
          <a:lstStyle/>
          <a:p>
            <a:pPr algn="ctr"/>
            <a:r>
              <a:rPr lang="en-US" sz="1600" dirty="0"/>
              <a:t>1 m</a:t>
            </a:r>
          </a:p>
        </p:txBody>
      </p:sp>
      <p:cxnSp>
        <p:nvCxnSpPr>
          <p:cNvPr id="13" name="Straight Arrow Connector 12">
            <a:extLst>
              <a:ext uri="{FF2B5EF4-FFF2-40B4-BE49-F238E27FC236}">
                <a16:creationId xmlns:a16="http://schemas.microsoft.com/office/drawing/2014/main" id="{978EF6A2-3C5F-6EA7-687B-137B6DEEC26B}"/>
              </a:ext>
            </a:extLst>
          </p:cNvPr>
          <p:cNvCxnSpPr>
            <a:cxnSpLocks/>
          </p:cNvCxnSpPr>
          <p:nvPr/>
        </p:nvCxnSpPr>
        <p:spPr>
          <a:xfrm>
            <a:off x="8893411" y="2153457"/>
            <a:ext cx="0" cy="359530"/>
          </a:xfrm>
          <a:prstGeom prst="straightConnector1">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9A71A0-33E1-1C0F-0C34-1A4F3EE0CEF1}"/>
              </a:ext>
            </a:extLst>
          </p:cNvPr>
          <p:cNvSpPr txBox="1"/>
          <p:nvPr/>
        </p:nvSpPr>
        <p:spPr>
          <a:xfrm>
            <a:off x="9346214" y="1102516"/>
            <a:ext cx="748175" cy="297635"/>
          </a:xfrm>
          <a:prstGeom prst="rect">
            <a:avLst/>
          </a:prstGeom>
          <a:noFill/>
        </p:spPr>
        <p:txBody>
          <a:bodyPr wrap="square" rtlCol="0">
            <a:spAutoFit/>
          </a:bodyPr>
          <a:lstStyle/>
          <a:p>
            <a:pPr algn="ctr"/>
            <a:r>
              <a:rPr lang="en-US" sz="1600" b="1" dirty="0"/>
              <a:t>u</a:t>
            </a:r>
            <a:r>
              <a:rPr lang="en-US" sz="1600" b="1" baseline="-25000" dirty="0"/>
              <a:t>y</a:t>
            </a:r>
          </a:p>
        </p:txBody>
      </p:sp>
      <p:sp>
        <p:nvSpPr>
          <p:cNvPr id="15" name="Rectangle 14">
            <a:extLst>
              <a:ext uri="{FF2B5EF4-FFF2-40B4-BE49-F238E27FC236}">
                <a16:creationId xmlns:a16="http://schemas.microsoft.com/office/drawing/2014/main" id="{CFA3AC0E-CD53-5A40-3703-840B6F8AD5D9}"/>
              </a:ext>
            </a:extLst>
          </p:cNvPr>
          <p:cNvSpPr/>
          <p:nvPr/>
        </p:nvSpPr>
        <p:spPr>
          <a:xfrm>
            <a:off x="8893411" y="2532154"/>
            <a:ext cx="1988976" cy="1807263"/>
          </a:xfrm>
          <a:prstGeom prst="rect">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3C4950C-C4E9-F95F-4D77-14520309C0A0}"/>
              </a:ext>
            </a:extLst>
          </p:cNvPr>
          <p:cNvSpPr/>
          <p:nvPr/>
        </p:nvSpPr>
        <p:spPr>
          <a:xfrm>
            <a:off x="9705368" y="1829132"/>
            <a:ext cx="1988976" cy="1807263"/>
          </a:xfrm>
          <a:prstGeom prst="rect">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77D677C-710A-6097-9438-D99A912FC7DF}"/>
              </a:ext>
            </a:extLst>
          </p:cNvPr>
          <p:cNvCxnSpPr/>
          <p:nvPr/>
        </p:nvCxnSpPr>
        <p:spPr>
          <a:xfrm flipV="1">
            <a:off x="8893411" y="1829132"/>
            <a:ext cx="811957" cy="703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926124-6563-E9EA-0332-DC72DCFA7601}"/>
              </a:ext>
            </a:extLst>
          </p:cNvPr>
          <p:cNvCxnSpPr/>
          <p:nvPr/>
        </p:nvCxnSpPr>
        <p:spPr>
          <a:xfrm flipV="1">
            <a:off x="10863009" y="1830289"/>
            <a:ext cx="811957" cy="703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50597F0-9A2A-215B-F07F-B559248E6597}"/>
              </a:ext>
            </a:extLst>
          </p:cNvPr>
          <p:cNvCxnSpPr/>
          <p:nvPr/>
        </p:nvCxnSpPr>
        <p:spPr>
          <a:xfrm flipV="1">
            <a:off x="8908344" y="3624392"/>
            <a:ext cx="811957" cy="703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48E18C-5368-2DFD-6EFF-1F16F4C0783F}"/>
              </a:ext>
            </a:extLst>
          </p:cNvPr>
          <p:cNvCxnSpPr>
            <a:cxnSpLocks/>
          </p:cNvCxnSpPr>
          <p:nvPr/>
        </p:nvCxnSpPr>
        <p:spPr>
          <a:xfrm flipV="1">
            <a:off x="10882387" y="3630393"/>
            <a:ext cx="826891" cy="69702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D8D91C4-711F-D184-BEA9-6C26809784AC}"/>
              </a:ext>
            </a:extLst>
          </p:cNvPr>
          <p:cNvGrpSpPr/>
          <p:nvPr/>
        </p:nvGrpSpPr>
        <p:grpSpPr>
          <a:xfrm flipH="1">
            <a:off x="10750974" y="4334573"/>
            <a:ext cx="262826" cy="202886"/>
            <a:chOff x="3648891" y="3335383"/>
            <a:chExt cx="339632" cy="357052"/>
          </a:xfrm>
        </p:grpSpPr>
        <p:sp>
          <p:nvSpPr>
            <p:cNvPr id="85" name="Isosceles Triangle 84">
              <a:extLst>
                <a:ext uri="{FF2B5EF4-FFF2-40B4-BE49-F238E27FC236}">
                  <a16:creationId xmlns:a16="http://schemas.microsoft.com/office/drawing/2014/main" id="{72ACF7B0-6278-8E52-1F6A-BF9F0FB537D3}"/>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89A8CDA8-444E-216B-A840-B628C27CEFA2}"/>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5A44BB5A-4803-675F-3043-2B2A2641D6B8}"/>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43D79130-D279-BC2A-C6C9-8870287B3F51}"/>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0E6246E6-3364-1674-B881-C525A1B06425}"/>
              </a:ext>
            </a:extLst>
          </p:cNvPr>
          <p:cNvGrpSpPr/>
          <p:nvPr/>
        </p:nvGrpSpPr>
        <p:grpSpPr>
          <a:xfrm flipH="1">
            <a:off x="9588888" y="3643878"/>
            <a:ext cx="262826" cy="202886"/>
            <a:chOff x="3648891" y="3335383"/>
            <a:chExt cx="339632" cy="357052"/>
          </a:xfrm>
        </p:grpSpPr>
        <p:sp>
          <p:nvSpPr>
            <p:cNvPr id="81" name="Isosceles Triangle 80">
              <a:extLst>
                <a:ext uri="{FF2B5EF4-FFF2-40B4-BE49-F238E27FC236}">
                  <a16:creationId xmlns:a16="http://schemas.microsoft.com/office/drawing/2014/main" id="{A032D48F-54D3-3723-731F-311D8F445962}"/>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6B28C95B-712A-74D2-05F2-39DBDD991C6B}"/>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102FCD4E-C8CD-17B1-E74A-125D55539954}"/>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CF908F18-90AF-F1A8-9419-133877D99FD0}"/>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FA41EAC-F922-FA33-5F8D-962F237C0DDD}"/>
              </a:ext>
            </a:extLst>
          </p:cNvPr>
          <p:cNvGrpSpPr/>
          <p:nvPr/>
        </p:nvGrpSpPr>
        <p:grpSpPr>
          <a:xfrm flipH="1">
            <a:off x="11562169" y="3636394"/>
            <a:ext cx="262826" cy="202886"/>
            <a:chOff x="3648891" y="3335383"/>
            <a:chExt cx="339632" cy="357052"/>
          </a:xfrm>
        </p:grpSpPr>
        <p:sp>
          <p:nvSpPr>
            <p:cNvPr id="77" name="Isosceles Triangle 76">
              <a:extLst>
                <a:ext uri="{FF2B5EF4-FFF2-40B4-BE49-F238E27FC236}">
                  <a16:creationId xmlns:a16="http://schemas.microsoft.com/office/drawing/2014/main" id="{EE510C09-B557-D358-563C-51750F01BE38}"/>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9FD23D90-8AE7-57CF-D285-E4E216A049F3}"/>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0CF45221-1251-3F41-1AA4-30A991A20BE0}"/>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20B41926-CA26-41A3-F08B-F5735C028988}"/>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F7A744ED-794B-9018-8636-C602A545A760}"/>
              </a:ext>
            </a:extLst>
          </p:cNvPr>
          <p:cNvGrpSpPr/>
          <p:nvPr/>
        </p:nvGrpSpPr>
        <p:grpSpPr>
          <a:xfrm rot="5400000" flipH="1">
            <a:off x="8653942" y="2417233"/>
            <a:ext cx="229678" cy="232168"/>
            <a:chOff x="3648891" y="3335383"/>
            <a:chExt cx="339632" cy="357052"/>
          </a:xfrm>
        </p:grpSpPr>
        <p:sp>
          <p:nvSpPr>
            <p:cNvPr id="73" name="Isosceles Triangle 72">
              <a:extLst>
                <a:ext uri="{FF2B5EF4-FFF2-40B4-BE49-F238E27FC236}">
                  <a16:creationId xmlns:a16="http://schemas.microsoft.com/office/drawing/2014/main" id="{2F730D4A-C1C7-2413-EC48-741649875FFD}"/>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063CF2AA-1EFD-82C9-5C40-AB0E497AAC84}"/>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0CD9EA6-BAC3-BD53-043D-D75A10EB5371}"/>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869303F4-50A0-B1CC-E34B-00190F58A02B}"/>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C55261BC-7952-C8B0-E803-1F82316A6CAE}"/>
              </a:ext>
            </a:extLst>
          </p:cNvPr>
          <p:cNvGrpSpPr/>
          <p:nvPr/>
        </p:nvGrpSpPr>
        <p:grpSpPr>
          <a:xfrm rot="5400000" flipH="1">
            <a:off x="9455678" y="1704210"/>
            <a:ext cx="229678" cy="232168"/>
            <a:chOff x="3648891" y="3335383"/>
            <a:chExt cx="339632" cy="357052"/>
          </a:xfrm>
        </p:grpSpPr>
        <p:sp>
          <p:nvSpPr>
            <p:cNvPr id="69" name="Isosceles Triangle 68">
              <a:extLst>
                <a:ext uri="{FF2B5EF4-FFF2-40B4-BE49-F238E27FC236}">
                  <a16:creationId xmlns:a16="http://schemas.microsoft.com/office/drawing/2014/main" id="{C2E5E902-39FE-3B20-D918-7D75C2D88298}"/>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5045763C-FC52-77D5-7E7C-F8F116B009A3}"/>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99041B86-E598-82E2-51C3-497D3EB5B5F5}"/>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55154F5-229F-A791-D3FE-CFBF6CD16779}"/>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E1863B7E-2C76-ACA4-BD9E-6C239DC180F6}"/>
              </a:ext>
            </a:extLst>
          </p:cNvPr>
          <p:cNvGrpSpPr/>
          <p:nvPr/>
        </p:nvGrpSpPr>
        <p:grpSpPr>
          <a:xfrm rot="5400000" flipH="1">
            <a:off x="8670818" y="4246066"/>
            <a:ext cx="229678" cy="232168"/>
            <a:chOff x="3648891" y="3335383"/>
            <a:chExt cx="339632" cy="357052"/>
          </a:xfrm>
        </p:grpSpPr>
        <p:sp>
          <p:nvSpPr>
            <p:cNvPr id="65" name="Isosceles Triangle 64">
              <a:extLst>
                <a:ext uri="{FF2B5EF4-FFF2-40B4-BE49-F238E27FC236}">
                  <a16:creationId xmlns:a16="http://schemas.microsoft.com/office/drawing/2014/main" id="{F288FA51-F13E-9901-C0EF-85E453EE7CE8}"/>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sp>
          <p:nvSpPr>
            <p:cNvPr id="66" name="Oval 65">
              <a:extLst>
                <a:ext uri="{FF2B5EF4-FFF2-40B4-BE49-F238E27FC236}">
                  <a16:creationId xmlns:a16="http://schemas.microsoft.com/office/drawing/2014/main" id="{18563408-5302-BFA0-1E02-C7890D6AFE18}"/>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sp>
          <p:nvSpPr>
            <p:cNvPr id="67" name="Oval 66">
              <a:extLst>
                <a:ext uri="{FF2B5EF4-FFF2-40B4-BE49-F238E27FC236}">
                  <a16:creationId xmlns:a16="http://schemas.microsoft.com/office/drawing/2014/main" id="{FB75C806-8BCC-2DA0-6AAF-83FDA49CB326}"/>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sp>
          <p:nvSpPr>
            <p:cNvPr id="68" name="Oval 67">
              <a:extLst>
                <a:ext uri="{FF2B5EF4-FFF2-40B4-BE49-F238E27FC236}">
                  <a16:creationId xmlns:a16="http://schemas.microsoft.com/office/drawing/2014/main" id="{819A2562-6E4E-52B7-2EB2-7CDEA2C2B93A}"/>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28575">
                  <a:solidFill>
                    <a:schemeClr val="tx1"/>
                  </a:solidFill>
                </a:ln>
              </a:endParaRPr>
            </a:p>
          </p:txBody>
        </p:sp>
      </p:grpSp>
      <p:grpSp>
        <p:nvGrpSpPr>
          <p:cNvPr id="27" name="Group 26">
            <a:extLst>
              <a:ext uri="{FF2B5EF4-FFF2-40B4-BE49-F238E27FC236}">
                <a16:creationId xmlns:a16="http://schemas.microsoft.com/office/drawing/2014/main" id="{32DC3FEF-B93E-6F5B-C606-5E1AC569303D}"/>
              </a:ext>
            </a:extLst>
          </p:cNvPr>
          <p:cNvGrpSpPr/>
          <p:nvPr/>
        </p:nvGrpSpPr>
        <p:grpSpPr>
          <a:xfrm rot="5400000" flipH="1">
            <a:off x="9470441" y="3522246"/>
            <a:ext cx="229678" cy="232168"/>
            <a:chOff x="3648891" y="3335383"/>
            <a:chExt cx="339632" cy="357052"/>
          </a:xfrm>
        </p:grpSpPr>
        <p:sp>
          <p:nvSpPr>
            <p:cNvPr id="61" name="Isosceles Triangle 60">
              <a:extLst>
                <a:ext uri="{FF2B5EF4-FFF2-40B4-BE49-F238E27FC236}">
                  <a16:creationId xmlns:a16="http://schemas.microsoft.com/office/drawing/2014/main" id="{3CAAADA4-D7D2-4A0D-D606-6B7AAC5E908A}"/>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B697B34-0B45-7123-25A8-F5A13CB468D7}"/>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D31B547E-3C78-1B58-5056-FB7E72D2DEE9}"/>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FF1A12C6-F746-CFAA-23B3-0DF9BA21ACA7}"/>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DA6B0C0-2BDB-FF2C-58AA-95AA47B99619}"/>
              </a:ext>
            </a:extLst>
          </p:cNvPr>
          <p:cNvGrpSpPr/>
          <p:nvPr/>
        </p:nvGrpSpPr>
        <p:grpSpPr>
          <a:xfrm rot="13269016" flipH="1">
            <a:off x="9663497" y="3451633"/>
            <a:ext cx="262826" cy="202886"/>
            <a:chOff x="3648891" y="3335383"/>
            <a:chExt cx="339632" cy="357052"/>
          </a:xfrm>
        </p:grpSpPr>
        <p:sp>
          <p:nvSpPr>
            <p:cNvPr id="57" name="Isosceles Triangle 56">
              <a:extLst>
                <a:ext uri="{FF2B5EF4-FFF2-40B4-BE49-F238E27FC236}">
                  <a16:creationId xmlns:a16="http://schemas.microsoft.com/office/drawing/2014/main" id="{EBBC3823-787C-CBD8-9F00-D6917558E3D6}"/>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CB7F5C6B-2E5D-EE74-64B3-1433FFC1613B}"/>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6A267E5-616D-BD79-C4FE-1BEA8FD81683}"/>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8EEF12E2-B0D7-6A24-6A04-64AFA19BF3C3}"/>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73529285-763F-E118-F33E-36A5BA8A639A}"/>
              </a:ext>
            </a:extLst>
          </p:cNvPr>
          <p:cNvGrpSpPr/>
          <p:nvPr/>
        </p:nvGrpSpPr>
        <p:grpSpPr>
          <a:xfrm rot="13269016" flipH="1">
            <a:off x="9651044" y="1650531"/>
            <a:ext cx="262826" cy="202886"/>
            <a:chOff x="3648891" y="3335383"/>
            <a:chExt cx="339632" cy="357052"/>
          </a:xfrm>
        </p:grpSpPr>
        <p:sp>
          <p:nvSpPr>
            <p:cNvPr id="53" name="Isosceles Triangle 52">
              <a:extLst>
                <a:ext uri="{FF2B5EF4-FFF2-40B4-BE49-F238E27FC236}">
                  <a16:creationId xmlns:a16="http://schemas.microsoft.com/office/drawing/2014/main" id="{8294A473-6580-055F-C11C-31B245532E19}"/>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2984E304-586A-908E-2BA0-55D4CDDA6FB6}"/>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C9CDA69A-1633-91CD-20C7-7A2B272535AB}"/>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A2E78A96-E7E5-A11B-2402-949A80EE2D1B}"/>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A9BAA2A3-8CAB-3837-26C4-B4B396A7C13F}"/>
              </a:ext>
            </a:extLst>
          </p:cNvPr>
          <p:cNvGrpSpPr/>
          <p:nvPr/>
        </p:nvGrpSpPr>
        <p:grpSpPr>
          <a:xfrm rot="13269016" flipH="1">
            <a:off x="11631742" y="1643286"/>
            <a:ext cx="262826" cy="202886"/>
            <a:chOff x="3648891" y="3335383"/>
            <a:chExt cx="339632" cy="357052"/>
          </a:xfrm>
        </p:grpSpPr>
        <p:sp>
          <p:nvSpPr>
            <p:cNvPr id="49" name="Isosceles Triangle 48">
              <a:extLst>
                <a:ext uri="{FF2B5EF4-FFF2-40B4-BE49-F238E27FC236}">
                  <a16:creationId xmlns:a16="http://schemas.microsoft.com/office/drawing/2014/main" id="{A0C2F58A-487C-AA2C-A84F-29390FE09B2A}"/>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F189000-9890-E1D1-B509-921E7E6305A3}"/>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C6AB6CF-DBB8-8286-7D91-EE2A9267BFE1}"/>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250E66B1-FB23-8569-A14C-E16142E04AE1}"/>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0B00F8AD-2568-B5A7-CE38-B0A34C9A255E}"/>
              </a:ext>
            </a:extLst>
          </p:cNvPr>
          <p:cNvGrpSpPr/>
          <p:nvPr/>
        </p:nvGrpSpPr>
        <p:grpSpPr>
          <a:xfrm rot="13269016" flipH="1">
            <a:off x="11640021" y="3442841"/>
            <a:ext cx="262826" cy="202886"/>
            <a:chOff x="3648891" y="3335383"/>
            <a:chExt cx="339632" cy="357052"/>
          </a:xfrm>
        </p:grpSpPr>
        <p:sp>
          <p:nvSpPr>
            <p:cNvPr id="45" name="Isosceles Triangle 44">
              <a:extLst>
                <a:ext uri="{FF2B5EF4-FFF2-40B4-BE49-F238E27FC236}">
                  <a16:creationId xmlns:a16="http://schemas.microsoft.com/office/drawing/2014/main" id="{0D0EC000-ACCF-5733-CF25-3EB5018702C3}"/>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92B735F3-056C-66AF-2686-3B8F15FE9004}"/>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C96497F1-42DC-D557-EA7A-DD87ADB17E10}"/>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6BF78E24-697E-CB05-D3CA-E5ACCB153517}"/>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2" name="Straight Arrow Connector 31">
            <a:extLst>
              <a:ext uri="{FF2B5EF4-FFF2-40B4-BE49-F238E27FC236}">
                <a16:creationId xmlns:a16="http://schemas.microsoft.com/office/drawing/2014/main" id="{BE11E2F2-277A-B962-7BCA-9A0C83D3D3FB}"/>
              </a:ext>
            </a:extLst>
          </p:cNvPr>
          <p:cNvCxnSpPr>
            <a:cxnSpLocks/>
          </p:cNvCxnSpPr>
          <p:nvPr/>
        </p:nvCxnSpPr>
        <p:spPr>
          <a:xfrm>
            <a:off x="9689477" y="1447875"/>
            <a:ext cx="0" cy="359530"/>
          </a:xfrm>
          <a:prstGeom prst="straightConnector1">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4228C9-2720-3292-C42B-AFAB88FD2828}"/>
              </a:ext>
            </a:extLst>
          </p:cNvPr>
          <p:cNvCxnSpPr>
            <a:cxnSpLocks/>
          </p:cNvCxnSpPr>
          <p:nvPr/>
        </p:nvCxnSpPr>
        <p:spPr>
          <a:xfrm>
            <a:off x="11650104" y="1458739"/>
            <a:ext cx="0" cy="359530"/>
          </a:xfrm>
          <a:prstGeom prst="straightConnector1">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EB66E0C-D65B-2DD2-1230-21B8E8146986}"/>
              </a:ext>
            </a:extLst>
          </p:cNvPr>
          <p:cNvCxnSpPr>
            <a:cxnSpLocks/>
          </p:cNvCxnSpPr>
          <p:nvPr/>
        </p:nvCxnSpPr>
        <p:spPr>
          <a:xfrm>
            <a:off x="10861378" y="2166183"/>
            <a:ext cx="0" cy="359530"/>
          </a:xfrm>
          <a:prstGeom prst="straightConnector1">
            <a:avLst/>
          </a:prstGeom>
          <a:ln w="285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BFBACAC-AE62-336A-12FF-75EB559DC914}"/>
              </a:ext>
            </a:extLst>
          </p:cNvPr>
          <p:cNvSpPr txBox="1"/>
          <p:nvPr/>
        </p:nvSpPr>
        <p:spPr>
          <a:xfrm>
            <a:off x="11335190" y="1065664"/>
            <a:ext cx="748175" cy="297635"/>
          </a:xfrm>
          <a:prstGeom prst="rect">
            <a:avLst/>
          </a:prstGeom>
          <a:noFill/>
        </p:spPr>
        <p:txBody>
          <a:bodyPr wrap="square" rtlCol="0">
            <a:spAutoFit/>
          </a:bodyPr>
          <a:lstStyle/>
          <a:p>
            <a:pPr algn="ctr"/>
            <a:r>
              <a:rPr lang="en-US" sz="1600" b="1" dirty="0"/>
              <a:t>u</a:t>
            </a:r>
            <a:r>
              <a:rPr lang="en-US" sz="1600" b="1" baseline="-25000" dirty="0"/>
              <a:t>y</a:t>
            </a:r>
          </a:p>
        </p:txBody>
      </p:sp>
      <p:sp>
        <p:nvSpPr>
          <p:cNvPr id="36" name="TextBox 35">
            <a:extLst>
              <a:ext uri="{FF2B5EF4-FFF2-40B4-BE49-F238E27FC236}">
                <a16:creationId xmlns:a16="http://schemas.microsoft.com/office/drawing/2014/main" id="{EB8336F8-4489-A0A3-155A-E9025B638178}"/>
              </a:ext>
            </a:extLst>
          </p:cNvPr>
          <p:cNvSpPr txBox="1"/>
          <p:nvPr/>
        </p:nvSpPr>
        <p:spPr>
          <a:xfrm>
            <a:off x="8499945" y="1812905"/>
            <a:ext cx="748175" cy="297635"/>
          </a:xfrm>
          <a:prstGeom prst="rect">
            <a:avLst/>
          </a:prstGeom>
          <a:noFill/>
        </p:spPr>
        <p:txBody>
          <a:bodyPr wrap="square" rtlCol="0">
            <a:spAutoFit/>
          </a:bodyPr>
          <a:lstStyle/>
          <a:p>
            <a:pPr algn="ctr"/>
            <a:r>
              <a:rPr lang="en-US" sz="1600" b="1" dirty="0"/>
              <a:t>u</a:t>
            </a:r>
            <a:r>
              <a:rPr lang="en-US" sz="1600" b="1" baseline="-25000" dirty="0"/>
              <a:t>y</a:t>
            </a:r>
          </a:p>
        </p:txBody>
      </p:sp>
      <p:sp>
        <p:nvSpPr>
          <p:cNvPr id="37" name="TextBox 36">
            <a:extLst>
              <a:ext uri="{FF2B5EF4-FFF2-40B4-BE49-F238E27FC236}">
                <a16:creationId xmlns:a16="http://schemas.microsoft.com/office/drawing/2014/main" id="{D4EE67C6-F1AC-92B3-663E-9B0D7E968D54}"/>
              </a:ext>
            </a:extLst>
          </p:cNvPr>
          <p:cNvSpPr txBox="1"/>
          <p:nvPr/>
        </p:nvSpPr>
        <p:spPr>
          <a:xfrm>
            <a:off x="10505312" y="1849339"/>
            <a:ext cx="748175" cy="297635"/>
          </a:xfrm>
          <a:prstGeom prst="rect">
            <a:avLst/>
          </a:prstGeom>
          <a:noFill/>
        </p:spPr>
        <p:txBody>
          <a:bodyPr wrap="square" rtlCol="0">
            <a:spAutoFit/>
          </a:bodyPr>
          <a:lstStyle/>
          <a:p>
            <a:pPr algn="ctr"/>
            <a:r>
              <a:rPr lang="en-US" sz="1600" b="1" dirty="0"/>
              <a:t>u</a:t>
            </a:r>
            <a:r>
              <a:rPr lang="en-US" sz="1600" b="1" baseline="-25000" dirty="0"/>
              <a:t>y</a:t>
            </a:r>
          </a:p>
        </p:txBody>
      </p:sp>
      <p:cxnSp>
        <p:nvCxnSpPr>
          <p:cNvPr id="38" name="Straight Connector 37">
            <a:extLst>
              <a:ext uri="{FF2B5EF4-FFF2-40B4-BE49-F238E27FC236}">
                <a16:creationId xmlns:a16="http://schemas.microsoft.com/office/drawing/2014/main" id="{6333A35C-BF8B-25A1-32D7-132E80F11251}"/>
              </a:ext>
            </a:extLst>
          </p:cNvPr>
          <p:cNvCxnSpPr>
            <a:cxnSpLocks/>
          </p:cNvCxnSpPr>
          <p:nvPr/>
        </p:nvCxnSpPr>
        <p:spPr>
          <a:xfrm rot="16200000">
            <a:off x="11485363" y="4131084"/>
            <a:ext cx="392662"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A50B42B-9D96-1416-03D9-7946F8E6F6B0}"/>
              </a:ext>
            </a:extLst>
          </p:cNvPr>
          <p:cNvCxnSpPr>
            <a:cxnSpLocks/>
          </p:cNvCxnSpPr>
          <p:nvPr/>
        </p:nvCxnSpPr>
        <p:spPr>
          <a:xfrm flipV="1">
            <a:off x="10857388" y="4131084"/>
            <a:ext cx="824306" cy="706857"/>
          </a:xfrm>
          <a:prstGeom prst="straightConnector1">
            <a:avLst/>
          </a:prstGeom>
          <a:ln w="12700">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CAB5A50-16CA-A909-A937-9C8D61B63700}"/>
              </a:ext>
            </a:extLst>
          </p:cNvPr>
          <p:cNvCxnSpPr>
            <a:cxnSpLocks/>
          </p:cNvCxnSpPr>
          <p:nvPr/>
        </p:nvCxnSpPr>
        <p:spPr>
          <a:xfrm flipV="1">
            <a:off x="8383945" y="2532154"/>
            <a:ext cx="0" cy="1826069"/>
          </a:xfrm>
          <a:prstGeom prst="straightConnector1">
            <a:avLst/>
          </a:prstGeom>
          <a:ln w="12700">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7E72A33-9971-1D72-2E81-14EC72ACBF6D}"/>
              </a:ext>
            </a:extLst>
          </p:cNvPr>
          <p:cNvCxnSpPr>
            <a:cxnSpLocks/>
          </p:cNvCxnSpPr>
          <p:nvPr/>
        </p:nvCxnSpPr>
        <p:spPr>
          <a:xfrm rot="10800000">
            <a:off x="8124242" y="4354660"/>
            <a:ext cx="449333"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A685F0B-2FA2-1E90-8B7A-1F4A40D3FAA3}"/>
              </a:ext>
            </a:extLst>
          </p:cNvPr>
          <p:cNvCxnSpPr>
            <a:cxnSpLocks/>
          </p:cNvCxnSpPr>
          <p:nvPr/>
        </p:nvCxnSpPr>
        <p:spPr>
          <a:xfrm rot="10800000">
            <a:off x="8135799" y="2532154"/>
            <a:ext cx="449333" cy="0"/>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A7620EE-B007-F8AE-2A0E-3D53CB790AF0}"/>
              </a:ext>
            </a:extLst>
          </p:cNvPr>
          <p:cNvSpPr txBox="1"/>
          <p:nvPr/>
        </p:nvSpPr>
        <p:spPr>
          <a:xfrm>
            <a:off x="11050477" y="4546889"/>
            <a:ext cx="658800" cy="297635"/>
          </a:xfrm>
          <a:prstGeom prst="rect">
            <a:avLst/>
          </a:prstGeom>
          <a:noFill/>
        </p:spPr>
        <p:txBody>
          <a:bodyPr wrap="square" rtlCol="0">
            <a:spAutoFit/>
          </a:bodyPr>
          <a:lstStyle/>
          <a:p>
            <a:pPr algn="ctr"/>
            <a:r>
              <a:rPr lang="en-US" sz="1600" dirty="0"/>
              <a:t>1 m</a:t>
            </a:r>
          </a:p>
        </p:txBody>
      </p:sp>
      <p:sp>
        <p:nvSpPr>
          <p:cNvPr id="44" name="TextBox 43">
            <a:extLst>
              <a:ext uri="{FF2B5EF4-FFF2-40B4-BE49-F238E27FC236}">
                <a16:creationId xmlns:a16="http://schemas.microsoft.com/office/drawing/2014/main" id="{CDE62525-2CBE-BCE7-4A01-67E035985EDF}"/>
              </a:ext>
            </a:extLst>
          </p:cNvPr>
          <p:cNvSpPr txBox="1"/>
          <p:nvPr/>
        </p:nvSpPr>
        <p:spPr>
          <a:xfrm>
            <a:off x="7822223" y="3338760"/>
            <a:ext cx="658800" cy="297635"/>
          </a:xfrm>
          <a:prstGeom prst="rect">
            <a:avLst/>
          </a:prstGeom>
          <a:noFill/>
        </p:spPr>
        <p:txBody>
          <a:bodyPr wrap="square" rtlCol="0">
            <a:spAutoFit/>
          </a:bodyPr>
          <a:lstStyle/>
          <a:p>
            <a:pPr algn="ctr"/>
            <a:r>
              <a:rPr lang="en-US" sz="1600" dirty="0"/>
              <a:t>1 m</a:t>
            </a:r>
          </a:p>
        </p:txBody>
      </p:sp>
      <p:pic>
        <p:nvPicPr>
          <p:cNvPr id="93" name="Picture 92">
            <a:extLst>
              <a:ext uri="{FF2B5EF4-FFF2-40B4-BE49-F238E27FC236}">
                <a16:creationId xmlns:a16="http://schemas.microsoft.com/office/drawing/2014/main" id="{30450E5A-7B6A-F899-C0AB-01175FB70E42}"/>
              </a:ext>
            </a:extLst>
          </p:cNvPr>
          <p:cNvPicPr>
            <a:picLocks noChangeAspect="1"/>
          </p:cNvPicPr>
          <p:nvPr/>
        </p:nvPicPr>
        <p:blipFill>
          <a:blip r:embed="rId4"/>
          <a:stretch>
            <a:fillRect/>
          </a:stretch>
        </p:blipFill>
        <p:spPr>
          <a:xfrm>
            <a:off x="6805191" y="5265331"/>
            <a:ext cx="4964591" cy="812842"/>
          </a:xfrm>
          <a:prstGeom prst="rect">
            <a:avLst/>
          </a:prstGeom>
        </p:spPr>
      </p:pic>
      <p:pic>
        <p:nvPicPr>
          <p:cNvPr id="94" name="Picture 93">
            <a:extLst>
              <a:ext uri="{FF2B5EF4-FFF2-40B4-BE49-F238E27FC236}">
                <a16:creationId xmlns:a16="http://schemas.microsoft.com/office/drawing/2014/main" id="{A06E999C-EF68-CB2D-BAE7-E2CAF369F3AB}"/>
              </a:ext>
            </a:extLst>
          </p:cNvPr>
          <p:cNvPicPr>
            <a:picLocks noChangeAspect="1"/>
          </p:cNvPicPr>
          <p:nvPr/>
        </p:nvPicPr>
        <p:blipFill>
          <a:blip r:embed="rId5"/>
          <a:stretch>
            <a:fillRect/>
          </a:stretch>
        </p:blipFill>
        <p:spPr>
          <a:xfrm>
            <a:off x="848477" y="2814645"/>
            <a:ext cx="2939124" cy="829870"/>
          </a:xfrm>
          <a:prstGeom prst="rect">
            <a:avLst/>
          </a:prstGeom>
        </p:spPr>
      </p:pic>
      <p:pic>
        <p:nvPicPr>
          <p:cNvPr id="95" name="Picture 94">
            <a:extLst>
              <a:ext uri="{FF2B5EF4-FFF2-40B4-BE49-F238E27FC236}">
                <a16:creationId xmlns:a16="http://schemas.microsoft.com/office/drawing/2014/main" id="{3C55853C-0343-8331-92DB-886CA1374B73}"/>
              </a:ext>
            </a:extLst>
          </p:cNvPr>
          <p:cNvPicPr>
            <a:picLocks noChangeAspect="1"/>
          </p:cNvPicPr>
          <p:nvPr/>
        </p:nvPicPr>
        <p:blipFill>
          <a:blip r:embed="rId6"/>
          <a:stretch>
            <a:fillRect/>
          </a:stretch>
        </p:blipFill>
        <p:spPr>
          <a:xfrm>
            <a:off x="1508820" y="3648361"/>
            <a:ext cx="2129740" cy="529285"/>
          </a:xfrm>
          <a:prstGeom prst="rect">
            <a:avLst/>
          </a:prstGeom>
        </p:spPr>
      </p:pic>
      <p:pic>
        <p:nvPicPr>
          <p:cNvPr id="96" name="Picture 95">
            <a:extLst>
              <a:ext uri="{FF2B5EF4-FFF2-40B4-BE49-F238E27FC236}">
                <a16:creationId xmlns:a16="http://schemas.microsoft.com/office/drawing/2014/main" id="{EBA1F8FA-B2A8-9D92-8F11-583519ABCDAA}"/>
              </a:ext>
            </a:extLst>
          </p:cNvPr>
          <p:cNvPicPr>
            <a:picLocks noChangeAspect="1"/>
          </p:cNvPicPr>
          <p:nvPr/>
        </p:nvPicPr>
        <p:blipFill>
          <a:blip r:embed="rId7"/>
          <a:stretch>
            <a:fillRect/>
          </a:stretch>
        </p:blipFill>
        <p:spPr>
          <a:xfrm>
            <a:off x="1187670" y="4063473"/>
            <a:ext cx="2268993" cy="1004761"/>
          </a:xfrm>
          <a:prstGeom prst="rect">
            <a:avLst/>
          </a:prstGeom>
        </p:spPr>
      </p:pic>
      <p:grpSp>
        <p:nvGrpSpPr>
          <p:cNvPr id="98" name="Group 97">
            <a:extLst>
              <a:ext uri="{FF2B5EF4-FFF2-40B4-BE49-F238E27FC236}">
                <a16:creationId xmlns:a16="http://schemas.microsoft.com/office/drawing/2014/main" id="{715958FE-FFEC-525A-A38F-70950868AD31}"/>
              </a:ext>
            </a:extLst>
          </p:cNvPr>
          <p:cNvGrpSpPr/>
          <p:nvPr/>
        </p:nvGrpSpPr>
        <p:grpSpPr>
          <a:xfrm>
            <a:off x="1048813" y="1090220"/>
            <a:ext cx="2929308" cy="1681020"/>
            <a:chOff x="3600885" y="2994890"/>
            <a:chExt cx="4337470" cy="2217234"/>
          </a:xfrm>
        </p:grpSpPr>
        <p:cxnSp>
          <p:nvCxnSpPr>
            <p:cNvPr id="99" name="Straight Arrow Connector 98">
              <a:extLst>
                <a:ext uri="{FF2B5EF4-FFF2-40B4-BE49-F238E27FC236}">
                  <a16:creationId xmlns:a16="http://schemas.microsoft.com/office/drawing/2014/main" id="{B5426593-A7D3-2A0A-1AA9-DD668DE34978}"/>
                </a:ext>
              </a:extLst>
            </p:cNvPr>
            <p:cNvCxnSpPr>
              <a:cxnSpLocks/>
            </p:cNvCxnSpPr>
            <p:nvPr/>
          </p:nvCxnSpPr>
          <p:spPr>
            <a:xfrm flipV="1">
              <a:off x="7075123" y="4241184"/>
              <a:ext cx="519104" cy="4727"/>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F5B65B1-87F1-7055-E9EF-3168D1C0A2AF}"/>
                </a:ext>
              </a:extLst>
            </p:cNvPr>
            <p:cNvCxnSpPr>
              <a:cxnSpLocks/>
            </p:cNvCxnSpPr>
            <p:nvPr/>
          </p:nvCxnSpPr>
          <p:spPr>
            <a:xfrm>
              <a:off x="4153398" y="3441690"/>
              <a:ext cx="1099989" cy="801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43863A9-BC9D-C3A9-02FB-8483C3F5DD39}"/>
                </a:ext>
              </a:extLst>
            </p:cNvPr>
            <p:cNvCxnSpPr>
              <a:cxnSpLocks/>
            </p:cNvCxnSpPr>
            <p:nvPr/>
          </p:nvCxnSpPr>
          <p:spPr>
            <a:xfrm flipV="1">
              <a:off x="4153398" y="3431717"/>
              <a:ext cx="0" cy="162838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BC7417CF-56A6-7B02-9C3E-1EE4DF71228C}"/>
                </a:ext>
              </a:extLst>
            </p:cNvPr>
            <p:cNvGrpSpPr/>
            <p:nvPr/>
          </p:nvGrpSpPr>
          <p:grpSpPr>
            <a:xfrm>
              <a:off x="5253387" y="3179958"/>
              <a:ext cx="704836" cy="295140"/>
              <a:chOff x="5585254" y="2649868"/>
              <a:chExt cx="1467347" cy="1083599"/>
            </a:xfrm>
          </p:grpSpPr>
          <p:cxnSp>
            <p:nvCxnSpPr>
              <p:cNvPr id="146" name="Straight Connector 145">
                <a:extLst>
                  <a:ext uri="{FF2B5EF4-FFF2-40B4-BE49-F238E27FC236}">
                    <a16:creationId xmlns:a16="http://schemas.microsoft.com/office/drawing/2014/main" id="{3E3801E4-9622-C813-EF07-D2B3C6FF67F4}"/>
                  </a:ext>
                </a:extLst>
              </p:cNvPr>
              <p:cNvCxnSpPr>
                <a:cxnSpLocks/>
              </p:cNvCxnSpPr>
              <p:nvPr/>
            </p:nvCxnSpPr>
            <p:spPr>
              <a:xfrm flipV="1">
                <a:off x="5585254" y="2664890"/>
                <a:ext cx="189062" cy="1023748"/>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75EABCBD-A44D-4A83-E57C-B3AAC9FE0853}"/>
                  </a:ext>
                </a:extLst>
              </p:cNvPr>
              <p:cNvCxnSpPr>
                <a:cxnSpLocks/>
              </p:cNvCxnSpPr>
              <p:nvPr/>
            </p:nvCxnSpPr>
            <p:spPr>
              <a:xfrm flipV="1">
                <a:off x="5960592" y="266888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4B829C0B-F0C9-3302-9BBC-5DE407879F8F}"/>
                  </a:ext>
                </a:extLst>
              </p:cNvPr>
              <p:cNvCxnSpPr>
                <a:cxnSpLocks/>
              </p:cNvCxnSpPr>
              <p:nvPr/>
            </p:nvCxnSpPr>
            <p:spPr>
              <a:xfrm flipH="1" flipV="1">
                <a:off x="5777349" y="2649868"/>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C851D320-D89C-CAC2-57D6-E00471B8C29E}"/>
                  </a:ext>
                </a:extLst>
              </p:cNvPr>
              <p:cNvCxnSpPr>
                <a:cxnSpLocks/>
              </p:cNvCxnSpPr>
              <p:nvPr/>
            </p:nvCxnSpPr>
            <p:spPr>
              <a:xfrm flipH="1" flipV="1">
                <a:off x="6177385" y="268458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F1627ADC-F194-79AD-FAC6-A767785A89B7}"/>
                  </a:ext>
                </a:extLst>
              </p:cNvPr>
              <p:cNvCxnSpPr>
                <a:cxnSpLocks/>
              </p:cNvCxnSpPr>
              <p:nvPr/>
            </p:nvCxnSpPr>
            <p:spPr>
              <a:xfrm flipV="1">
                <a:off x="6324797" y="269609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1EFD3910-5CCD-D6D4-E331-D541CDD05DD1}"/>
                  </a:ext>
                </a:extLst>
              </p:cNvPr>
              <p:cNvCxnSpPr>
                <a:cxnSpLocks/>
              </p:cNvCxnSpPr>
              <p:nvPr/>
            </p:nvCxnSpPr>
            <p:spPr>
              <a:xfrm flipH="1" flipV="1">
                <a:off x="6540553" y="267713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D8EEB1A4-D8A9-64AF-E5D0-54DBC17465BF}"/>
                  </a:ext>
                </a:extLst>
              </p:cNvPr>
              <p:cNvCxnSpPr>
                <a:cxnSpLocks/>
              </p:cNvCxnSpPr>
              <p:nvPr/>
            </p:nvCxnSpPr>
            <p:spPr>
              <a:xfrm flipV="1">
                <a:off x="6686884" y="2676286"/>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4DF170B4-A6BD-D9EF-4FC4-F1CF2E4DC368}"/>
                  </a:ext>
                </a:extLst>
              </p:cNvPr>
              <p:cNvCxnSpPr>
                <a:cxnSpLocks/>
              </p:cNvCxnSpPr>
              <p:nvPr/>
            </p:nvCxnSpPr>
            <p:spPr>
              <a:xfrm flipH="1" flipV="1">
                <a:off x="6900349" y="2694697"/>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cxnSp>
          <p:nvCxnSpPr>
            <p:cNvPr id="103" name="Straight Connector 102">
              <a:extLst>
                <a:ext uri="{FF2B5EF4-FFF2-40B4-BE49-F238E27FC236}">
                  <a16:creationId xmlns:a16="http://schemas.microsoft.com/office/drawing/2014/main" id="{6AE29608-0C44-8492-2D16-F5184A238997}"/>
                </a:ext>
              </a:extLst>
            </p:cNvPr>
            <p:cNvCxnSpPr>
              <a:cxnSpLocks/>
            </p:cNvCxnSpPr>
            <p:nvPr/>
          </p:nvCxnSpPr>
          <p:spPr>
            <a:xfrm>
              <a:off x="5963546" y="3457792"/>
              <a:ext cx="1099989" cy="801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4B8EAA5-5FB6-FE77-CB67-473F2394922F}"/>
                </a:ext>
              </a:extLst>
            </p:cNvPr>
            <p:cNvCxnSpPr>
              <a:cxnSpLocks/>
            </p:cNvCxnSpPr>
            <p:nvPr/>
          </p:nvCxnSpPr>
          <p:spPr>
            <a:xfrm flipV="1">
              <a:off x="7063535" y="3449705"/>
              <a:ext cx="0" cy="162838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DD68611D-8FE9-D947-A2A7-266A2E94BEB9}"/>
                </a:ext>
              </a:extLst>
            </p:cNvPr>
            <p:cNvGrpSpPr/>
            <p:nvPr/>
          </p:nvGrpSpPr>
          <p:grpSpPr>
            <a:xfrm>
              <a:off x="4686879" y="3952384"/>
              <a:ext cx="489756" cy="288800"/>
              <a:chOff x="5585254" y="2649868"/>
              <a:chExt cx="1467347" cy="1083599"/>
            </a:xfrm>
          </p:grpSpPr>
          <p:cxnSp>
            <p:nvCxnSpPr>
              <p:cNvPr id="138" name="Straight Connector 137">
                <a:extLst>
                  <a:ext uri="{FF2B5EF4-FFF2-40B4-BE49-F238E27FC236}">
                    <a16:creationId xmlns:a16="http://schemas.microsoft.com/office/drawing/2014/main" id="{76852BEC-00BB-1B43-C93B-2CA382822958}"/>
                  </a:ext>
                </a:extLst>
              </p:cNvPr>
              <p:cNvCxnSpPr>
                <a:cxnSpLocks/>
              </p:cNvCxnSpPr>
              <p:nvPr/>
            </p:nvCxnSpPr>
            <p:spPr>
              <a:xfrm flipV="1">
                <a:off x="5585254" y="2664890"/>
                <a:ext cx="189062" cy="1023748"/>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F3659450-6888-E04D-9463-7FA2D3C09579}"/>
                  </a:ext>
                </a:extLst>
              </p:cNvPr>
              <p:cNvCxnSpPr>
                <a:cxnSpLocks/>
              </p:cNvCxnSpPr>
              <p:nvPr/>
            </p:nvCxnSpPr>
            <p:spPr>
              <a:xfrm flipV="1">
                <a:off x="5960592" y="266888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D79C3840-1FA7-423F-963A-975D54862913}"/>
                  </a:ext>
                </a:extLst>
              </p:cNvPr>
              <p:cNvCxnSpPr>
                <a:cxnSpLocks/>
              </p:cNvCxnSpPr>
              <p:nvPr/>
            </p:nvCxnSpPr>
            <p:spPr>
              <a:xfrm flipH="1" flipV="1">
                <a:off x="5777349" y="2649868"/>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08CEE5E3-2D22-79AA-C213-57266B524136}"/>
                  </a:ext>
                </a:extLst>
              </p:cNvPr>
              <p:cNvCxnSpPr>
                <a:cxnSpLocks/>
              </p:cNvCxnSpPr>
              <p:nvPr/>
            </p:nvCxnSpPr>
            <p:spPr>
              <a:xfrm flipH="1" flipV="1">
                <a:off x="6177385" y="268458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7F7BD91C-7936-598F-F14D-228CB17C9D35}"/>
                  </a:ext>
                </a:extLst>
              </p:cNvPr>
              <p:cNvCxnSpPr>
                <a:cxnSpLocks/>
              </p:cNvCxnSpPr>
              <p:nvPr/>
            </p:nvCxnSpPr>
            <p:spPr>
              <a:xfrm flipV="1">
                <a:off x="6324797" y="269609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BC2AA30A-1A58-3392-2F2E-1D75B5CA2FD1}"/>
                  </a:ext>
                </a:extLst>
              </p:cNvPr>
              <p:cNvCxnSpPr>
                <a:cxnSpLocks/>
              </p:cNvCxnSpPr>
              <p:nvPr/>
            </p:nvCxnSpPr>
            <p:spPr>
              <a:xfrm flipH="1" flipV="1">
                <a:off x="6540553" y="267713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E3B17A1B-6167-DCEC-747E-6F24F9805D60}"/>
                  </a:ext>
                </a:extLst>
              </p:cNvPr>
              <p:cNvCxnSpPr>
                <a:cxnSpLocks/>
              </p:cNvCxnSpPr>
              <p:nvPr/>
            </p:nvCxnSpPr>
            <p:spPr>
              <a:xfrm flipV="1">
                <a:off x="6686884" y="2676286"/>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FE4FE133-5182-178B-724A-993D851FE37C}"/>
                  </a:ext>
                </a:extLst>
              </p:cNvPr>
              <p:cNvCxnSpPr>
                <a:cxnSpLocks/>
              </p:cNvCxnSpPr>
              <p:nvPr/>
            </p:nvCxnSpPr>
            <p:spPr>
              <a:xfrm flipH="1" flipV="1">
                <a:off x="6900349" y="2694697"/>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cxnSp>
          <p:nvCxnSpPr>
            <p:cNvPr id="106" name="Straight Connector 105">
              <a:extLst>
                <a:ext uri="{FF2B5EF4-FFF2-40B4-BE49-F238E27FC236}">
                  <a16:creationId xmlns:a16="http://schemas.microsoft.com/office/drawing/2014/main" id="{73B64133-1681-FF3A-9E42-945491B27DFC}"/>
                </a:ext>
              </a:extLst>
            </p:cNvPr>
            <p:cNvCxnSpPr>
              <a:cxnSpLocks/>
            </p:cNvCxnSpPr>
            <p:nvPr/>
          </p:nvCxnSpPr>
          <p:spPr>
            <a:xfrm flipV="1">
              <a:off x="5163673" y="4225081"/>
              <a:ext cx="930233" cy="929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2659D2A-E05A-A2BA-585B-2A23338501A3}"/>
                </a:ext>
              </a:extLst>
            </p:cNvPr>
            <p:cNvCxnSpPr>
              <a:cxnSpLocks/>
            </p:cNvCxnSpPr>
            <p:nvPr/>
          </p:nvCxnSpPr>
          <p:spPr>
            <a:xfrm>
              <a:off x="4137998" y="4228153"/>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C4C58C3-4AA7-79A7-3E9F-9D8FFAEC8FE3}"/>
                </a:ext>
              </a:extLst>
            </p:cNvPr>
            <p:cNvCxnSpPr>
              <a:cxnSpLocks/>
            </p:cNvCxnSpPr>
            <p:nvPr/>
          </p:nvCxnSpPr>
          <p:spPr>
            <a:xfrm flipV="1">
              <a:off x="6093906" y="4098078"/>
              <a:ext cx="0" cy="2765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5B950D1-8604-01FE-95BE-ACC9F215DCE1}"/>
                </a:ext>
              </a:extLst>
            </p:cNvPr>
            <p:cNvCxnSpPr>
              <a:cxnSpLocks/>
            </p:cNvCxnSpPr>
            <p:nvPr/>
          </p:nvCxnSpPr>
          <p:spPr>
            <a:xfrm>
              <a:off x="5959780" y="4098078"/>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25CB80A-645A-0946-5600-37E71CCC085B}"/>
                </a:ext>
              </a:extLst>
            </p:cNvPr>
            <p:cNvCxnSpPr>
              <a:cxnSpLocks/>
            </p:cNvCxnSpPr>
            <p:nvPr/>
          </p:nvCxnSpPr>
          <p:spPr>
            <a:xfrm>
              <a:off x="5959779" y="4374638"/>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597C65-215E-82DE-7FEC-C078308AC9BA}"/>
                </a:ext>
              </a:extLst>
            </p:cNvPr>
            <p:cNvCxnSpPr>
              <a:cxnSpLocks/>
            </p:cNvCxnSpPr>
            <p:nvPr/>
          </p:nvCxnSpPr>
          <p:spPr>
            <a:xfrm flipV="1">
              <a:off x="6494237" y="4102904"/>
              <a:ext cx="0" cy="2765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83E8B20-84AA-E384-775F-820903D2BF9A}"/>
                </a:ext>
              </a:extLst>
            </p:cNvPr>
            <p:cNvCxnSpPr>
              <a:cxnSpLocks/>
            </p:cNvCxnSpPr>
            <p:nvPr/>
          </p:nvCxnSpPr>
          <p:spPr>
            <a:xfrm>
              <a:off x="6513695" y="4225081"/>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A8BBCEE9-8419-7C69-FACC-D315388E97CD}"/>
                </a:ext>
              </a:extLst>
            </p:cNvPr>
            <p:cNvGrpSpPr/>
            <p:nvPr/>
          </p:nvGrpSpPr>
          <p:grpSpPr>
            <a:xfrm>
              <a:off x="4700942" y="4785044"/>
              <a:ext cx="489756" cy="288800"/>
              <a:chOff x="5585254" y="2649868"/>
              <a:chExt cx="1467347" cy="1083599"/>
            </a:xfrm>
          </p:grpSpPr>
          <p:cxnSp>
            <p:nvCxnSpPr>
              <p:cNvPr id="130" name="Straight Connector 129">
                <a:extLst>
                  <a:ext uri="{FF2B5EF4-FFF2-40B4-BE49-F238E27FC236}">
                    <a16:creationId xmlns:a16="http://schemas.microsoft.com/office/drawing/2014/main" id="{1A084A90-4C91-6504-87A2-078572CBE9B1}"/>
                  </a:ext>
                </a:extLst>
              </p:cNvPr>
              <p:cNvCxnSpPr>
                <a:cxnSpLocks/>
              </p:cNvCxnSpPr>
              <p:nvPr/>
            </p:nvCxnSpPr>
            <p:spPr>
              <a:xfrm flipV="1">
                <a:off x="5585254" y="2664890"/>
                <a:ext cx="189062" cy="1023748"/>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9FB14B01-C2B1-40E8-5351-E3C35605B0BD}"/>
                  </a:ext>
                </a:extLst>
              </p:cNvPr>
              <p:cNvCxnSpPr>
                <a:cxnSpLocks/>
              </p:cNvCxnSpPr>
              <p:nvPr/>
            </p:nvCxnSpPr>
            <p:spPr>
              <a:xfrm flipV="1">
                <a:off x="5960592" y="266888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E12AA570-FFCA-988E-A0B9-53E402C5A352}"/>
                  </a:ext>
                </a:extLst>
              </p:cNvPr>
              <p:cNvCxnSpPr>
                <a:cxnSpLocks/>
              </p:cNvCxnSpPr>
              <p:nvPr/>
            </p:nvCxnSpPr>
            <p:spPr>
              <a:xfrm flipH="1" flipV="1">
                <a:off x="5777349" y="2649868"/>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0336DEFD-5433-0581-F21A-CEFBA4721DD1}"/>
                  </a:ext>
                </a:extLst>
              </p:cNvPr>
              <p:cNvCxnSpPr>
                <a:cxnSpLocks/>
              </p:cNvCxnSpPr>
              <p:nvPr/>
            </p:nvCxnSpPr>
            <p:spPr>
              <a:xfrm flipH="1" flipV="1">
                <a:off x="6177385" y="268458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DD47CBD1-7B41-430A-4CAC-F9DE586A4E45}"/>
                  </a:ext>
                </a:extLst>
              </p:cNvPr>
              <p:cNvCxnSpPr>
                <a:cxnSpLocks/>
              </p:cNvCxnSpPr>
              <p:nvPr/>
            </p:nvCxnSpPr>
            <p:spPr>
              <a:xfrm flipV="1">
                <a:off x="6324797" y="2696093"/>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70D78D3F-35B4-F4A6-F003-B50692B3BE9A}"/>
                  </a:ext>
                </a:extLst>
              </p:cNvPr>
              <p:cNvCxnSpPr>
                <a:cxnSpLocks/>
              </p:cNvCxnSpPr>
              <p:nvPr/>
            </p:nvCxnSpPr>
            <p:spPr>
              <a:xfrm flipH="1" flipV="1">
                <a:off x="6540553" y="2677139"/>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2B2B180C-649F-2228-586D-4DB411557964}"/>
                  </a:ext>
                </a:extLst>
              </p:cNvPr>
              <p:cNvCxnSpPr>
                <a:cxnSpLocks/>
              </p:cNvCxnSpPr>
              <p:nvPr/>
            </p:nvCxnSpPr>
            <p:spPr>
              <a:xfrm flipV="1">
                <a:off x="6686884" y="2676286"/>
                <a:ext cx="215756" cy="1015761"/>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9333463-9636-4C5D-8875-FB1EFB30AAB0}"/>
                  </a:ext>
                </a:extLst>
              </p:cNvPr>
              <p:cNvCxnSpPr>
                <a:cxnSpLocks/>
              </p:cNvCxnSpPr>
              <p:nvPr/>
            </p:nvCxnSpPr>
            <p:spPr>
              <a:xfrm flipH="1" flipV="1">
                <a:off x="6900349" y="2694697"/>
                <a:ext cx="152252" cy="1038770"/>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cxnSp>
          <p:nvCxnSpPr>
            <p:cNvPr id="114" name="Straight Connector 113">
              <a:extLst>
                <a:ext uri="{FF2B5EF4-FFF2-40B4-BE49-F238E27FC236}">
                  <a16:creationId xmlns:a16="http://schemas.microsoft.com/office/drawing/2014/main" id="{744D6A0B-D25A-229B-FAFA-12C0D70F259C}"/>
                </a:ext>
              </a:extLst>
            </p:cNvPr>
            <p:cNvCxnSpPr>
              <a:cxnSpLocks/>
            </p:cNvCxnSpPr>
            <p:nvPr/>
          </p:nvCxnSpPr>
          <p:spPr>
            <a:xfrm flipV="1">
              <a:off x="5177736" y="5057741"/>
              <a:ext cx="930233" cy="929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C04B4BD-A547-13AC-153A-53FEE5E5D437}"/>
                </a:ext>
              </a:extLst>
            </p:cNvPr>
            <p:cNvCxnSpPr>
              <a:cxnSpLocks/>
            </p:cNvCxnSpPr>
            <p:nvPr/>
          </p:nvCxnSpPr>
          <p:spPr>
            <a:xfrm>
              <a:off x="4152061" y="5060813"/>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FDDBB69-563D-7BBB-3311-B353F3341BB0}"/>
                </a:ext>
              </a:extLst>
            </p:cNvPr>
            <p:cNvCxnSpPr>
              <a:cxnSpLocks/>
            </p:cNvCxnSpPr>
            <p:nvPr/>
          </p:nvCxnSpPr>
          <p:spPr>
            <a:xfrm flipV="1">
              <a:off x="6107969" y="4930738"/>
              <a:ext cx="0" cy="2765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DEF9609-9D87-FD25-456D-46BB0794246B}"/>
                </a:ext>
              </a:extLst>
            </p:cNvPr>
            <p:cNvCxnSpPr>
              <a:cxnSpLocks/>
            </p:cNvCxnSpPr>
            <p:nvPr/>
          </p:nvCxnSpPr>
          <p:spPr>
            <a:xfrm>
              <a:off x="5973843" y="4930738"/>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4EA2224-5E6D-2EFF-BEE0-21C0991205AD}"/>
                </a:ext>
              </a:extLst>
            </p:cNvPr>
            <p:cNvCxnSpPr>
              <a:cxnSpLocks/>
            </p:cNvCxnSpPr>
            <p:nvPr/>
          </p:nvCxnSpPr>
          <p:spPr>
            <a:xfrm>
              <a:off x="5973842" y="5207298"/>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C7A8A47-DC86-05EA-C47E-75CA759086B0}"/>
                </a:ext>
              </a:extLst>
            </p:cNvPr>
            <p:cNvCxnSpPr>
              <a:cxnSpLocks/>
            </p:cNvCxnSpPr>
            <p:nvPr/>
          </p:nvCxnSpPr>
          <p:spPr>
            <a:xfrm flipV="1">
              <a:off x="6508300" y="4935564"/>
              <a:ext cx="0" cy="27656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CE44EF9-E96E-9ED9-765C-04DD3BCD6C09}"/>
                </a:ext>
              </a:extLst>
            </p:cNvPr>
            <p:cNvCxnSpPr>
              <a:cxnSpLocks/>
            </p:cNvCxnSpPr>
            <p:nvPr/>
          </p:nvCxnSpPr>
          <p:spPr>
            <a:xfrm>
              <a:off x="6527758" y="5057741"/>
              <a:ext cx="54001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E99C09CD-2B50-C2DB-D28D-E73F446757E7}"/>
                </a:ext>
              </a:extLst>
            </p:cNvPr>
            <p:cNvSpPr/>
            <p:nvPr/>
          </p:nvSpPr>
          <p:spPr>
            <a:xfrm>
              <a:off x="7006492" y="4166606"/>
              <a:ext cx="137263" cy="13553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EA8DD0E0-2E27-CA57-C99F-800D12B962F2}"/>
                </a:ext>
              </a:extLst>
            </p:cNvPr>
            <p:cNvSpPr/>
            <p:nvPr/>
          </p:nvSpPr>
          <p:spPr>
            <a:xfrm>
              <a:off x="4093256" y="4172324"/>
              <a:ext cx="137263" cy="13553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3" name="Straight Arrow Connector 122">
              <a:extLst>
                <a:ext uri="{FF2B5EF4-FFF2-40B4-BE49-F238E27FC236}">
                  <a16:creationId xmlns:a16="http://schemas.microsoft.com/office/drawing/2014/main" id="{53DEBB65-34CF-2189-91FA-0D02CACACAE8}"/>
                </a:ext>
              </a:extLst>
            </p:cNvPr>
            <p:cNvCxnSpPr>
              <a:cxnSpLocks/>
            </p:cNvCxnSpPr>
            <p:nvPr/>
          </p:nvCxnSpPr>
          <p:spPr>
            <a:xfrm flipH="1" flipV="1">
              <a:off x="3600885" y="4220354"/>
              <a:ext cx="519104" cy="4727"/>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124" name="Picture 123">
              <a:extLst>
                <a:ext uri="{FF2B5EF4-FFF2-40B4-BE49-F238E27FC236}">
                  <a16:creationId xmlns:a16="http://schemas.microsoft.com/office/drawing/2014/main" id="{A7BE80F9-2F2D-0686-D302-4753E1DB6D9F}"/>
                </a:ext>
              </a:extLst>
            </p:cNvPr>
            <p:cNvPicPr>
              <a:picLocks noChangeAspect="1"/>
            </p:cNvPicPr>
            <p:nvPr/>
          </p:nvPicPr>
          <p:blipFill>
            <a:blip r:embed="rId8"/>
            <a:stretch>
              <a:fillRect/>
            </a:stretch>
          </p:blipFill>
          <p:spPr>
            <a:xfrm>
              <a:off x="4577040" y="2994890"/>
              <a:ext cx="583302" cy="368402"/>
            </a:xfrm>
            <a:prstGeom prst="rect">
              <a:avLst/>
            </a:prstGeom>
          </p:spPr>
        </p:pic>
        <p:pic>
          <p:nvPicPr>
            <p:cNvPr id="125" name="Picture 124">
              <a:extLst>
                <a:ext uri="{FF2B5EF4-FFF2-40B4-BE49-F238E27FC236}">
                  <a16:creationId xmlns:a16="http://schemas.microsoft.com/office/drawing/2014/main" id="{F22294AA-4592-B678-35E0-8252C29F8795}"/>
                </a:ext>
              </a:extLst>
            </p:cNvPr>
            <p:cNvPicPr>
              <a:picLocks noChangeAspect="1"/>
            </p:cNvPicPr>
            <p:nvPr/>
          </p:nvPicPr>
          <p:blipFill>
            <a:blip r:embed="rId9"/>
            <a:stretch>
              <a:fillRect/>
            </a:stretch>
          </p:blipFill>
          <p:spPr>
            <a:xfrm>
              <a:off x="4682754" y="3559045"/>
              <a:ext cx="439558" cy="371351"/>
            </a:xfrm>
            <a:prstGeom prst="rect">
              <a:avLst/>
            </a:prstGeom>
          </p:spPr>
        </p:pic>
        <p:pic>
          <p:nvPicPr>
            <p:cNvPr id="126" name="Picture 125">
              <a:extLst>
                <a:ext uri="{FF2B5EF4-FFF2-40B4-BE49-F238E27FC236}">
                  <a16:creationId xmlns:a16="http://schemas.microsoft.com/office/drawing/2014/main" id="{AC25D48C-CF2D-55D8-E516-148BFFB073BF}"/>
                </a:ext>
              </a:extLst>
            </p:cNvPr>
            <p:cNvPicPr>
              <a:picLocks noChangeAspect="1"/>
            </p:cNvPicPr>
            <p:nvPr/>
          </p:nvPicPr>
          <p:blipFill>
            <a:blip r:embed="rId10"/>
            <a:stretch>
              <a:fillRect/>
            </a:stretch>
          </p:blipFill>
          <p:spPr>
            <a:xfrm>
              <a:off x="4750989" y="4360809"/>
              <a:ext cx="498629" cy="407213"/>
            </a:xfrm>
            <a:prstGeom prst="rect">
              <a:avLst/>
            </a:prstGeom>
          </p:spPr>
        </p:pic>
        <p:pic>
          <p:nvPicPr>
            <p:cNvPr id="127" name="Picture 126">
              <a:extLst>
                <a:ext uri="{FF2B5EF4-FFF2-40B4-BE49-F238E27FC236}">
                  <a16:creationId xmlns:a16="http://schemas.microsoft.com/office/drawing/2014/main" id="{946DE28D-3A53-B7CD-0676-E6E55E3149EB}"/>
                </a:ext>
              </a:extLst>
            </p:cNvPr>
            <p:cNvPicPr>
              <a:picLocks noChangeAspect="1"/>
            </p:cNvPicPr>
            <p:nvPr/>
          </p:nvPicPr>
          <p:blipFill>
            <a:blip r:embed="rId11"/>
            <a:stretch>
              <a:fillRect/>
            </a:stretch>
          </p:blipFill>
          <p:spPr>
            <a:xfrm>
              <a:off x="6037227" y="3541979"/>
              <a:ext cx="505613" cy="469498"/>
            </a:xfrm>
            <a:prstGeom prst="rect">
              <a:avLst/>
            </a:prstGeom>
          </p:spPr>
        </p:pic>
        <p:pic>
          <p:nvPicPr>
            <p:cNvPr id="128" name="Picture 127">
              <a:extLst>
                <a:ext uri="{FF2B5EF4-FFF2-40B4-BE49-F238E27FC236}">
                  <a16:creationId xmlns:a16="http://schemas.microsoft.com/office/drawing/2014/main" id="{9EE907B7-0174-A619-71AE-C43C3E9F8554}"/>
                </a:ext>
              </a:extLst>
            </p:cNvPr>
            <p:cNvPicPr>
              <a:picLocks noChangeAspect="1"/>
            </p:cNvPicPr>
            <p:nvPr/>
          </p:nvPicPr>
          <p:blipFill>
            <a:blip r:embed="rId12"/>
            <a:stretch>
              <a:fillRect/>
            </a:stretch>
          </p:blipFill>
          <p:spPr>
            <a:xfrm>
              <a:off x="6048206" y="4416040"/>
              <a:ext cx="494634" cy="449667"/>
            </a:xfrm>
            <a:prstGeom prst="rect">
              <a:avLst/>
            </a:prstGeom>
          </p:spPr>
        </p:pic>
        <p:pic>
          <p:nvPicPr>
            <p:cNvPr id="129" name="Picture 128">
              <a:extLst>
                <a:ext uri="{FF2B5EF4-FFF2-40B4-BE49-F238E27FC236}">
                  <a16:creationId xmlns:a16="http://schemas.microsoft.com/office/drawing/2014/main" id="{B969F271-862C-1370-FC36-F754B824C001}"/>
                </a:ext>
              </a:extLst>
            </p:cNvPr>
            <p:cNvPicPr>
              <a:picLocks noChangeAspect="1"/>
            </p:cNvPicPr>
            <p:nvPr/>
          </p:nvPicPr>
          <p:blipFill>
            <a:blip r:embed="rId13"/>
            <a:srcRect l="20626" t="820" b="1"/>
            <a:stretch>
              <a:fillRect/>
            </a:stretch>
          </p:blipFill>
          <p:spPr>
            <a:xfrm>
              <a:off x="7613215" y="4011477"/>
              <a:ext cx="325140" cy="453513"/>
            </a:xfrm>
            <a:prstGeom prst="rect">
              <a:avLst/>
            </a:prstGeom>
          </p:spPr>
        </p:pic>
      </p:grpSp>
      <p:sp>
        <p:nvSpPr>
          <p:cNvPr id="157" name="TextBox 156">
            <a:extLst>
              <a:ext uri="{FF2B5EF4-FFF2-40B4-BE49-F238E27FC236}">
                <a16:creationId xmlns:a16="http://schemas.microsoft.com/office/drawing/2014/main" id="{92F52532-3EE7-8AC7-79AA-A8ED4AC2AA94}"/>
              </a:ext>
            </a:extLst>
          </p:cNvPr>
          <p:cNvSpPr txBox="1"/>
          <p:nvPr/>
        </p:nvSpPr>
        <p:spPr>
          <a:xfrm>
            <a:off x="6828621" y="5053419"/>
            <a:ext cx="3272849" cy="369332"/>
          </a:xfrm>
          <a:prstGeom prst="rect">
            <a:avLst/>
          </a:prstGeom>
          <a:noFill/>
        </p:spPr>
        <p:txBody>
          <a:bodyPr wrap="square" rtlCol="0">
            <a:spAutoFit/>
          </a:bodyPr>
          <a:lstStyle/>
          <a:p>
            <a:pPr algn="just"/>
            <a:r>
              <a:rPr lang="en-US" sz="1800" b="1" dirty="0">
                <a:solidFill>
                  <a:srgbClr val="333399"/>
                </a:solidFill>
              </a:rPr>
              <a:t>Material property:</a:t>
            </a:r>
            <a:endParaRPr lang="en-US" sz="1800" dirty="0"/>
          </a:p>
        </p:txBody>
      </p:sp>
      <p:pic>
        <p:nvPicPr>
          <p:cNvPr id="97" name="Picture 96">
            <a:extLst>
              <a:ext uri="{FF2B5EF4-FFF2-40B4-BE49-F238E27FC236}">
                <a16:creationId xmlns:a16="http://schemas.microsoft.com/office/drawing/2014/main" id="{81C139EB-78D3-844D-5EBA-F07E1D3839FD}"/>
              </a:ext>
            </a:extLst>
          </p:cNvPr>
          <p:cNvPicPr>
            <a:picLocks noChangeAspect="1"/>
          </p:cNvPicPr>
          <p:nvPr/>
        </p:nvPicPr>
        <p:blipFill>
          <a:blip r:embed="rId14"/>
          <a:stretch>
            <a:fillRect/>
          </a:stretch>
        </p:blipFill>
        <p:spPr>
          <a:xfrm>
            <a:off x="455570" y="5096570"/>
            <a:ext cx="5182614" cy="979121"/>
          </a:xfrm>
          <a:prstGeom prst="rect">
            <a:avLst/>
          </a:prstGeom>
          <a:ln w="28575">
            <a:solidFill>
              <a:srgbClr val="F79646"/>
            </a:solidFill>
          </a:ln>
        </p:spPr>
      </p:pic>
      <p:sp>
        <p:nvSpPr>
          <p:cNvPr id="159" name="TextBox 158">
            <a:extLst>
              <a:ext uri="{FF2B5EF4-FFF2-40B4-BE49-F238E27FC236}">
                <a16:creationId xmlns:a16="http://schemas.microsoft.com/office/drawing/2014/main" id="{CFE2CC88-F753-5C10-E8B4-08F5C1D9A583}"/>
              </a:ext>
            </a:extLst>
          </p:cNvPr>
          <p:cNvSpPr txBox="1"/>
          <p:nvPr/>
        </p:nvSpPr>
        <p:spPr>
          <a:xfrm>
            <a:off x="426793" y="5900568"/>
            <a:ext cx="3350397" cy="215444"/>
          </a:xfrm>
          <a:prstGeom prst="rect">
            <a:avLst/>
          </a:prstGeom>
          <a:noFill/>
        </p:spPr>
        <p:txBody>
          <a:bodyPr wrap="square">
            <a:spAutoFit/>
          </a:bodyPr>
          <a:lstStyle/>
          <a:p>
            <a:r>
              <a:rPr lang="en-US" sz="800" dirty="0">
                <a:solidFill>
                  <a:schemeClr val="tx2"/>
                </a:solidFill>
              </a:rPr>
              <a:t>Jalocha et al.,  International Journal of Solids and Structures, (2015)</a:t>
            </a:r>
            <a:endParaRPr lang="en-US" sz="800" dirty="0"/>
          </a:p>
        </p:txBody>
      </p:sp>
      <p:sp>
        <p:nvSpPr>
          <p:cNvPr id="160" name="TextBox 159">
            <a:extLst>
              <a:ext uri="{FF2B5EF4-FFF2-40B4-BE49-F238E27FC236}">
                <a16:creationId xmlns:a16="http://schemas.microsoft.com/office/drawing/2014/main" id="{96660807-D8E1-7033-05D0-990E5352DC24}"/>
              </a:ext>
            </a:extLst>
          </p:cNvPr>
          <p:cNvSpPr txBox="1"/>
          <p:nvPr/>
        </p:nvSpPr>
        <p:spPr>
          <a:xfrm>
            <a:off x="433505" y="5027944"/>
            <a:ext cx="2400446" cy="369332"/>
          </a:xfrm>
          <a:prstGeom prst="rect">
            <a:avLst/>
          </a:prstGeom>
          <a:noFill/>
        </p:spPr>
        <p:txBody>
          <a:bodyPr wrap="square" rtlCol="0">
            <a:spAutoFit/>
          </a:bodyPr>
          <a:lstStyle/>
          <a:p>
            <a:pPr algn="just"/>
            <a:r>
              <a:rPr lang="en-US" sz="1800" b="1" dirty="0">
                <a:solidFill>
                  <a:srgbClr val="333399"/>
                </a:solidFill>
              </a:rPr>
              <a:t>Analytical solution:</a:t>
            </a:r>
            <a:endParaRPr lang="en-US" sz="1800" dirty="0"/>
          </a:p>
        </p:txBody>
      </p:sp>
      <p:sp>
        <p:nvSpPr>
          <p:cNvPr id="163" name="TextBox 162">
            <a:extLst>
              <a:ext uri="{FF2B5EF4-FFF2-40B4-BE49-F238E27FC236}">
                <a16:creationId xmlns:a16="http://schemas.microsoft.com/office/drawing/2014/main" id="{C7AE8762-AEFB-E72E-F01B-5CAAC7BCA2E6}"/>
              </a:ext>
            </a:extLst>
          </p:cNvPr>
          <p:cNvSpPr txBox="1"/>
          <p:nvPr/>
        </p:nvSpPr>
        <p:spPr>
          <a:xfrm>
            <a:off x="4038571" y="1062810"/>
            <a:ext cx="4025867" cy="1938992"/>
          </a:xfrm>
          <a:prstGeom prst="rect">
            <a:avLst/>
          </a:prstGeom>
          <a:noFill/>
        </p:spPr>
        <p:txBody>
          <a:bodyPr wrap="square">
            <a:spAutoFit/>
          </a:bodyPr>
          <a:lstStyle/>
          <a:p>
            <a:pPr algn="just"/>
            <a:r>
              <a:rPr lang="en-US" dirty="0">
                <a:solidFill>
                  <a:schemeClr val="tx2"/>
                </a:solidFill>
              </a:rPr>
              <a:t>A </a:t>
            </a:r>
            <a:r>
              <a:rPr lang="en-US" dirty="0">
                <a:solidFill>
                  <a:srgbClr val="333399"/>
                </a:solidFill>
              </a:rPr>
              <a:t>3D viscoelastic block </a:t>
            </a:r>
            <a:r>
              <a:rPr lang="en-US" dirty="0">
                <a:solidFill>
                  <a:schemeClr val="tx2"/>
                </a:solidFill>
              </a:rPr>
              <a:t>subjected to </a:t>
            </a:r>
            <a:r>
              <a:rPr lang="en-US" dirty="0">
                <a:solidFill>
                  <a:srgbClr val="333399"/>
                </a:solidFill>
              </a:rPr>
              <a:t>a step displacement </a:t>
            </a:r>
            <a:r>
              <a:rPr lang="en-US" dirty="0">
                <a:solidFill>
                  <a:schemeClr val="tx2"/>
                </a:solidFill>
              </a:rPr>
              <a:t>is simulated using MOOSE </a:t>
            </a:r>
            <a:r>
              <a:rPr lang="en-US" dirty="0">
                <a:solidFill>
                  <a:srgbClr val="333399"/>
                </a:solidFill>
              </a:rPr>
              <a:t>to compare its time-dependent stress response with the analytical solution</a:t>
            </a:r>
            <a:r>
              <a:rPr lang="en-US" dirty="0">
                <a:solidFill>
                  <a:schemeClr val="tx2"/>
                </a:solidFill>
              </a:rPr>
              <a:t>.</a:t>
            </a:r>
          </a:p>
        </p:txBody>
      </p:sp>
      <p:sp>
        <p:nvSpPr>
          <p:cNvPr id="2" name="Rectangle 1">
            <a:extLst>
              <a:ext uri="{FF2B5EF4-FFF2-40B4-BE49-F238E27FC236}">
                <a16:creationId xmlns:a16="http://schemas.microsoft.com/office/drawing/2014/main" id="{3602D2AD-F8F7-E7D8-AC12-663B97F4E18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Theory | </a:t>
            </a:r>
            <a:r>
              <a:rPr lang="en-US" dirty="0">
                <a:solidFill>
                  <a:srgbClr val="0033CC"/>
                </a:solidFill>
              </a:rPr>
              <a:t>Validation Study </a:t>
            </a:r>
            <a:r>
              <a:rPr lang="en-US" dirty="0">
                <a:solidFill>
                  <a:schemeClr val="bg2"/>
                </a:solidFill>
              </a:rPr>
              <a:t>| Results | Conclusion |</a:t>
            </a:r>
          </a:p>
        </p:txBody>
      </p:sp>
    </p:spTree>
    <p:extLst>
      <p:ext uri="{BB962C8B-B14F-4D97-AF65-F5344CB8AC3E}">
        <p14:creationId xmlns:p14="http://schemas.microsoft.com/office/powerpoint/2010/main" val="29554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5CB8F-A51D-0B13-2DEC-C02FB8003C7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5A075B9-11F3-9258-3AA7-D766A87496B0}"/>
              </a:ext>
            </a:extLst>
          </p:cNvPr>
          <p:cNvSpPr txBox="1">
            <a:spLocks/>
          </p:cNvSpPr>
          <p:nvPr/>
        </p:nvSpPr>
        <p:spPr>
          <a:xfrm>
            <a:off x="457200" y="452284"/>
            <a:ext cx="11277600" cy="609600"/>
          </a:xfrm>
          <a:prstGeom prst="rect">
            <a:avLst/>
          </a:prstGeom>
        </p:spPr>
        <p:txBody>
          <a:bodyPr vert="horz" lIns="0" tIns="0" rIns="0" bIns="0" rtlCol="0" anchor="b">
            <a:normAutofit fontScale="85000" lnSpcReduction="100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Validation of Generalized Maxwell Model (Cont’)</a:t>
            </a:r>
          </a:p>
        </p:txBody>
      </p:sp>
      <p:sp>
        <p:nvSpPr>
          <p:cNvPr id="5" name="Slide Number Placeholder 4">
            <a:extLst>
              <a:ext uri="{FF2B5EF4-FFF2-40B4-BE49-F238E27FC236}">
                <a16:creationId xmlns:a16="http://schemas.microsoft.com/office/drawing/2014/main" id="{0D0CFAAE-D319-E5F9-C69C-A60AB3297A50}"/>
              </a:ext>
            </a:extLst>
          </p:cNvPr>
          <p:cNvSpPr>
            <a:spLocks noGrp="1"/>
          </p:cNvSpPr>
          <p:nvPr>
            <p:ph type="sldNum" sz="quarter" idx="12"/>
          </p:nvPr>
        </p:nvSpPr>
        <p:spPr/>
        <p:txBody>
          <a:bodyPr/>
          <a:lstStyle/>
          <a:p>
            <a:fld id="{63954337-777C-478F-BB37-379719107E1B}" type="slidenum">
              <a:rPr lang="en-US" sz="1600" smtClean="0"/>
              <a:pPr/>
              <a:t>12</a:t>
            </a:fld>
            <a:endParaRPr lang="en-US" sz="1600" dirty="0"/>
          </a:p>
        </p:txBody>
      </p:sp>
      <p:pic>
        <p:nvPicPr>
          <p:cNvPr id="155" name="Picture 154">
            <a:extLst>
              <a:ext uri="{FF2B5EF4-FFF2-40B4-BE49-F238E27FC236}">
                <a16:creationId xmlns:a16="http://schemas.microsoft.com/office/drawing/2014/main" id="{3751AAE8-7CFF-31CB-7F17-9EEB33B3434D}"/>
              </a:ext>
            </a:extLst>
          </p:cNvPr>
          <p:cNvPicPr>
            <a:picLocks noChangeAspect="1"/>
          </p:cNvPicPr>
          <p:nvPr/>
        </p:nvPicPr>
        <p:blipFill>
          <a:blip r:embed="rId3"/>
          <a:srcRect r="21018" b="3731"/>
          <a:stretch>
            <a:fillRect/>
          </a:stretch>
        </p:blipFill>
        <p:spPr>
          <a:xfrm>
            <a:off x="8143004" y="1095855"/>
            <a:ext cx="2582836" cy="2589366"/>
          </a:xfrm>
          <a:prstGeom prst="rect">
            <a:avLst/>
          </a:prstGeom>
        </p:spPr>
      </p:pic>
      <p:pic>
        <p:nvPicPr>
          <p:cNvPr id="161" name="Picture 160">
            <a:extLst>
              <a:ext uri="{FF2B5EF4-FFF2-40B4-BE49-F238E27FC236}">
                <a16:creationId xmlns:a16="http://schemas.microsoft.com/office/drawing/2014/main" id="{D16F6342-AE95-84C5-D0C8-62578EE23353}"/>
              </a:ext>
            </a:extLst>
          </p:cNvPr>
          <p:cNvPicPr>
            <a:picLocks noChangeAspect="1"/>
          </p:cNvPicPr>
          <p:nvPr/>
        </p:nvPicPr>
        <p:blipFill>
          <a:blip r:embed="rId4"/>
          <a:srcRect l="78974" t="25113" b="29904"/>
          <a:stretch>
            <a:fillRect/>
          </a:stretch>
        </p:blipFill>
        <p:spPr>
          <a:xfrm>
            <a:off x="10715428" y="1315705"/>
            <a:ext cx="1070926" cy="1884557"/>
          </a:xfrm>
          <a:prstGeom prst="rect">
            <a:avLst/>
          </a:prstGeom>
        </p:spPr>
      </p:pic>
      <p:pic>
        <p:nvPicPr>
          <p:cNvPr id="162" name="Picture 161">
            <a:extLst>
              <a:ext uri="{FF2B5EF4-FFF2-40B4-BE49-F238E27FC236}">
                <a16:creationId xmlns:a16="http://schemas.microsoft.com/office/drawing/2014/main" id="{633C4AD3-829C-1083-E1D8-792822F7D162}"/>
              </a:ext>
            </a:extLst>
          </p:cNvPr>
          <p:cNvPicPr>
            <a:picLocks noChangeAspect="1"/>
          </p:cNvPicPr>
          <p:nvPr/>
        </p:nvPicPr>
        <p:blipFill>
          <a:blip r:embed="rId5"/>
          <a:srcRect l="5552" t="2694" r="25033" b="3765"/>
          <a:stretch>
            <a:fillRect/>
          </a:stretch>
        </p:blipFill>
        <p:spPr>
          <a:xfrm>
            <a:off x="6846849" y="3463608"/>
            <a:ext cx="2483191" cy="2634145"/>
          </a:xfrm>
          <a:prstGeom prst="rect">
            <a:avLst/>
          </a:prstGeom>
        </p:spPr>
      </p:pic>
      <p:pic>
        <p:nvPicPr>
          <p:cNvPr id="164" name="Picture 163">
            <a:extLst>
              <a:ext uri="{FF2B5EF4-FFF2-40B4-BE49-F238E27FC236}">
                <a16:creationId xmlns:a16="http://schemas.microsoft.com/office/drawing/2014/main" id="{0AB23B95-5677-7BDF-AE3F-5C0D2ECE8743}"/>
              </a:ext>
            </a:extLst>
          </p:cNvPr>
          <p:cNvPicPr>
            <a:picLocks noChangeAspect="1"/>
          </p:cNvPicPr>
          <p:nvPr/>
        </p:nvPicPr>
        <p:blipFill>
          <a:blip r:embed="rId5"/>
          <a:srcRect l="75083" t="24494" b="26509"/>
          <a:stretch>
            <a:fillRect/>
          </a:stretch>
        </p:blipFill>
        <p:spPr>
          <a:xfrm>
            <a:off x="9408923" y="3905071"/>
            <a:ext cx="1316917" cy="2038530"/>
          </a:xfrm>
          <a:prstGeom prst="rect">
            <a:avLst/>
          </a:prstGeom>
        </p:spPr>
      </p:pic>
      <p:pic>
        <p:nvPicPr>
          <p:cNvPr id="4" name="Picture 3" descr="A graph with a line&#10;&#10;AI-generated content may be incorrect.">
            <a:extLst>
              <a:ext uri="{FF2B5EF4-FFF2-40B4-BE49-F238E27FC236}">
                <a16:creationId xmlns:a16="http://schemas.microsoft.com/office/drawing/2014/main" id="{12D41FD3-3514-F6B5-487B-281F3487889A}"/>
              </a:ext>
            </a:extLst>
          </p:cNvPr>
          <p:cNvPicPr>
            <a:picLocks noChangeAspect="1"/>
          </p:cNvPicPr>
          <p:nvPr/>
        </p:nvPicPr>
        <p:blipFill>
          <a:blip r:embed="rId6" cstate="print">
            <a:extLst>
              <a:ext uri="{28A0092B-C50C-407E-A947-70E740481C1C}">
                <a14:useLocalDpi xmlns:a14="http://schemas.microsoft.com/office/drawing/2010/main" val="0"/>
              </a:ext>
            </a:extLst>
          </a:blip>
          <a:srcRect b="5109"/>
          <a:stretch>
            <a:fillRect/>
          </a:stretch>
        </p:blipFill>
        <p:spPr>
          <a:xfrm>
            <a:off x="457200" y="3562690"/>
            <a:ext cx="3398644" cy="2480760"/>
          </a:xfrm>
          <a:prstGeom prst="rect">
            <a:avLst/>
          </a:prstGeom>
        </p:spPr>
      </p:pic>
      <p:pic>
        <p:nvPicPr>
          <p:cNvPr id="2" name="Picture 1" descr="A graph of a graph&#10;&#10;AI-generated content may be incorrect.">
            <a:extLst>
              <a:ext uri="{FF2B5EF4-FFF2-40B4-BE49-F238E27FC236}">
                <a16:creationId xmlns:a16="http://schemas.microsoft.com/office/drawing/2014/main" id="{988A4545-EBBC-9AAA-4F11-6743450483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3096" y="1291037"/>
            <a:ext cx="4342414" cy="3340319"/>
          </a:xfrm>
          <a:prstGeom prst="rect">
            <a:avLst/>
          </a:prstGeom>
          <a:ln>
            <a:solidFill>
              <a:srgbClr val="F79646"/>
            </a:solidFill>
          </a:ln>
        </p:spPr>
      </p:pic>
      <p:cxnSp>
        <p:nvCxnSpPr>
          <p:cNvPr id="166" name="Straight Arrow Connector 165">
            <a:extLst>
              <a:ext uri="{FF2B5EF4-FFF2-40B4-BE49-F238E27FC236}">
                <a16:creationId xmlns:a16="http://schemas.microsoft.com/office/drawing/2014/main" id="{66CEF7BB-9513-129C-EE0F-04AACF30DE59}"/>
              </a:ext>
            </a:extLst>
          </p:cNvPr>
          <p:cNvCxnSpPr>
            <a:cxnSpLocks/>
          </p:cNvCxnSpPr>
          <p:nvPr/>
        </p:nvCxnSpPr>
        <p:spPr>
          <a:xfrm flipH="1">
            <a:off x="3178098" y="1427356"/>
            <a:ext cx="970156" cy="367990"/>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428829A4-5E57-DE81-38C7-01B1EBB35A8E}"/>
              </a:ext>
            </a:extLst>
          </p:cNvPr>
          <p:cNvSpPr txBox="1"/>
          <p:nvPr/>
        </p:nvSpPr>
        <p:spPr>
          <a:xfrm>
            <a:off x="9815450" y="3346667"/>
            <a:ext cx="234612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3333"/>
                </a:solidFill>
                <a:effectLst/>
                <a:uLnTx/>
                <a:uFillTx/>
                <a:latin typeface="+mn-lt"/>
              </a:rPr>
              <a:t>Time = 0.1 sec</a:t>
            </a:r>
          </a:p>
        </p:txBody>
      </p:sp>
      <p:cxnSp>
        <p:nvCxnSpPr>
          <p:cNvPr id="169" name="Straight Arrow Connector 168">
            <a:extLst>
              <a:ext uri="{FF2B5EF4-FFF2-40B4-BE49-F238E27FC236}">
                <a16:creationId xmlns:a16="http://schemas.microsoft.com/office/drawing/2014/main" id="{56FFD9A9-C490-45C9-8C8B-A7D7450BA75B}"/>
              </a:ext>
            </a:extLst>
          </p:cNvPr>
          <p:cNvCxnSpPr>
            <a:cxnSpLocks/>
          </p:cNvCxnSpPr>
          <p:nvPr/>
        </p:nvCxnSpPr>
        <p:spPr>
          <a:xfrm flipH="1" flipV="1">
            <a:off x="6361439" y="3044283"/>
            <a:ext cx="920307" cy="640938"/>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495618D-C2F3-0025-3251-5CB574D97007}"/>
              </a:ext>
            </a:extLst>
          </p:cNvPr>
          <p:cNvSpPr txBox="1"/>
          <p:nvPr/>
        </p:nvSpPr>
        <p:spPr>
          <a:xfrm>
            <a:off x="9845879" y="5605047"/>
            <a:ext cx="234612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3333"/>
                </a:solidFill>
                <a:effectLst/>
                <a:uLnTx/>
                <a:uFillTx/>
                <a:latin typeface="+mn-lt"/>
              </a:rPr>
              <a:t>Time = 100 sec</a:t>
            </a:r>
          </a:p>
        </p:txBody>
      </p:sp>
      <p:cxnSp>
        <p:nvCxnSpPr>
          <p:cNvPr id="180" name="Straight Connector 179">
            <a:extLst>
              <a:ext uri="{FF2B5EF4-FFF2-40B4-BE49-F238E27FC236}">
                <a16:creationId xmlns:a16="http://schemas.microsoft.com/office/drawing/2014/main" id="{C04B6AC4-B8FE-05D6-6780-B8AD4FB8A1A0}"/>
              </a:ext>
            </a:extLst>
          </p:cNvPr>
          <p:cNvCxnSpPr/>
          <p:nvPr/>
        </p:nvCxnSpPr>
        <p:spPr>
          <a:xfrm>
            <a:off x="4170556" y="1427356"/>
            <a:ext cx="4360126" cy="0"/>
          </a:xfrm>
          <a:prstGeom prst="line">
            <a:avLst/>
          </a:prstGeom>
          <a:ln w="28575">
            <a:solidFill>
              <a:srgbClr val="333399"/>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9A3EF4A-E33F-1536-59D8-9043198635F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Theory | </a:t>
            </a:r>
            <a:r>
              <a:rPr lang="en-US" dirty="0">
                <a:solidFill>
                  <a:srgbClr val="0033CC"/>
                </a:solidFill>
              </a:rPr>
              <a:t>Validation Study </a:t>
            </a:r>
            <a:r>
              <a:rPr lang="en-US" dirty="0">
                <a:solidFill>
                  <a:schemeClr val="bg2"/>
                </a:solidFill>
              </a:rPr>
              <a:t>| Results | Conclusion |</a:t>
            </a:r>
          </a:p>
        </p:txBody>
      </p:sp>
    </p:spTree>
    <p:extLst>
      <p:ext uri="{BB962C8B-B14F-4D97-AF65-F5344CB8AC3E}">
        <p14:creationId xmlns:p14="http://schemas.microsoft.com/office/powerpoint/2010/main" val="222925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F9BE6-0D24-7C53-67AD-4F0B8E0B598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0AF7C13-D8C3-116A-3F19-E374CB75D150}"/>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Rate-dependent Material Response</a:t>
            </a:r>
          </a:p>
        </p:txBody>
      </p:sp>
      <p:sp>
        <p:nvSpPr>
          <p:cNvPr id="5" name="Slide Number Placeholder 4">
            <a:extLst>
              <a:ext uri="{FF2B5EF4-FFF2-40B4-BE49-F238E27FC236}">
                <a16:creationId xmlns:a16="http://schemas.microsoft.com/office/drawing/2014/main" id="{703920FA-8618-987E-5E5A-7D7AA16227C4}"/>
              </a:ext>
            </a:extLst>
          </p:cNvPr>
          <p:cNvSpPr>
            <a:spLocks noGrp="1"/>
          </p:cNvSpPr>
          <p:nvPr>
            <p:ph type="sldNum" sz="quarter" idx="12"/>
          </p:nvPr>
        </p:nvSpPr>
        <p:spPr/>
        <p:txBody>
          <a:bodyPr/>
          <a:lstStyle/>
          <a:p>
            <a:fld id="{63954337-777C-478F-BB37-379719107E1B}" type="slidenum">
              <a:rPr lang="en-US" sz="1600" smtClean="0"/>
              <a:pPr/>
              <a:t>13</a:t>
            </a:fld>
            <a:endParaRPr lang="en-US" sz="1600" dirty="0"/>
          </a:p>
        </p:txBody>
      </p:sp>
      <p:pic>
        <p:nvPicPr>
          <p:cNvPr id="6" name="Picture 5" descr="A graph of different colored lines&#10;&#10;AI-generated content may be incorrect.">
            <a:extLst>
              <a:ext uri="{FF2B5EF4-FFF2-40B4-BE49-F238E27FC236}">
                <a16:creationId xmlns:a16="http://schemas.microsoft.com/office/drawing/2014/main" id="{3A04463C-FD95-9566-3633-76AB846AF3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9097" y="1586770"/>
            <a:ext cx="5225703" cy="4019772"/>
          </a:xfrm>
          <a:prstGeom prst="rect">
            <a:avLst/>
          </a:prstGeom>
        </p:spPr>
      </p:pic>
      <p:sp>
        <p:nvSpPr>
          <p:cNvPr id="4" name="Rectangle 3">
            <a:extLst>
              <a:ext uri="{FF2B5EF4-FFF2-40B4-BE49-F238E27FC236}">
                <a16:creationId xmlns:a16="http://schemas.microsoft.com/office/drawing/2014/main" id="{FEAE8347-2538-C256-5BBC-077BD8C7670A}"/>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Theory | </a:t>
            </a:r>
            <a:r>
              <a:rPr lang="en-US" dirty="0">
                <a:solidFill>
                  <a:srgbClr val="0033CC"/>
                </a:solidFill>
              </a:rPr>
              <a:t>Validation Study </a:t>
            </a:r>
            <a:r>
              <a:rPr lang="en-US" dirty="0">
                <a:solidFill>
                  <a:schemeClr val="bg2"/>
                </a:solidFill>
              </a:rPr>
              <a:t>| Results | Conclusion |</a:t>
            </a:r>
          </a:p>
        </p:txBody>
      </p:sp>
      <p:pic>
        <p:nvPicPr>
          <p:cNvPr id="12" name="Picture 11" descr="A graph with numbers and lines&#10;&#10;AI-generated content may be incorrect.">
            <a:extLst>
              <a:ext uri="{FF2B5EF4-FFF2-40B4-BE49-F238E27FC236}">
                <a16:creationId xmlns:a16="http://schemas.microsoft.com/office/drawing/2014/main" id="{AAA0B125-F78C-ECBC-2E6D-1A7227EF3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400" y="1612666"/>
            <a:ext cx="4732560" cy="3632668"/>
          </a:xfrm>
          <a:prstGeom prst="rect">
            <a:avLst/>
          </a:prstGeom>
        </p:spPr>
      </p:pic>
      <p:cxnSp>
        <p:nvCxnSpPr>
          <p:cNvPr id="13" name="Straight Arrow Connector 12">
            <a:extLst>
              <a:ext uri="{FF2B5EF4-FFF2-40B4-BE49-F238E27FC236}">
                <a16:creationId xmlns:a16="http://schemas.microsoft.com/office/drawing/2014/main" id="{DAE36594-AD27-4598-932C-5DA523B9C26D}"/>
              </a:ext>
            </a:extLst>
          </p:cNvPr>
          <p:cNvCxnSpPr>
            <a:cxnSpLocks/>
          </p:cNvCxnSpPr>
          <p:nvPr/>
        </p:nvCxnSpPr>
        <p:spPr>
          <a:xfrm flipV="1">
            <a:off x="6509097" y="3917090"/>
            <a:ext cx="0" cy="858945"/>
          </a:xfrm>
          <a:prstGeom prst="straightConnector1">
            <a:avLst/>
          </a:prstGeom>
          <a:ln w="28575">
            <a:solidFill>
              <a:srgbClr val="333399"/>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234CE9-E026-9D6C-D772-34E417D75682}"/>
              </a:ext>
            </a:extLst>
          </p:cNvPr>
          <p:cNvSpPr txBox="1"/>
          <p:nvPr/>
        </p:nvSpPr>
        <p:spPr>
          <a:xfrm rot="16200000">
            <a:off x="5755335" y="2994050"/>
            <a:ext cx="1507525" cy="338554"/>
          </a:xfrm>
          <a:prstGeom prst="rect">
            <a:avLst/>
          </a:prstGeom>
          <a:noFill/>
        </p:spPr>
        <p:txBody>
          <a:bodyPr wrap="square" rtlCol="0">
            <a:spAutoFit/>
          </a:bodyPr>
          <a:lstStyle/>
          <a:p>
            <a:pPr algn="just"/>
            <a:r>
              <a:rPr lang="en-US" sz="1600" b="1" dirty="0">
                <a:solidFill>
                  <a:srgbClr val="333399"/>
                </a:solidFill>
                <a:latin typeface="+mn-lt"/>
              </a:rPr>
              <a:t>Compression</a:t>
            </a:r>
            <a:r>
              <a:rPr lang="en-US" sz="1600" b="1" dirty="0">
                <a:solidFill>
                  <a:srgbClr val="333399"/>
                </a:solidFill>
              </a:rPr>
              <a:t>  </a:t>
            </a:r>
            <a:endParaRPr lang="en-US" sz="1600" dirty="0"/>
          </a:p>
        </p:txBody>
      </p:sp>
    </p:spTree>
    <p:extLst>
      <p:ext uri="{BB962C8B-B14F-4D97-AF65-F5344CB8AC3E}">
        <p14:creationId xmlns:p14="http://schemas.microsoft.com/office/powerpoint/2010/main" val="410362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D39FE-3914-573E-0690-3460E49E60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56AB229-1D43-7932-E6E0-66DC5CFB0D9F}"/>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Validation of Contact</a:t>
            </a:r>
          </a:p>
        </p:txBody>
      </p:sp>
      <p:sp>
        <p:nvSpPr>
          <p:cNvPr id="5" name="Slide Number Placeholder 4">
            <a:extLst>
              <a:ext uri="{FF2B5EF4-FFF2-40B4-BE49-F238E27FC236}">
                <a16:creationId xmlns:a16="http://schemas.microsoft.com/office/drawing/2014/main" id="{21386751-B209-D6A8-36B2-43F8A3E85361}"/>
              </a:ext>
            </a:extLst>
          </p:cNvPr>
          <p:cNvSpPr>
            <a:spLocks noGrp="1"/>
          </p:cNvSpPr>
          <p:nvPr>
            <p:ph type="sldNum" sz="quarter" idx="12"/>
          </p:nvPr>
        </p:nvSpPr>
        <p:spPr/>
        <p:txBody>
          <a:bodyPr/>
          <a:lstStyle/>
          <a:p>
            <a:fld id="{63954337-777C-478F-BB37-379719107E1B}" type="slidenum">
              <a:rPr lang="en-US" sz="1600" smtClean="0"/>
              <a:pPr/>
              <a:t>14</a:t>
            </a:fld>
            <a:endParaRPr lang="en-US" sz="1600"/>
          </a:p>
        </p:txBody>
      </p:sp>
      <p:pic>
        <p:nvPicPr>
          <p:cNvPr id="7" name="Picture 6" descr="A grey square with white circles and a circle with white dots&#10;&#10;AI-generated content may be incorrect.">
            <a:extLst>
              <a:ext uri="{FF2B5EF4-FFF2-40B4-BE49-F238E27FC236}">
                <a16:creationId xmlns:a16="http://schemas.microsoft.com/office/drawing/2014/main" id="{5ACA1481-A6D6-6BA1-3B10-FD5C627FD3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2662" y="711514"/>
            <a:ext cx="4049348" cy="4313033"/>
          </a:xfrm>
          <a:prstGeom prst="rect">
            <a:avLst/>
          </a:prstGeom>
        </p:spPr>
      </p:pic>
      <p:pic>
        <p:nvPicPr>
          <p:cNvPr id="9" name="Picture 8">
            <a:extLst>
              <a:ext uri="{FF2B5EF4-FFF2-40B4-BE49-F238E27FC236}">
                <a16:creationId xmlns:a16="http://schemas.microsoft.com/office/drawing/2014/main" id="{DDF025F0-DA33-05C9-A36F-529726F3A11B}"/>
              </a:ext>
            </a:extLst>
          </p:cNvPr>
          <p:cNvPicPr>
            <a:picLocks noChangeAspect="1"/>
          </p:cNvPicPr>
          <p:nvPr/>
        </p:nvPicPr>
        <p:blipFill>
          <a:blip r:embed="rId4"/>
          <a:stretch>
            <a:fillRect/>
          </a:stretch>
        </p:blipFill>
        <p:spPr>
          <a:xfrm>
            <a:off x="543393" y="1611173"/>
            <a:ext cx="3036012" cy="906035"/>
          </a:xfrm>
          <a:prstGeom prst="rect">
            <a:avLst/>
          </a:prstGeom>
        </p:spPr>
      </p:pic>
      <p:pic>
        <p:nvPicPr>
          <p:cNvPr id="10" name="Picture 9">
            <a:extLst>
              <a:ext uri="{FF2B5EF4-FFF2-40B4-BE49-F238E27FC236}">
                <a16:creationId xmlns:a16="http://schemas.microsoft.com/office/drawing/2014/main" id="{FC60E7B5-39B5-E678-5B94-48C34B32A231}"/>
              </a:ext>
            </a:extLst>
          </p:cNvPr>
          <p:cNvPicPr>
            <a:picLocks noChangeAspect="1"/>
          </p:cNvPicPr>
          <p:nvPr/>
        </p:nvPicPr>
        <p:blipFill>
          <a:blip r:embed="rId5"/>
          <a:stretch>
            <a:fillRect/>
          </a:stretch>
        </p:blipFill>
        <p:spPr>
          <a:xfrm>
            <a:off x="543393" y="2517208"/>
            <a:ext cx="3208398" cy="1013620"/>
          </a:xfrm>
          <a:prstGeom prst="rect">
            <a:avLst/>
          </a:prstGeom>
        </p:spPr>
      </p:pic>
      <p:pic>
        <p:nvPicPr>
          <p:cNvPr id="11" name="Picture 10">
            <a:extLst>
              <a:ext uri="{FF2B5EF4-FFF2-40B4-BE49-F238E27FC236}">
                <a16:creationId xmlns:a16="http://schemas.microsoft.com/office/drawing/2014/main" id="{F0DB279C-D8D2-5EF5-0E05-E597A4516A57}"/>
              </a:ext>
            </a:extLst>
          </p:cNvPr>
          <p:cNvPicPr>
            <a:picLocks noChangeAspect="1"/>
          </p:cNvPicPr>
          <p:nvPr/>
        </p:nvPicPr>
        <p:blipFill>
          <a:blip r:embed="rId6"/>
          <a:stretch>
            <a:fillRect/>
          </a:stretch>
        </p:blipFill>
        <p:spPr>
          <a:xfrm>
            <a:off x="929481" y="3586437"/>
            <a:ext cx="2231947" cy="996405"/>
          </a:xfrm>
          <a:prstGeom prst="rect">
            <a:avLst/>
          </a:prstGeom>
        </p:spPr>
      </p:pic>
      <p:sp>
        <p:nvSpPr>
          <p:cNvPr id="13" name="TextBox 12">
            <a:extLst>
              <a:ext uri="{FF2B5EF4-FFF2-40B4-BE49-F238E27FC236}">
                <a16:creationId xmlns:a16="http://schemas.microsoft.com/office/drawing/2014/main" id="{BA0B407E-5A4F-CFA2-8710-0AD8C6E87AB2}"/>
              </a:ext>
            </a:extLst>
          </p:cNvPr>
          <p:cNvSpPr txBox="1"/>
          <p:nvPr/>
        </p:nvSpPr>
        <p:spPr>
          <a:xfrm>
            <a:off x="457200" y="1151862"/>
            <a:ext cx="3208397" cy="369332"/>
          </a:xfrm>
          <a:prstGeom prst="rect">
            <a:avLst/>
          </a:prstGeom>
          <a:noFill/>
        </p:spPr>
        <p:txBody>
          <a:bodyPr wrap="square" rtlCol="0">
            <a:spAutoFit/>
          </a:bodyPr>
          <a:lstStyle/>
          <a:p>
            <a:pPr algn="just"/>
            <a:r>
              <a:rPr lang="en-US" sz="1800" b="1">
                <a:solidFill>
                  <a:srgbClr val="333399"/>
                </a:solidFill>
              </a:rPr>
              <a:t>Hertzian Contact Solution:</a:t>
            </a:r>
            <a:endParaRPr lang="en-US" sz="1800"/>
          </a:p>
        </p:txBody>
      </p:sp>
      <p:pic>
        <p:nvPicPr>
          <p:cNvPr id="17" name="Picture 16">
            <a:extLst>
              <a:ext uri="{FF2B5EF4-FFF2-40B4-BE49-F238E27FC236}">
                <a16:creationId xmlns:a16="http://schemas.microsoft.com/office/drawing/2014/main" id="{5EADFB17-54B3-1E27-45FA-B17762AB9A7C}"/>
              </a:ext>
            </a:extLst>
          </p:cNvPr>
          <p:cNvPicPr>
            <a:picLocks noChangeAspect="1"/>
          </p:cNvPicPr>
          <p:nvPr/>
        </p:nvPicPr>
        <p:blipFill>
          <a:blip r:embed="rId7"/>
          <a:stretch>
            <a:fillRect/>
          </a:stretch>
        </p:blipFill>
        <p:spPr>
          <a:xfrm>
            <a:off x="737306" y="4758060"/>
            <a:ext cx="3014485" cy="504784"/>
          </a:xfrm>
          <a:prstGeom prst="rect">
            <a:avLst/>
          </a:prstGeom>
        </p:spPr>
      </p:pic>
      <p:pic>
        <p:nvPicPr>
          <p:cNvPr id="19" name="Picture 18">
            <a:extLst>
              <a:ext uri="{FF2B5EF4-FFF2-40B4-BE49-F238E27FC236}">
                <a16:creationId xmlns:a16="http://schemas.microsoft.com/office/drawing/2014/main" id="{E1C1F769-58E8-FD4A-145E-6555865A33C4}"/>
              </a:ext>
            </a:extLst>
          </p:cNvPr>
          <p:cNvPicPr>
            <a:picLocks noChangeAspect="1"/>
          </p:cNvPicPr>
          <p:nvPr/>
        </p:nvPicPr>
        <p:blipFill>
          <a:blip r:embed="rId8"/>
          <a:stretch>
            <a:fillRect/>
          </a:stretch>
        </p:blipFill>
        <p:spPr>
          <a:xfrm>
            <a:off x="1231604" y="5442440"/>
            <a:ext cx="2025888" cy="393304"/>
          </a:xfrm>
          <a:prstGeom prst="rect">
            <a:avLst/>
          </a:prstGeom>
        </p:spPr>
      </p:pic>
      <p:sp>
        <p:nvSpPr>
          <p:cNvPr id="20" name="Rectangle 19">
            <a:extLst>
              <a:ext uri="{FF2B5EF4-FFF2-40B4-BE49-F238E27FC236}">
                <a16:creationId xmlns:a16="http://schemas.microsoft.com/office/drawing/2014/main" id="{09367E10-19F0-F33C-9A07-D69803191547}"/>
              </a:ext>
            </a:extLst>
          </p:cNvPr>
          <p:cNvSpPr/>
          <p:nvPr/>
        </p:nvSpPr>
        <p:spPr>
          <a:xfrm>
            <a:off x="660400" y="4702451"/>
            <a:ext cx="3350567" cy="1123296"/>
          </a:xfrm>
          <a:prstGeom prst="rect">
            <a:avLst/>
          </a:prstGeom>
          <a:noFill/>
          <a:ln w="28575">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D4024B8-5844-6771-8873-A92DAD960280}"/>
              </a:ext>
            </a:extLst>
          </p:cNvPr>
          <p:cNvSpPr txBox="1"/>
          <p:nvPr/>
        </p:nvSpPr>
        <p:spPr>
          <a:xfrm>
            <a:off x="4100369" y="1253281"/>
            <a:ext cx="3457526" cy="4555093"/>
          </a:xfrm>
          <a:prstGeom prst="rect">
            <a:avLst/>
          </a:prstGeom>
          <a:noFill/>
        </p:spPr>
        <p:txBody>
          <a:bodyPr wrap="square">
            <a:spAutoFit/>
          </a:bodyPr>
          <a:lstStyle/>
          <a:p>
            <a:pPr marL="342900" indent="-342900" algn="just">
              <a:spcBef>
                <a:spcPts val="600"/>
              </a:spcBef>
              <a:buFont typeface="Wingdings" panose="05000000000000000000" pitchFamily="2" charset="2"/>
              <a:buChar char="§"/>
            </a:pPr>
            <a:r>
              <a:rPr lang="en-US">
                <a:solidFill>
                  <a:srgbClr val="333399"/>
                </a:solidFill>
                <a:latin typeface="+mn-lt"/>
              </a:rPr>
              <a:t>Contact pressure p</a:t>
            </a:r>
            <a:r>
              <a:rPr lang="en-US" baseline="-25000">
                <a:solidFill>
                  <a:srgbClr val="333399"/>
                </a:solidFill>
                <a:latin typeface="+mn-lt"/>
              </a:rPr>
              <a:t>0</a:t>
            </a:r>
            <a:r>
              <a:rPr lang="en-US">
                <a:solidFill>
                  <a:srgbClr val="333399"/>
                </a:solidFill>
                <a:latin typeface="+mn-lt"/>
              </a:rPr>
              <a:t> and contact radius a </a:t>
            </a:r>
            <a:r>
              <a:rPr lang="en-US">
                <a:solidFill>
                  <a:schemeClr val="tx2"/>
                </a:solidFill>
                <a:latin typeface="+mn-lt"/>
              </a:rPr>
              <a:t>are predicted using </a:t>
            </a:r>
            <a:r>
              <a:rPr lang="en-US">
                <a:solidFill>
                  <a:srgbClr val="333399"/>
                </a:solidFill>
                <a:latin typeface="+mn-lt"/>
              </a:rPr>
              <a:t>Hertzian theory</a:t>
            </a:r>
            <a:r>
              <a:rPr lang="en-US">
                <a:solidFill>
                  <a:schemeClr val="tx2"/>
                </a:solidFill>
                <a:latin typeface="+mn-lt"/>
              </a:rPr>
              <a:t> for a deformable sphere-flat configuration.</a:t>
            </a:r>
          </a:p>
          <a:p>
            <a:pPr marL="342900" indent="-342900" algn="just">
              <a:spcBef>
                <a:spcPts val="600"/>
              </a:spcBef>
              <a:buFont typeface="Wingdings" panose="05000000000000000000" pitchFamily="2" charset="2"/>
              <a:buChar char="§"/>
            </a:pPr>
            <a:r>
              <a:rPr lang="en-US">
                <a:solidFill>
                  <a:schemeClr val="tx2"/>
                </a:solidFill>
              </a:rPr>
              <a:t> The 2D plane-strain contact simulation is performed in MOOSE and ABAQUS.</a:t>
            </a:r>
          </a:p>
          <a:p>
            <a:pPr marL="342900" indent="-342900" algn="just">
              <a:spcBef>
                <a:spcPts val="600"/>
              </a:spcBef>
              <a:buFont typeface="Wingdings" panose="05000000000000000000" pitchFamily="2" charset="2"/>
              <a:buChar char="§"/>
            </a:pPr>
            <a:r>
              <a:rPr lang="en-US">
                <a:solidFill>
                  <a:schemeClr val="tx2"/>
                </a:solidFill>
              </a:rPr>
              <a:t>The </a:t>
            </a:r>
            <a:r>
              <a:rPr lang="en-US">
                <a:solidFill>
                  <a:srgbClr val="333399"/>
                </a:solidFill>
              </a:rPr>
              <a:t>analytical values are used to validate accuracy of the simulated contact pressure distribution and contact area.</a:t>
            </a:r>
          </a:p>
        </p:txBody>
      </p:sp>
      <p:sp>
        <p:nvSpPr>
          <p:cNvPr id="24" name="TextBox 23">
            <a:extLst>
              <a:ext uri="{FF2B5EF4-FFF2-40B4-BE49-F238E27FC236}">
                <a16:creationId xmlns:a16="http://schemas.microsoft.com/office/drawing/2014/main" id="{CCB58215-6D5A-8F3B-6174-9C12DCA9E2C8}"/>
              </a:ext>
            </a:extLst>
          </p:cNvPr>
          <p:cNvSpPr txBox="1"/>
          <p:nvPr/>
        </p:nvSpPr>
        <p:spPr>
          <a:xfrm>
            <a:off x="543393" y="5917991"/>
            <a:ext cx="6094140" cy="215444"/>
          </a:xfrm>
          <a:prstGeom prst="rect">
            <a:avLst/>
          </a:prstGeom>
          <a:noFill/>
        </p:spPr>
        <p:txBody>
          <a:bodyPr wrap="square">
            <a:spAutoFit/>
          </a:bodyPr>
          <a:lstStyle/>
          <a:p>
            <a:r>
              <a:rPr lang="en-US" sz="800" b="0" i="0">
                <a:solidFill>
                  <a:schemeClr val="tx2"/>
                </a:solidFill>
                <a:effectLst/>
                <a:latin typeface="Arial" panose="020B0604020202020204" pitchFamily="34" charset="0"/>
              </a:rPr>
              <a:t>Johnson, K. L. (1987). </a:t>
            </a:r>
            <a:r>
              <a:rPr lang="en-US" sz="800" b="0" i="1">
                <a:solidFill>
                  <a:schemeClr val="tx2"/>
                </a:solidFill>
                <a:effectLst/>
                <a:latin typeface="Arial" panose="020B0604020202020204" pitchFamily="34" charset="0"/>
              </a:rPr>
              <a:t>Contact mechanics</a:t>
            </a:r>
            <a:r>
              <a:rPr lang="en-US" sz="800" b="0" i="0">
                <a:solidFill>
                  <a:schemeClr val="tx2"/>
                </a:solidFill>
                <a:effectLst/>
                <a:latin typeface="Arial" panose="020B0604020202020204" pitchFamily="34" charset="0"/>
              </a:rPr>
              <a:t>. Cambridge university press.</a:t>
            </a:r>
            <a:endParaRPr lang="en-US" sz="800">
              <a:solidFill>
                <a:schemeClr val="tx2"/>
              </a:solidFill>
            </a:endParaRPr>
          </a:p>
        </p:txBody>
      </p:sp>
      <p:pic>
        <p:nvPicPr>
          <p:cNvPr id="28" name="Picture 27">
            <a:extLst>
              <a:ext uri="{FF2B5EF4-FFF2-40B4-BE49-F238E27FC236}">
                <a16:creationId xmlns:a16="http://schemas.microsoft.com/office/drawing/2014/main" id="{EEEDEA7B-5AE3-BD35-C942-065F8D418949}"/>
              </a:ext>
            </a:extLst>
          </p:cNvPr>
          <p:cNvPicPr>
            <a:picLocks noChangeAspect="1"/>
          </p:cNvPicPr>
          <p:nvPr/>
        </p:nvPicPr>
        <p:blipFill>
          <a:blip r:embed="rId9"/>
          <a:stretch>
            <a:fillRect/>
          </a:stretch>
        </p:blipFill>
        <p:spPr>
          <a:xfrm>
            <a:off x="8015413" y="5311155"/>
            <a:ext cx="3553321" cy="695422"/>
          </a:xfrm>
          <a:prstGeom prst="rect">
            <a:avLst/>
          </a:prstGeom>
        </p:spPr>
      </p:pic>
      <p:sp>
        <p:nvSpPr>
          <p:cNvPr id="29" name="TextBox 28">
            <a:extLst>
              <a:ext uri="{FF2B5EF4-FFF2-40B4-BE49-F238E27FC236}">
                <a16:creationId xmlns:a16="http://schemas.microsoft.com/office/drawing/2014/main" id="{1627CFB9-4E01-122A-968B-E5D372FF2704}"/>
              </a:ext>
            </a:extLst>
          </p:cNvPr>
          <p:cNvSpPr txBox="1"/>
          <p:nvPr/>
        </p:nvSpPr>
        <p:spPr>
          <a:xfrm>
            <a:off x="7992667" y="4983185"/>
            <a:ext cx="3272849" cy="369332"/>
          </a:xfrm>
          <a:prstGeom prst="rect">
            <a:avLst/>
          </a:prstGeom>
          <a:noFill/>
        </p:spPr>
        <p:txBody>
          <a:bodyPr wrap="square" rtlCol="0">
            <a:spAutoFit/>
          </a:bodyPr>
          <a:lstStyle/>
          <a:p>
            <a:pPr algn="just"/>
            <a:r>
              <a:rPr lang="en-US" sz="1800" b="1">
                <a:solidFill>
                  <a:srgbClr val="333399"/>
                </a:solidFill>
              </a:rPr>
              <a:t>Material property:</a:t>
            </a:r>
            <a:endParaRPr lang="en-US" sz="1800"/>
          </a:p>
        </p:txBody>
      </p:sp>
      <p:sp>
        <p:nvSpPr>
          <p:cNvPr id="2" name="Rectangle 1">
            <a:extLst>
              <a:ext uri="{FF2B5EF4-FFF2-40B4-BE49-F238E27FC236}">
                <a16:creationId xmlns:a16="http://schemas.microsoft.com/office/drawing/2014/main" id="{5911FE4A-2ED0-341A-762C-634DEA6FFFEE}"/>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a:t>
            </a:r>
            <a:r>
              <a:rPr lang="en-US">
                <a:solidFill>
                  <a:srgbClr val="0033CC"/>
                </a:solidFill>
              </a:rPr>
              <a:t>Validation Study </a:t>
            </a:r>
            <a:r>
              <a:rPr lang="en-US">
                <a:solidFill>
                  <a:schemeClr val="bg2"/>
                </a:solidFill>
              </a:rPr>
              <a:t>| Results | Conclusion |</a:t>
            </a:r>
          </a:p>
        </p:txBody>
      </p:sp>
    </p:spTree>
    <p:extLst>
      <p:ext uri="{BB962C8B-B14F-4D97-AF65-F5344CB8AC3E}">
        <p14:creationId xmlns:p14="http://schemas.microsoft.com/office/powerpoint/2010/main" val="201735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05BE-DC23-C674-BDE8-1A1AA269DB3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E7477A7-AA4F-486E-9D57-BCFAD6D0E002}"/>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Validation of Contact (Cont’d)  </a:t>
            </a:r>
          </a:p>
        </p:txBody>
      </p:sp>
      <p:sp>
        <p:nvSpPr>
          <p:cNvPr id="12" name="Slide Number Placeholder 11">
            <a:extLst>
              <a:ext uri="{FF2B5EF4-FFF2-40B4-BE49-F238E27FC236}">
                <a16:creationId xmlns:a16="http://schemas.microsoft.com/office/drawing/2014/main" id="{E6ADE491-76BC-D42E-4E3D-78432D0067C8}"/>
              </a:ext>
            </a:extLst>
          </p:cNvPr>
          <p:cNvSpPr>
            <a:spLocks noGrp="1"/>
          </p:cNvSpPr>
          <p:nvPr>
            <p:ph type="sldNum" sz="quarter" idx="12"/>
          </p:nvPr>
        </p:nvSpPr>
        <p:spPr/>
        <p:txBody>
          <a:bodyPr/>
          <a:lstStyle/>
          <a:p>
            <a:fld id="{63954337-777C-478F-BB37-379719107E1B}" type="slidenum">
              <a:rPr lang="en-US" sz="1600" smtClean="0"/>
              <a:pPr/>
              <a:t>15</a:t>
            </a:fld>
            <a:endParaRPr lang="en-US" sz="1600"/>
          </a:p>
        </p:txBody>
      </p:sp>
      <p:sp>
        <p:nvSpPr>
          <p:cNvPr id="9" name="TextBox 8">
            <a:extLst>
              <a:ext uri="{FF2B5EF4-FFF2-40B4-BE49-F238E27FC236}">
                <a16:creationId xmlns:a16="http://schemas.microsoft.com/office/drawing/2014/main" id="{59A2EFAC-281A-B2E0-F383-B9FB8C64B637}"/>
              </a:ext>
            </a:extLst>
          </p:cNvPr>
          <p:cNvSpPr txBox="1"/>
          <p:nvPr/>
        </p:nvSpPr>
        <p:spPr>
          <a:xfrm>
            <a:off x="335797" y="1079169"/>
            <a:ext cx="5397737" cy="400110"/>
          </a:xfrm>
          <a:prstGeom prst="rect">
            <a:avLst/>
          </a:prstGeom>
          <a:noFill/>
        </p:spPr>
        <p:txBody>
          <a:bodyPr wrap="square" rtlCol="0">
            <a:spAutoFit/>
          </a:bodyPr>
          <a:lstStyle/>
          <a:p>
            <a:pPr algn="just"/>
            <a:r>
              <a:rPr lang="en-US" b="1">
                <a:solidFill>
                  <a:schemeClr val="tx2"/>
                </a:solidFill>
                <a:latin typeface="+mn-lt"/>
              </a:rPr>
              <a:t>MOOSE Result: </a:t>
            </a:r>
          </a:p>
        </p:txBody>
      </p:sp>
      <p:sp>
        <p:nvSpPr>
          <p:cNvPr id="15" name="Rectangle 14">
            <a:extLst>
              <a:ext uri="{FF2B5EF4-FFF2-40B4-BE49-F238E27FC236}">
                <a16:creationId xmlns:a16="http://schemas.microsoft.com/office/drawing/2014/main" id="{CBBA8D83-EA40-B6BD-2D4A-9A069B7B07A0}"/>
              </a:ext>
            </a:extLst>
          </p:cNvPr>
          <p:cNvSpPr/>
          <p:nvPr/>
        </p:nvSpPr>
        <p:spPr>
          <a:xfrm>
            <a:off x="486458" y="1496564"/>
            <a:ext cx="4619262" cy="3357101"/>
          </a:xfrm>
          <a:prstGeom prst="rect">
            <a:avLst/>
          </a:prstGeom>
          <a:noFill/>
          <a:ln w="28575">
            <a:solidFill>
              <a:srgbClr val="0033CC"/>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5AB552F-05CB-DF10-0A0C-BC406396CE27}"/>
              </a:ext>
            </a:extLst>
          </p:cNvPr>
          <p:cNvPicPr>
            <a:picLocks noChangeAspect="1"/>
          </p:cNvPicPr>
          <p:nvPr/>
        </p:nvPicPr>
        <p:blipFill>
          <a:blip r:embed="rId3"/>
          <a:stretch>
            <a:fillRect/>
          </a:stretch>
        </p:blipFill>
        <p:spPr>
          <a:xfrm>
            <a:off x="595159" y="1608821"/>
            <a:ext cx="4404591" cy="840350"/>
          </a:xfrm>
          <a:prstGeom prst="rect">
            <a:avLst/>
          </a:prstGeom>
        </p:spPr>
      </p:pic>
      <p:pic>
        <p:nvPicPr>
          <p:cNvPr id="22" name="Picture 21">
            <a:extLst>
              <a:ext uri="{FF2B5EF4-FFF2-40B4-BE49-F238E27FC236}">
                <a16:creationId xmlns:a16="http://schemas.microsoft.com/office/drawing/2014/main" id="{A80C5284-EFF2-C77E-F801-24F5DB72E5F9}"/>
              </a:ext>
            </a:extLst>
          </p:cNvPr>
          <p:cNvPicPr>
            <a:picLocks noChangeAspect="1"/>
          </p:cNvPicPr>
          <p:nvPr/>
        </p:nvPicPr>
        <p:blipFill>
          <a:blip r:embed="rId4"/>
          <a:stretch>
            <a:fillRect/>
          </a:stretch>
        </p:blipFill>
        <p:spPr>
          <a:xfrm>
            <a:off x="874847" y="2387469"/>
            <a:ext cx="2512291" cy="508352"/>
          </a:xfrm>
          <a:prstGeom prst="rect">
            <a:avLst/>
          </a:prstGeom>
        </p:spPr>
      </p:pic>
      <p:pic>
        <p:nvPicPr>
          <p:cNvPr id="24" name="Picture 23">
            <a:extLst>
              <a:ext uri="{FF2B5EF4-FFF2-40B4-BE49-F238E27FC236}">
                <a16:creationId xmlns:a16="http://schemas.microsoft.com/office/drawing/2014/main" id="{4A7A61AF-51B7-91BF-6F63-E21B7E5FE46A}"/>
              </a:ext>
            </a:extLst>
          </p:cNvPr>
          <p:cNvPicPr>
            <a:picLocks noChangeAspect="1"/>
          </p:cNvPicPr>
          <p:nvPr/>
        </p:nvPicPr>
        <p:blipFill>
          <a:blip r:embed="rId5"/>
          <a:stretch>
            <a:fillRect/>
          </a:stretch>
        </p:blipFill>
        <p:spPr>
          <a:xfrm>
            <a:off x="874847" y="3028304"/>
            <a:ext cx="1741922" cy="399030"/>
          </a:xfrm>
          <a:prstGeom prst="rect">
            <a:avLst/>
          </a:prstGeom>
        </p:spPr>
      </p:pic>
      <p:pic>
        <p:nvPicPr>
          <p:cNvPr id="26" name="Picture 25">
            <a:extLst>
              <a:ext uri="{FF2B5EF4-FFF2-40B4-BE49-F238E27FC236}">
                <a16:creationId xmlns:a16="http://schemas.microsoft.com/office/drawing/2014/main" id="{E032D7E9-DC97-752C-04E9-6BEE8D662A3D}"/>
              </a:ext>
            </a:extLst>
          </p:cNvPr>
          <p:cNvPicPr>
            <a:picLocks noChangeAspect="1"/>
          </p:cNvPicPr>
          <p:nvPr/>
        </p:nvPicPr>
        <p:blipFill>
          <a:blip r:embed="rId6"/>
          <a:stretch>
            <a:fillRect/>
          </a:stretch>
        </p:blipFill>
        <p:spPr>
          <a:xfrm>
            <a:off x="607860" y="3757966"/>
            <a:ext cx="3834668" cy="452405"/>
          </a:xfrm>
          <a:prstGeom prst="rect">
            <a:avLst/>
          </a:prstGeom>
        </p:spPr>
      </p:pic>
      <p:pic>
        <p:nvPicPr>
          <p:cNvPr id="28" name="Picture 27">
            <a:extLst>
              <a:ext uri="{FF2B5EF4-FFF2-40B4-BE49-F238E27FC236}">
                <a16:creationId xmlns:a16="http://schemas.microsoft.com/office/drawing/2014/main" id="{7774C04C-D598-4FF5-6B70-E64692B37C8C}"/>
              </a:ext>
            </a:extLst>
          </p:cNvPr>
          <p:cNvPicPr>
            <a:picLocks noChangeAspect="1"/>
          </p:cNvPicPr>
          <p:nvPr/>
        </p:nvPicPr>
        <p:blipFill>
          <a:blip r:embed="rId7"/>
          <a:stretch>
            <a:fillRect/>
          </a:stretch>
        </p:blipFill>
        <p:spPr>
          <a:xfrm>
            <a:off x="1001508" y="4289109"/>
            <a:ext cx="2183817" cy="420532"/>
          </a:xfrm>
          <a:prstGeom prst="rect">
            <a:avLst/>
          </a:prstGeom>
        </p:spPr>
      </p:pic>
      <p:pic>
        <p:nvPicPr>
          <p:cNvPr id="29" name="Picture 28">
            <a:extLst>
              <a:ext uri="{FF2B5EF4-FFF2-40B4-BE49-F238E27FC236}">
                <a16:creationId xmlns:a16="http://schemas.microsoft.com/office/drawing/2014/main" id="{20A0CD47-E0C3-2BD0-824C-B004FEFCBBAD}"/>
              </a:ext>
            </a:extLst>
          </p:cNvPr>
          <p:cNvPicPr>
            <a:picLocks noChangeAspect="1"/>
          </p:cNvPicPr>
          <p:nvPr/>
        </p:nvPicPr>
        <p:blipFill>
          <a:blip r:embed="rId8"/>
          <a:stretch>
            <a:fillRect/>
          </a:stretch>
        </p:blipFill>
        <p:spPr>
          <a:xfrm>
            <a:off x="1832059" y="4995542"/>
            <a:ext cx="3014485" cy="504784"/>
          </a:xfrm>
          <a:prstGeom prst="rect">
            <a:avLst/>
          </a:prstGeom>
        </p:spPr>
      </p:pic>
      <p:pic>
        <p:nvPicPr>
          <p:cNvPr id="30" name="Picture 29">
            <a:extLst>
              <a:ext uri="{FF2B5EF4-FFF2-40B4-BE49-F238E27FC236}">
                <a16:creationId xmlns:a16="http://schemas.microsoft.com/office/drawing/2014/main" id="{ECC90ADD-569D-7A85-4D4C-8A71C4E805D8}"/>
              </a:ext>
            </a:extLst>
          </p:cNvPr>
          <p:cNvPicPr>
            <a:picLocks noChangeAspect="1"/>
          </p:cNvPicPr>
          <p:nvPr/>
        </p:nvPicPr>
        <p:blipFill>
          <a:blip r:embed="rId9"/>
          <a:stretch>
            <a:fillRect/>
          </a:stretch>
        </p:blipFill>
        <p:spPr>
          <a:xfrm>
            <a:off x="2326357" y="5679922"/>
            <a:ext cx="2025888" cy="393304"/>
          </a:xfrm>
          <a:prstGeom prst="rect">
            <a:avLst/>
          </a:prstGeom>
        </p:spPr>
      </p:pic>
      <p:sp>
        <p:nvSpPr>
          <p:cNvPr id="31" name="Rectangle 30">
            <a:extLst>
              <a:ext uri="{FF2B5EF4-FFF2-40B4-BE49-F238E27FC236}">
                <a16:creationId xmlns:a16="http://schemas.microsoft.com/office/drawing/2014/main" id="{F2344883-0D87-570D-C705-674AB265D442}"/>
              </a:ext>
            </a:extLst>
          </p:cNvPr>
          <p:cNvSpPr/>
          <p:nvPr/>
        </p:nvSpPr>
        <p:spPr>
          <a:xfrm>
            <a:off x="1755153" y="4939933"/>
            <a:ext cx="3350567" cy="112329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653CFFD-CF7A-B7B5-1168-35E8B59154E5}"/>
              </a:ext>
            </a:extLst>
          </p:cNvPr>
          <p:cNvSpPr txBox="1"/>
          <p:nvPr/>
        </p:nvSpPr>
        <p:spPr>
          <a:xfrm>
            <a:off x="293757" y="4889467"/>
            <a:ext cx="2080777" cy="400110"/>
          </a:xfrm>
          <a:prstGeom prst="rect">
            <a:avLst/>
          </a:prstGeom>
          <a:noFill/>
        </p:spPr>
        <p:txBody>
          <a:bodyPr wrap="square" rtlCol="0">
            <a:spAutoFit/>
          </a:bodyPr>
          <a:lstStyle/>
          <a:p>
            <a:pPr algn="just"/>
            <a:r>
              <a:rPr lang="en-US" b="1">
                <a:solidFill>
                  <a:schemeClr val="tx2"/>
                </a:solidFill>
                <a:latin typeface="+mn-lt"/>
              </a:rPr>
              <a:t>Analytical: </a:t>
            </a:r>
          </a:p>
        </p:txBody>
      </p:sp>
      <p:pic>
        <p:nvPicPr>
          <p:cNvPr id="34" name="Picture 33" descr="A graph of a function&#10;&#10;AI-generated content may be incorrect.">
            <a:extLst>
              <a:ext uri="{FF2B5EF4-FFF2-40B4-BE49-F238E27FC236}">
                <a16:creationId xmlns:a16="http://schemas.microsoft.com/office/drawing/2014/main" id="{CE7D413C-E7B9-2E32-8147-234307BA9DC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26264" y="1079169"/>
            <a:ext cx="6208536" cy="4728441"/>
          </a:xfrm>
          <a:prstGeom prst="rect">
            <a:avLst/>
          </a:prstGeom>
        </p:spPr>
      </p:pic>
      <p:sp>
        <p:nvSpPr>
          <p:cNvPr id="17" name="TextBox 16">
            <a:extLst>
              <a:ext uri="{FF2B5EF4-FFF2-40B4-BE49-F238E27FC236}">
                <a16:creationId xmlns:a16="http://schemas.microsoft.com/office/drawing/2014/main" id="{AD2F401F-F017-6918-F9E5-DBD78EFB8BB0}"/>
              </a:ext>
            </a:extLst>
          </p:cNvPr>
          <p:cNvSpPr txBox="1"/>
          <p:nvPr/>
        </p:nvSpPr>
        <p:spPr>
          <a:xfrm>
            <a:off x="8326058" y="3009874"/>
            <a:ext cx="2131083" cy="600164"/>
          </a:xfrm>
          <a:prstGeom prst="rect">
            <a:avLst/>
          </a:prstGeom>
          <a:noFill/>
          <a:ln>
            <a:solidFill>
              <a:schemeClr val="bg1">
                <a:lumMod val="85000"/>
              </a:schemeClr>
            </a:solidFill>
          </a:ln>
        </p:spPr>
        <p:txBody>
          <a:bodyPr wrap="square" rtlCol="0">
            <a:spAutoFit/>
          </a:bodyPr>
          <a:lstStyle/>
          <a:p>
            <a:pPr algn="just"/>
            <a:r>
              <a:rPr lang="en-US" sz="1100" b="1">
                <a:solidFill>
                  <a:schemeClr val="tx1">
                    <a:lumMod val="50000"/>
                  </a:schemeClr>
                </a:solidFill>
              </a:rPr>
              <a:t>MOOSE </a:t>
            </a:r>
          </a:p>
          <a:p>
            <a:pPr algn="just"/>
            <a:r>
              <a:rPr lang="en-US" sz="1100" b="1">
                <a:solidFill>
                  <a:schemeClr val="tx1">
                    <a:lumMod val="50000"/>
                  </a:schemeClr>
                </a:solidFill>
              </a:rPr>
              <a:t>6.6 % </a:t>
            </a:r>
            <a:r>
              <a:rPr lang="en-US" sz="1100">
                <a:solidFill>
                  <a:schemeClr val="tx1">
                    <a:lumMod val="50000"/>
                  </a:schemeClr>
                </a:solidFill>
              </a:rPr>
              <a:t>error in Contact radius </a:t>
            </a:r>
          </a:p>
          <a:p>
            <a:pPr algn="just"/>
            <a:r>
              <a:rPr lang="en-US" sz="1100" b="1">
                <a:solidFill>
                  <a:schemeClr val="tx1">
                    <a:lumMod val="50000"/>
                  </a:schemeClr>
                </a:solidFill>
              </a:rPr>
              <a:t>3.3 % </a:t>
            </a:r>
            <a:r>
              <a:rPr lang="en-US" sz="1100">
                <a:solidFill>
                  <a:schemeClr val="tx1">
                    <a:lumMod val="50000"/>
                  </a:schemeClr>
                </a:solidFill>
              </a:rPr>
              <a:t>error in Contact pressure</a:t>
            </a:r>
          </a:p>
        </p:txBody>
      </p:sp>
      <p:sp>
        <p:nvSpPr>
          <p:cNvPr id="2" name="Rectangle 1">
            <a:extLst>
              <a:ext uri="{FF2B5EF4-FFF2-40B4-BE49-F238E27FC236}">
                <a16:creationId xmlns:a16="http://schemas.microsoft.com/office/drawing/2014/main" id="{8129B7F8-05FE-943B-C927-A74EA56310EB}"/>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a:t>
            </a:r>
            <a:r>
              <a:rPr lang="en-US">
                <a:solidFill>
                  <a:srgbClr val="0033CC"/>
                </a:solidFill>
              </a:rPr>
              <a:t>Validation Study </a:t>
            </a:r>
            <a:r>
              <a:rPr lang="en-US">
                <a:solidFill>
                  <a:schemeClr val="bg2"/>
                </a:solidFill>
              </a:rPr>
              <a:t>| Results | Conclusion |</a:t>
            </a:r>
          </a:p>
        </p:txBody>
      </p:sp>
    </p:spTree>
    <p:extLst>
      <p:ext uri="{BB962C8B-B14F-4D97-AF65-F5344CB8AC3E}">
        <p14:creationId xmlns:p14="http://schemas.microsoft.com/office/powerpoint/2010/main" val="39917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3E7AC-622B-DB14-2873-DC4B6835706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64A2055-068B-4FBA-A35A-14AC48178595}"/>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Validation of Contact (Cont’d)  </a:t>
            </a:r>
          </a:p>
        </p:txBody>
      </p:sp>
      <p:sp>
        <p:nvSpPr>
          <p:cNvPr id="12" name="Slide Number Placeholder 11">
            <a:extLst>
              <a:ext uri="{FF2B5EF4-FFF2-40B4-BE49-F238E27FC236}">
                <a16:creationId xmlns:a16="http://schemas.microsoft.com/office/drawing/2014/main" id="{85D754A6-60C8-752E-73B8-D7131796FB11}"/>
              </a:ext>
            </a:extLst>
          </p:cNvPr>
          <p:cNvSpPr>
            <a:spLocks noGrp="1"/>
          </p:cNvSpPr>
          <p:nvPr>
            <p:ph type="sldNum" sz="quarter" idx="12"/>
          </p:nvPr>
        </p:nvSpPr>
        <p:spPr/>
        <p:txBody>
          <a:bodyPr/>
          <a:lstStyle/>
          <a:p>
            <a:fld id="{63954337-777C-478F-BB37-379719107E1B}" type="slidenum">
              <a:rPr lang="en-US" sz="1600" smtClean="0"/>
              <a:pPr/>
              <a:t>16</a:t>
            </a:fld>
            <a:endParaRPr lang="en-US" sz="1600"/>
          </a:p>
        </p:txBody>
      </p:sp>
      <p:pic>
        <p:nvPicPr>
          <p:cNvPr id="3" name="Picture 2">
            <a:extLst>
              <a:ext uri="{FF2B5EF4-FFF2-40B4-BE49-F238E27FC236}">
                <a16:creationId xmlns:a16="http://schemas.microsoft.com/office/drawing/2014/main" id="{C88368AE-16E5-99B2-5A91-FDF95BB52951}"/>
              </a:ext>
            </a:extLst>
          </p:cNvPr>
          <p:cNvPicPr>
            <a:picLocks noChangeAspect="1"/>
          </p:cNvPicPr>
          <p:nvPr/>
        </p:nvPicPr>
        <p:blipFill>
          <a:blip r:embed="rId3">
            <a:extLst>
              <a:ext uri="{28A0092B-C50C-407E-A947-70E740481C1C}">
                <a14:useLocalDpi xmlns:a14="http://schemas.microsoft.com/office/drawing/2010/main" val="0"/>
              </a:ext>
            </a:extLst>
          </a:blip>
          <a:srcRect l="15183" r="14298"/>
          <a:stretch>
            <a:fillRect/>
          </a:stretch>
        </p:blipFill>
        <p:spPr>
          <a:xfrm>
            <a:off x="202760" y="2204295"/>
            <a:ext cx="5831525" cy="3833476"/>
          </a:xfrm>
          <a:prstGeom prst="rect">
            <a:avLst/>
          </a:prstGeom>
        </p:spPr>
      </p:pic>
      <p:pic>
        <p:nvPicPr>
          <p:cNvPr id="8" name="Picture 7" descr="A rainbow colored grid on a white background&#10;&#10;AI-generated content may be incorrect.">
            <a:extLst>
              <a:ext uri="{FF2B5EF4-FFF2-40B4-BE49-F238E27FC236}">
                <a16:creationId xmlns:a16="http://schemas.microsoft.com/office/drawing/2014/main" id="{ACC42642-8B02-79B0-1CB3-6AEBAA0206D3}"/>
              </a:ext>
            </a:extLst>
          </p:cNvPr>
          <p:cNvPicPr>
            <a:picLocks noChangeAspect="1"/>
          </p:cNvPicPr>
          <p:nvPr/>
        </p:nvPicPr>
        <p:blipFill>
          <a:blip r:embed="rId4">
            <a:extLst>
              <a:ext uri="{28A0092B-C50C-407E-A947-70E740481C1C}">
                <a14:useLocalDpi xmlns:a14="http://schemas.microsoft.com/office/drawing/2010/main" val="0"/>
              </a:ext>
            </a:extLst>
          </a:blip>
          <a:srcRect l="15640" r="15047"/>
          <a:stretch>
            <a:fillRect/>
          </a:stretch>
        </p:blipFill>
        <p:spPr>
          <a:xfrm>
            <a:off x="6231511" y="2204295"/>
            <a:ext cx="5731889" cy="3833476"/>
          </a:xfrm>
          <a:prstGeom prst="rect">
            <a:avLst/>
          </a:prstGeom>
        </p:spPr>
      </p:pic>
      <p:pic>
        <p:nvPicPr>
          <p:cNvPr id="14" name="Picture 13" descr="A rainbow colored grid on a white background&#10;&#10;AI-generated content may be incorrect.">
            <a:extLst>
              <a:ext uri="{FF2B5EF4-FFF2-40B4-BE49-F238E27FC236}">
                <a16:creationId xmlns:a16="http://schemas.microsoft.com/office/drawing/2014/main" id="{30FC4F2D-8FFC-8D4F-1851-1D82877BCD88}"/>
              </a:ext>
            </a:extLst>
          </p:cNvPr>
          <p:cNvPicPr>
            <a:picLocks noChangeAspect="1"/>
          </p:cNvPicPr>
          <p:nvPr/>
        </p:nvPicPr>
        <p:blipFill>
          <a:blip r:embed="rId4">
            <a:extLst>
              <a:ext uri="{28A0092B-C50C-407E-A947-70E740481C1C}">
                <a14:useLocalDpi xmlns:a14="http://schemas.microsoft.com/office/drawing/2010/main" val="0"/>
              </a:ext>
            </a:extLst>
          </a:blip>
          <a:srcRect l="87987" t="4324" r="2866" b="52861"/>
          <a:stretch>
            <a:fillRect/>
          </a:stretch>
        </p:blipFill>
        <p:spPr>
          <a:xfrm>
            <a:off x="6231511" y="1633933"/>
            <a:ext cx="1052738" cy="2284439"/>
          </a:xfrm>
          <a:prstGeom prst="rect">
            <a:avLst/>
          </a:prstGeom>
        </p:spPr>
      </p:pic>
      <p:sp>
        <p:nvSpPr>
          <p:cNvPr id="18" name="TextBox 17">
            <a:extLst>
              <a:ext uri="{FF2B5EF4-FFF2-40B4-BE49-F238E27FC236}">
                <a16:creationId xmlns:a16="http://schemas.microsoft.com/office/drawing/2014/main" id="{27C165F4-FBF2-5FCB-C39B-DF9732FB3F7D}"/>
              </a:ext>
            </a:extLst>
          </p:cNvPr>
          <p:cNvSpPr txBox="1"/>
          <p:nvPr/>
        </p:nvSpPr>
        <p:spPr>
          <a:xfrm rot="16200000">
            <a:off x="6953991" y="2193929"/>
            <a:ext cx="457200" cy="153888"/>
          </a:xfrm>
          <a:prstGeom prst="rect">
            <a:avLst/>
          </a:prstGeom>
          <a:noFill/>
        </p:spPr>
        <p:txBody>
          <a:bodyPr wrap="square" lIns="0" tIns="0" rIns="0" bIns="0" rtlCol="0">
            <a:spAutoFit/>
          </a:bodyPr>
          <a:lstStyle/>
          <a:p>
            <a:pPr algn="l"/>
            <a:r>
              <a:rPr lang="en-US" sz="1000" dirty="0">
                <a:solidFill>
                  <a:schemeClr val="tx2"/>
                </a:solidFill>
                <a:latin typeface="+mn-lt"/>
              </a:rPr>
              <a:t>(MPa)</a:t>
            </a:r>
          </a:p>
        </p:txBody>
      </p:sp>
      <p:sp>
        <p:nvSpPr>
          <p:cNvPr id="2" name="TextBox 1">
            <a:extLst>
              <a:ext uri="{FF2B5EF4-FFF2-40B4-BE49-F238E27FC236}">
                <a16:creationId xmlns:a16="http://schemas.microsoft.com/office/drawing/2014/main" id="{2347265A-D914-E1AF-4BC7-AAF3339DEA21}"/>
              </a:ext>
            </a:extLst>
          </p:cNvPr>
          <p:cNvSpPr txBox="1"/>
          <p:nvPr/>
        </p:nvSpPr>
        <p:spPr>
          <a:xfrm>
            <a:off x="5058450" y="1228699"/>
            <a:ext cx="234612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rgbClr val="333333"/>
                </a:solidFill>
                <a:latin typeface="+mn-lt"/>
              </a:rPr>
              <a:t>Last timestep</a:t>
            </a:r>
            <a:endParaRPr kumimoji="0" lang="en-US" sz="1600" b="0" i="0" u="none" strike="noStrike" kern="0" cap="none" spc="0" normalizeH="0" baseline="0" noProof="0" dirty="0">
              <a:ln>
                <a:noFill/>
              </a:ln>
              <a:solidFill>
                <a:srgbClr val="333333"/>
              </a:solidFill>
              <a:effectLst/>
              <a:uLnTx/>
              <a:uFillTx/>
              <a:latin typeface="+mn-lt"/>
            </a:endParaRPr>
          </a:p>
        </p:txBody>
      </p:sp>
      <p:sp>
        <p:nvSpPr>
          <p:cNvPr id="5" name="Rectangle 4">
            <a:extLst>
              <a:ext uri="{FF2B5EF4-FFF2-40B4-BE49-F238E27FC236}">
                <a16:creationId xmlns:a16="http://schemas.microsoft.com/office/drawing/2014/main" id="{861F30D8-6FA0-0F01-18D0-25225AB1463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a:t>
            </a:r>
            <a:r>
              <a:rPr lang="en-US">
                <a:solidFill>
                  <a:srgbClr val="0033CC"/>
                </a:solidFill>
              </a:rPr>
              <a:t>Validation Study </a:t>
            </a:r>
            <a:r>
              <a:rPr lang="en-US">
                <a:solidFill>
                  <a:schemeClr val="bg2"/>
                </a:solidFill>
              </a:rPr>
              <a:t>| Results | Conclusion |</a:t>
            </a:r>
          </a:p>
        </p:txBody>
      </p:sp>
      <p:pic>
        <p:nvPicPr>
          <p:cNvPr id="6" name="Picture 5" descr="A colorful grid with a rainbow colored circle&#10;&#10;AI-generated content may be incorrect.">
            <a:extLst>
              <a:ext uri="{FF2B5EF4-FFF2-40B4-BE49-F238E27FC236}">
                <a16:creationId xmlns:a16="http://schemas.microsoft.com/office/drawing/2014/main" id="{4E7DC787-C93A-F642-6176-17308902E7FB}"/>
              </a:ext>
            </a:extLst>
          </p:cNvPr>
          <p:cNvPicPr>
            <a:picLocks noChangeAspect="1"/>
          </p:cNvPicPr>
          <p:nvPr/>
        </p:nvPicPr>
        <p:blipFill>
          <a:blip r:embed="rId3">
            <a:extLst>
              <a:ext uri="{28A0092B-C50C-407E-A947-70E740481C1C}">
                <a14:useLocalDpi xmlns:a14="http://schemas.microsoft.com/office/drawing/2010/main" val="0"/>
              </a:ext>
            </a:extLst>
          </a:blip>
          <a:srcRect l="86524" r="2683" b="51677"/>
          <a:stretch>
            <a:fillRect/>
          </a:stretch>
        </p:blipFill>
        <p:spPr>
          <a:xfrm>
            <a:off x="228600" y="1463812"/>
            <a:ext cx="1134245" cy="2454560"/>
          </a:xfrm>
          <a:prstGeom prst="rect">
            <a:avLst/>
          </a:prstGeom>
        </p:spPr>
      </p:pic>
      <p:sp>
        <p:nvSpPr>
          <p:cNvPr id="16" name="TextBox 15">
            <a:extLst>
              <a:ext uri="{FF2B5EF4-FFF2-40B4-BE49-F238E27FC236}">
                <a16:creationId xmlns:a16="http://schemas.microsoft.com/office/drawing/2014/main" id="{1DDD57DD-36B8-AABB-1CB7-B9E8512CEC6D}"/>
              </a:ext>
            </a:extLst>
          </p:cNvPr>
          <p:cNvSpPr txBox="1"/>
          <p:nvPr/>
        </p:nvSpPr>
        <p:spPr>
          <a:xfrm rot="16200000">
            <a:off x="912292" y="2189136"/>
            <a:ext cx="457200" cy="153888"/>
          </a:xfrm>
          <a:prstGeom prst="rect">
            <a:avLst/>
          </a:prstGeom>
          <a:noFill/>
        </p:spPr>
        <p:txBody>
          <a:bodyPr wrap="square" lIns="0" tIns="0" rIns="0" bIns="0" rtlCol="0">
            <a:spAutoFit/>
          </a:bodyPr>
          <a:lstStyle/>
          <a:p>
            <a:pPr algn="l"/>
            <a:r>
              <a:rPr lang="en-US" sz="1000" dirty="0">
                <a:solidFill>
                  <a:schemeClr val="tx2"/>
                </a:solidFill>
                <a:latin typeface="+mn-lt"/>
              </a:rPr>
              <a:t>(mm)</a:t>
            </a:r>
          </a:p>
        </p:txBody>
      </p:sp>
    </p:spTree>
    <p:extLst>
      <p:ext uri="{BB962C8B-B14F-4D97-AF65-F5344CB8AC3E}">
        <p14:creationId xmlns:p14="http://schemas.microsoft.com/office/powerpoint/2010/main" val="180212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6846C-4CF0-BC92-03F3-0B46A837748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7FE824-1248-DE66-5661-B3C7D4C6BCFE}"/>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Validation of Adhesion</a:t>
            </a:r>
          </a:p>
        </p:txBody>
      </p:sp>
      <p:sp>
        <p:nvSpPr>
          <p:cNvPr id="5" name="Slide Number Placeholder 4">
            <a:extLst>
              <a:ext uri="{FF2B5EF4-FFF2-40B4-BE49-F238E27FC236}">
                <a16:creationId xmlns:a16="http://schemas.microsoft.com/office/drawing/2014/main" id="{33098FDB-0F72-1ED3-6CF3-5CB74E3C3496}"/>
              </a:ext>
            </a:extLst>
          </p:cNvPr>
          <p:cNvSpPr>
            <a:spLocks noGrp="1"/>
          </p:cNvSpPr>
          <p:nvPr>
            <p:ph type="sldNum" sz="quarter" idx="12"/>
          </p:nvPr>
        </p:nvSpPr>
        <p:spPr/>
        <p:txBody>
          <a:bodyPr/>
          <a:lstStyle/>
          <a:p>
            <a:fld id="{63954337-777C-478F-BB37-379719107E1B}" type="slidenum">
              <a:rPr lang="en-US" sz="1600" smtClean="0"/>
              <a:pPr/>
              <a:t>17</a:t>
            </a:fld>
            <a:endParaRPr lang="en-US" sz="1600"/>
          </a:p>
        </p:txBody>
      </p:sp>
      <p:pic>
        <p:nvPicPr>
          <p:cNvPr id="10" name="Picture 9">
            <a:extLst>
              <a:ext uri="{FF2B5EF4-FFF2-40B4-BE49-F238E27FC236}">
                <a16:creationId xmlns:a16="http://schemas.microsoft.com/office/drawing/2014/main" id="{3E7E2741-2792-C797-C53D-29C49E48C34B}"/>
              </a:ext>
            </a:extLst>
          </p:cNvPr>
          <p:cNvPicPr>
            <a:picLocks noChangeAspect="1"/>
          </p:cNvPicPr>
          <p:nvPr/>
        </p:nvPicPr>
        <p:blipFill>
          <a:blip r:embed="rId3"/>
          <a:stretch>
            <a:fillRect/>
          </a:stretch>
        </p:blipFill>
        <p:spPr>
          <a:xfrm>
            <a:off x="395538" y="1479854"/>
            <a:ext cx="3208398" cy="1013620"/>
          </a:xfrm>
          <a:prstGeom prst="rect">
            <a:avLst/>
          </a:prstGeom>
        </p:spPr>
      </p:pic>
      <p:sp>
        <p:nvSpPr>
          <p:cNvPr id="13" name="TextBox 12">
            <a:extLst>
              <a:ext uri="{FF2B5EF4-FFF2-40B4-BE49-F238E27FC236}">
                <a16:creationId xmlns:a16="http://schemas.microsoft.com/office/drawing/2014/main" id="{22B39B63-BCA8-4094-DBC3-F2C42F670370}"/>
              </a:ext>
            </a:extLst>
          </p:cNvPr>
          <p:cNvSpPr txBox="1"/>
          <p:nvPr/>
        </p:nvSpPr>
        <p:spPr>
          <a:xfrm>
            <a:off x="457200" y="1151862"/>
            <a:ext cx="3208397" cy="369332"/>
          </a:xfrm>
          <a:prstGeom prst="rect">
            <a:avLst/>
          </a:prstGeom>
          <a:noFill/>
        </p:spPr>
        <p:txBody>
          <a:bodyPr wrap="square" rtlCol="0">
            <a:spAutoFit/>
          </a:bodyPr>
          <a:lstStyle/>
          <a:p>
            <a:pPr algn="just"/>
            <a:r>
              <a:rPr lang="en-US" sz="1800" b="1">
                <a:solidFill>
                  <a:srgbClr val="333399"/>
                </a:solidFill>
              </a:rPr>
              <a:t>JKR Solution:</a:t>
            </a:r>
            <a:endParaRPr lang="en-US" sz="1800"/>
          </a:p>
        </p:txBody>
      </p:sp>
      <p:sp>
        <p:nvSpPr>
          <p:cNvPr id="20" name="Rectangle 19">
            <a:extLst>
              <a:ext uri="{FF2B5EF4-FFF2-40B4-BE49-F238E27FC236}">
                <a16:creationId xmlns:a16="http://schemas.microsoft.com/office/drawing/2014/main" id="{65E87D43-3AE8-B8D4-9350-31BF272A750F}"/>
              </a:ext>
            </a:extLst>
          </p:cNvPr>
          <p:cNvSpPr/>
          <p:nvPr/>
        </p:nvSpPr>
        <p:spPr>
          <a:xfrm>
            <a:off x="437380" y="4702451"/>
            <a:ext cx="3722029" cy="1123296"/>
          </a:xfrm>
          <a:prstGeom prst="rect">
            <a:avLst/>
          </a:prstGeom>
          <a:noFill/>
          <a:ln w="28575">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6AB4B385-AA9F-4DFC-9084-E6C0848DAD65}"/>
              </a:ext>
            </a:extLst>
          </p:cNvPr>
          <p:cNvSpPr txBox="1"/>
          <p:nvPr/>
        </p:nvSpPr>
        <p:spPr>
          <a:xfrm>
            <a:off x="10880934" y="3013802"/>
            <a:ext cx="755523" cy="230832"/>
          </a:xfrm>
          <a:prstGeom prst="rect">
            <a:avLst/>
          </a:prstGeom>
          <a:noFill/>
        </p:spPr>
        <p:txBody>
          <a:bodyPr wrap="square" lIns="0" tIns="0" rIns="0" bIns="0" rtlCol="0">
            <a:spAutoFit/>
          </a:bodyPr>
          <a:lstStyle/>
          <a:p>
            <a:pPr algn="l"/>
            <a:r>
              <a:rPr lang="en-US" sz="1500">
                <a:solidFill>
                  <a:schemeClr val="tx2"/>
                </a:solidFill>
                <a:latin typeface="+mn-lt"/>
              </a:rPr>
              <a:t>200 mm</a:t>
            </a:r>
          </a:p>
        </p:txBody>
      </p:sp>
      <p:grpSp>
        <p:nvGrpSpPr>
          <p:cNvPr id="95" name="Group 94">
            <a:extLst>
              <a:ext uri="{FF2B5EF4-FFF2-40B4-BE49-F238E27FC236}">
                <a16:creationId xmlns:a16="http://schemas.microsoft.com/office/drawing/2014/main" id="{E76985DA-476F-A0C0-1F2F-D4CFCDA5ACD8}"/>
              </a:ext>
            </a:extLst>
          </p:cNvPr>
          <p:cNvGrpSpPr/>
          <p:nvPr/>
        </p:nvGrpSpPr>
        <p:grpSpPr>
          <a:xfrm>
            <a:off x="7959128" y="1149406"/>
            <a:ext cx="2822603" cy="3571029"/>
            <a:chOff x="7734558" y="1113982"/>
            <a:chExt cx="3159510" cy="3872738"/>
          </a:xfrm>
        </p:grpSpPr>
        <p:sp>
          <p:nvSpPr>
            <p:cNvPr id="2" name="Rectangle 1">
              <a:extLst>
                <a:ext uri="{FF2B5EF4-FFF2-40B4-BE49-F238E27FC236}">
                  <a16:creationId xmlns:a16="http://schemas.microsoft.com/office/drawing/2014/main" id="{01A72BF8-8D24-48BB-AE65-C2C2EBCD62E4}"/>
                </a:ext>
              </a:extLst>
            </p:cNvPr>
            <p:cNvSpPr/>
            <p:nvPr/>
          </p:nvSpPr>
          <p:spPr>
            <a:xfrm>
              <a:off x="8049203" y="2163664"/>
              <a:ext cx="2308303" cy="2085278"/>
            </a:xfrm>
            <a:prstGeom prst="rect">
              <a:avLst/>
            </a:prstGeom>
            <a:solidFill>
              <a:schemeClr val="bg2">
                <a:lumMod val="6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5A58E52-DC11-F14B-D89A-FE8F21A2604A}"/>
                </a:ext>
              </a:extLst>
            </p:cNvPr>
            <p:cNvSpPr/>
            <p:nvPr/>
          </p:nvSpPr>
          <p:spPr>
            <a:xfrm>
              <a:off x="8807486" y="1366046"/>
              <a:ext cx="825191" cy="797618"/>
            </a:xfrm>
            <a:prstGeom prst="ellipse">
              <a:avLst/>
            </a:prstGeom>
            <a:solidFill>
              <a:schemeClr val="bg2">
                <a:lumMod val="6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F66D4EA-F9A8-75EF-BE67-EE423B598D9D}"/>
                </a:ext>
              </a:extLst>
            </p:cNvPr>
            <p:cNvGrpSpPr/>
            <p:nvPr/>
          </p:nvGrpSpPr>
          <p:grpSpPr>
            <a:xfrm>
              <a:off x="7736777" y="1951241"/>
              <a:ext cx="314645" cy="511633"/>
              <a:chOff x="7950360" y="605043"/>
              <a:chExt cx="433566" cy="814039"/>
            </a:xfrm>
          </p:grpSpPr>
          <p:sp>
            <p:nvSpPr>
              <p:cNvPr id="6" name="Oval 5">
                <a:extLst>
                  <a:ext uri="{FF2B5EF4-FFF2-40B4-BE49-F238E27FC236}">
                    <a16:creationId xmlns:a16="http://schemas.microsoft.com/office/drawing/2014/main" id="{E05539E0-9315-B0B2-92FA-544232B53A92}"/>
                  </a:ext>
                </a:extLst>
              </p:cNvPr>
              <p:cNvSpPr/>
              <p:nvPr/>
            </p:nvSpPr>
            <p:spPr>
              <a:xfrm>
                <a:off x="8105145" y="836100"/>
                <a:ext cx="278781" cy="31223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C01E435-C00B-48F8-F17C-AA5DE4986BCD}"/>
                  </a:ext>
                </a:extLst>
              </p:cNvPr>
              <p:cNvCxnSpPr/>
              <p:nvPr/>
            </p:nvCxnSpPr>
            <p:spPr>
              <a:xfrm>
                <a:off x="8112511" y="605043"/>
                <a:ext cx="0" cy="81403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659CD6-CE1B-7A3A-8C10-7B58BDCB70F4}"/>
                  </a:ext>
                </a:extLst>
              </p:cNvPr>
              <p:cNvCxnSpPr/>
              <p:nvPr/>
            </p:nvCxnSpPr>
            <p:spPr>
              <a:xfrm>
                <a:off x="7972662" y="605043"/>
                <a:ext cx="139849" cy="10647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09EBEC-68E9-B014-C50B-3241C58AFC3C}"/>
                  </a:ext>
                </a:extLst>
              </p:cNvPr>
              <p:cNvCxnSpPr>
                <a:cxnSpLocks/>
              </p:cNvCxnSpPr>
              <p:nvPr/>
            </p:nvCxnSpPr>
            <p:spPr>
              <a:xfrm>
                <a:off x="7950360" y="818363"/>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7BF3F74-7F43-2C08-20E6-6B34A0DD6B8A}"/>
                  </a:ext>
                </a:extLst>
              </p:cNvPr>
              <p:cNvCxnSpPr>
                <a:cxnSpLocks/>
              </p:cNvCxnSpPr>
              <p:nvPr/>
            </p:nvCxnSpPr>
            <p:spPr>
              <a:xfrm>
                <a:off x="7957792" y="1048820"/>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6839B4-E266-E2D8-B916-4F05B7065894}"/>
                  </a:ext>
                </a:extLst>
              </p:cNvPr>
              <p:cNvCxnSpPr>
                <a:cxnSpLocks/>
              </p:cNvCxnSpPr>
              <p:nvPr/>
            </p:nvCxnSpPr>
            <p:spPr>
              <a:xfrm>
                <a:off x="7954076" y="1256975"/>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275BBE1-AA70-352E-F4AB-AD9D7E76014D}"/>
                </a:ext>
              </a:extLst>
            </p:cNvPr>
            <p:cNvGrpSpPr/>
            <p:nvPr/>
          </p:nvGrpSpPr>
          <p:grpSpPr>
            <a:xfrm>
              <a:off x="7734558" y="3939288"/>
              <a:ext cx="314645" cy="511633"/>
              <a:chOff x="7950360" y="605043"/>
              <a:chExt cx="433566" cy="814039"/>
            </a:xfrm>
          </p:grpSpPr>
          <p:sp>
            <p:nvSpPr>
              <p:cNvPr id="29" name="Oval 28">
                <a:extLst>
                  <a:ext uri="{FF2B5EF4-FFF2-40B4-BE49-F238E27FC236}">
                    <a16:creationId xmlns:a16="http://schemas.microsoft.com/office/drawing/2014/main" id="{EDC67086-EE94-FCA8-2272-3323B24F3816}"/>
                  </a:ext>
                </a:extLst>
              </p:cNvPr>
              <p:cNvSpPr/>
              <p:nvPr/>
            </p:nvSpPr>
            <p:spPr>
              <a:xfrm>
                <a:off x="8105145" y="836100"/>
                <a:ext cx="278781" cy="31223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3B97AF7-59ED-D13F-CE5E-867249E2DF14}"/>
                  </a:ext>
                </a:extLst>
              </p:cNvPr>
              <p:cNvCxnSpPr/>
              <p:nvPr/>
            </p:nvCxnSpPr>
            <p:spPr>
              <a:xfrm>
                <a:off x="8112511" y="605043"/>
                <a:ext cx="0" cy="81403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580A5C-575B-2FF0-3C6E-FFE06C1E4CB4}"/>
                  </a:ext>
                </a:extLst>
              </p:cNvPr>
              <p:cNvCxnSpPr/>
              <p:nvPr/>
            </p:nvCxnSpPr>
            <p:spPr>
              <a:xfrm>
                <a:off x="7972662" y="605043"/>
                <a:ext cx="139849" cy="10647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0779B5D-2BCA-5357-6FFC-CCA2A55DACED}"/>
                  </a:ext>
                </a:extLst>
              </p:cNvPr>
              <p:cNvCxnSpPr>
                <a:cxnSpLocks/>
              </p:cNvCxnSpPr>
              <p:nvPr/>
            </p:nvCxnSpPr>
            <p:spPr>
              <a:xfrm>
                <a:off x="7950360" y="818363"/>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59DE66-2DB6-FCB9-0418-81F8288984AA}"/>
                  </a:ext>
                </a:extLst>
              </p:cNvPr>
              <p:cNvCxnSpPr>
                <a:cxnSpLocks/>
              </p:cNvCxnSpPr>
              <p:nvPr/>
            </p:nvCxnSpPr>
            <p:spPr>
              <a:xfrm>
                <a:off x="7957792" y="1048820"/>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A8DCB33-31D4-6EBF-B552-CAEA215D9249}"/>
                  </a:ext>
                </a:extLst>
              </p:cNvPr>
              <p:cNvCxnSpPr>
                <a:cxnSpLocks/>
              </p:cNvCxnSpPr>
              <p:nvPr/>
            </p:nvCxnSpPr>
            <p:spPr>
              <a:xfrm>
                <a:off x="7954076" y="1256975"/>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BB9E561-29BF-1165-37C4-9AD6D6750587}"/>
                </a:ext>
              </a:extLst>
            </p:cNvPr>
            <p:cNvGrpSpPr/>
            <p:nvPr/>
          </p:nvGrpSpPr>
          <p:grpSpPr>
            <a:xfrm flipH="1">
              <a:off x="10357357" y="1909719"/>
              <a:ext cx="314645" cy="511633"/>
              <a:chOff x="7950360" y="605043"/>
              <a:chExt cx="433566" cy="814039"/>
            </a:xfrm>
          </p:grpSpPr>
          <p:sp>
            <p:nvSpPr>
              <p:cNvPr id="36" name="Oval 35">
                <a:extLst>
                  <a:ext uri="{FF2B5EF4-FFF2-40B4-BE49-F238E27FC236}">
                    <a16:creationId xmlns:a16="http://schemas.microsoft.com/office/drawing/2014/main" id="{7BF43CE9-7A5D-5430-1333-BD833DCD0774}"/>
                  </a:ext>
                </a:extLst>
              </p:cNvPr>
              <p:cNvSpPr/>
              <p:nvPr/>
            </p:nvSpPr>
            <p:spPr>
              <a:xfrm>
                <a:off x="8105145" y="836100"/>
                <a:ext cx="278781" cy="31223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2DF842BC-3FFB-5F7B-EBF0-0AC38E7B8AE5}"/>
                  </a:ext>
                </a:extLst>
              </p:cNvPr>
              <p:cNvCxnSpPr/>
              <p:nvPr/>
            </p:nvCxnSpPr>
            <p:spPr>
              <a:xfrm>
                <a:off x="8112511" y="605043"/>
                <a:ext cx="0" cy="81403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7F77548-6685-26B3-4347-65EFFF5140B9}"/>
                  </a:ext>
                </a:extLst>
              </p:cNvPr>
              <p:cNvCxnSpPr/>
              <p:nvPr/>
            </p:nvCxnSpPr>
            <p:spPr>
              <a:xfrm>
                <a:off x="7972662" y="605043"/>
                <a:ext cx="139849" cy="10647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6C95216-BB0D-8564-D832-EADA2434AD74}"/>
                  </a:ext>
                </a:extLst>
              </p:cNvPr>
              <p:cNvCxnSpPr>
                <a:cxnSpLocks/>
              </p:cNvCxnSpPr>
              <p:nvPr/>
            </p:nvCxnSpPr>
            <p:spPr>
              <a:xfrm>
                <a:off x="7950360" y="818363"/>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0F34B50-1FFE-2850-0291-EAA80B61E5D0}"/>
                  </a:ext>
                </a:extLst>
              </p:cNvPr>
              <p:cNvCxnSpPr>
                <a:cxnSpLocks/>
              </p:cNvCxnSpPr>
              <p:nvPr/>
            </p:nvCxnSpPr>
            <p:spPr>
              <a:xfrm>
                <a:off x="7957792" y="1048820"/>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12C2B5-08EE-21F2-DB50-F464A0F174ED}"/>
                  </a:ext>
                </a:extLst>
              </p:cNvPr>
              <p:cNvCxnSpPr>
                <a:cxnSpLocks/>
              </p:cNvCxnSpPr>
              <p:nvPr/>
            </p:nvCxnSpPr>
            <p:spPr>
              <a:xfrm>
                <a:off x="7954076" y="1256975"/>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B090D54-065D-B94E-81F0-C880C2C83546}"/>
                </a:ext>
              </a:extLst>
            </p:cNvPr>
            <p:cNvGrpSpPr/>
            <p:nvPr/>
          </p:nvGrpSpPr>
          <p:grpSpPr>
            <a:xfrm flipH="1">
              <a:off x="10364966" y="3937634"/>
              <a:ext cx="314645" cy="511633"/>
              <a:chOff x="7950360" y="605043"/>
              <a:chExt cx="433566" cy="814039"/>
            </a:xfrm>
          </p:grpSpPr>
          <p:sp>
            <p:nvSpPr>
              <p:cNvPr id="43" name="Oval 42">
                <a:extLst>
                  <a:ext uri="{FF2B5EF4-FFF2-40B4-BE49-F238E27FC236}">
                    <a16:creationId xmlns:a16="http://schemas.microsoft.com/office/drawing/2014/main" id="{0E975821-B010-1644-6750-71B5D9E94DBF}"/>
                  </a:ext>
                </a:extLst>
              </p:cNvPr>
              <p:cNvSpPr/>
              <p:nvPr/>
            </p:nvSpPr>
            <p:spPr>
              <a:xfrm>
                <a:off x="8105145" y="836100"/>
                <a:ext cx="278781" cy="31223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B78C8EE-D2EA-1FFA-48C9-3DED597A771F}"/>
                  </a:ext>
                </a:extLst>
              </p:cNvPr>
              <p:cNvCxnSpPr/>
              <p:nvPr/>
            </p:nvCxnSpPr>
            <p:spPr>
              <a:xfrm>
                <a:off x="8112511" y="605043"/>
                <a:ext cx="0" cy="81403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5987F84-2563-8127-2986-1A0245717918}"/>
                  </a:ext>
                </a:extLst>
              </p:cNvPr>
              <p:cNvCxnSpPr/>
              <p:nvPr/>
            </p:nvCxnSpPr>
            <p:spPr>
              <a:xfrm>
                <a:off x="7972662" y="605043"/>
                <a:ext cx="139849" cy="10647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C9E20E-E8FD-C5FE-1C34-5EA9F0BD5120}"/>
                  </a:ext>
                </a:extLst>
              </p:cNvPr>
              <p:cNvCxnSpPr>
                <a:cxnSpLocks/>
              </p:cNvCxnSpPr>
              <p:nvPr/>
            </p:nvCxnSpPr>
            <p:spPr>
              <a:xfrm>
                <a:off x="7950360" y="818363"/>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F545141-7E8F-EFF7-A0EC-750857F057AC}"/>
                  </a:ext>
                </a:extLst>
              </p:cNvPr>
              <p:cNvCxnSpPr>
                <a:cxnSpLocks/>
              </p:cNvCxnSpPr>
              <p:nvPr/>
            </p:nvCxnSpPr>
            <p:spPr>
              <a:xfrm>
                <a:off x="7957792" y="1048820"/>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7B0CB1-F366-563D-18B6-C87C37ACD9F4}"/>
                  </a:ext>
                </a:extLst>
              </p:cNvPr>
              <p:cNvCxnSpPr>
                <a:cxnSpLocks/>
              </p:cNvCxnSpPr>
              <p:nvPr/>
            </p:nvCxnSpPr>
            <p:spPr>
              <a:xfrm>
                <a:off x="7954076" y="1256975"/>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7A52AF6B-CDF5-4F0C-4442-9B5B87047075}"/>
                </a:ext>
              </a:extLst>
            </p:cNvPr>
            <p:cNvCxnSpPr/>
            <p:nvPr/>
          </p:nvCxnSpPr>
          <p:spPr>
            <a:xfrm>
              <a:off x="8049203" y="4660068"/>
              <a:ext cx="2315763" cy="0"/>
            </a:xfrm>
            <a:prstGeom prst="straightConnector1">
              <a:avLst/>
            </a:prstGeom>
            <a:ln w="19050">
              <a:solidFill>
                <a:schemeClr val="tx2"/>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76AFDB5-6E22-121B-A434-1512D601899E}"/>
                </a:ext>
              </a:extLst>
            </p:cNvPr>
            <p:cNvCxnSpPr>
              <a:cxnSpLocks/>
            </p:cNvCxnSpPr>
            <p:nvPr/>
          </p:nvCxnSpPr>
          <p:spPr>
            <a:xfrm flipH="1" flipV="1">
              <a:off x="10787945" y="2163664"/>
              <a:ext cx="14445" cy="2105255"/>
            </a:xfrm>
            <a:prstGeom prst="straightConnector1">
              <a:avLst/>
            </a:prstGeom>
            <a:ln w="19050">
              <a:solidFill>
                <a:schemeClr val="tx2"/>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56AF251-456D-55E8-40A8-2CE0C0667B69}"/>
                </a:ext>
              </a:extLst>
            </p:cNvPr>
            <p:cNvCxnSpPr/>
            <p:nvPr/>
          </p:nvCxnSpPr>
          <p:spPr>
            <a:xfrm flipH="1">
              <a:off x="8049203" y="4248942"/>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E69AE5-9095-B129-EB73-33EA280774D3}"/>
                </a:ext>
              </a:extLst>
            </p:cNvPr>
            <p:cNvCxnSpPr/>
            <p:nvPr/>
          </p:nvCxnSpPr>
          <p:spPr>
            <a:xfrm flipH="1">
              <a:off x="8256225" y="4256969"/>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A5540CD-B25A-B0C0-00A3-6615982C9DF4}"/>
                </a:ext>
              </a:extLst>
            </p:cNvPr>
            <p:cNvCxnSpPr/>
            <p:nvPr/>
          </p:nvCxnSpPr>
          <p:spPr>
            <a:xfrm flipH="1">
              <a:off x="8497833" y="4253255"/>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4DB4FEE-2ED1-C79E-FF77-109CA28559E0}"/>
                </a:ext>
              </a:extLst>
            </p:cNvPr>
            <p:cNvCxnSpPr/>
            <p:nvPr/>
          </p:nvCxnSpPr>
          <p:spPr>
            <a:xfrm flipH="1">
              <a:off x="8717139" y="4249541"/>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915A79-3A17-FE3D-1534-F55816BF929B}"/>
                </a:ext>
              </a:extLst>
            </p:cNvPr>
            <p:cNvCxnSpPr/>
            <p:nvPr/>
          </p:nvCxnSpPr>
          <p:spPr>
            <a:xfrm flipH="1">
              <a:off x="8929015" y="4249540"/>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6CDA5D-E550-C3DF-B37F-C9751074FBEF}"/>
                </a:ext>
              </a:extLst>
            </p:cNvPr>
            <p:cNvCxnSpPr/>
            <p:nvPr/>
          </p:nvCxnSpPr>
          <p:spPr>
            <a:xfrm flipH="1">
              <a:off x="9152038" y="4260689"/>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72EEFA-056B-32B1-86F5-53198ECA1BAE}"/>
                </a:ext>
              </a:extLst>
            </p:cNvPr>
            <p:cNvCxnSpPr/>
            <p:nvPr/>
          </p:nvCxnSpPr>
          <p:spPr>
            <a:xfrm flipH="1">
              <a:off x="9386210" y="4260692"/>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D350204-E380-73A2-692F-5C0E47CAD81F}"/>
                </a:ext>
              </a:extLst>
            </p:cNvPr>
            <p:cNvCxnSpPr/>
            <p:nvPr/>
          </p:nvCxnSpPr>
          <p:spPr>
            <a:xfrm flipH="1">
              <a:off x="9598084" y="4249541"/>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875293A-A020-9585-A884-19ECCDB44D7E}"/>
                </a:ext>
              </a:extLst>
            </p:cNvPr>
            <p:cNvCxnSpPr/>
            <p:nvPr/>
          </p:nvCxnSpPr>
          <p:spPr>
            <a:xfrm flipH="1">
              <a:off x="9821109" y="4249537"/>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EE0E4-EEC0-B14F-CFA8-7EF9B1D05641}"/>
                </a:ext>
              </a:extLst>
            </p:cNvPr>
            <p:cNvCxnSpPr/>
            <p:nvPr/>
          </p:nvCxnSpPr>
          <p:spPr>
            <a:xfrm flipH="1">
              <a:off x="10021830" y="4249538"/>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020DC8-D21A-ECBD-5452-38742AAF6570}"/>
                </a:ext>
              </a:extLst>
            </p:cNvPr>
            <p:cNvCxnSpPr/>
            <p:nvPr/>
          </p:nvCxnSpPr>
          <p:spPr>
            <a:xfrm flipH="1">
              <a:off x="10222554" y="4249541"/>
              <a:ext cx="122472" cy="2003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5417410-69CB-80DA-0B02-C867CC15A381}"/>
                </a:ext>
              </a:extLst>
            </p:cNvPr>
            <p:cNvCxnSpPr>
              <a:cxnSpLocks/>
              <a:stCxn id="4" idx="2"/>
            </p:cNvCxnSpPr>
            <p:nvPr/>
          </p:nvCxnSpPr>
          <p:spPr>
            <a:xfrm flipV="1">
              <a:off x="8807486" y="1113982"/>
              <a:ext cx="0" cy="650873"/>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8D28125-E849-E531-0E75-BC190C71940F}"/>
                </a:ext>
              </a:extLst>
            </p:cNvPr>
            <p:cNvCxnSpPr>
              <a:cxnSpLocks/>
            </p:cNvCxnSpPr>
            <p:nvPr/>
          </p:nvCxnSpPr>
          <p:spPr>
            <a:xfrm flipV="1">
              <a:off x="8990251" y="1113982"/>
              <a:ext cx="0" cy="321790"/>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6E430E7-8867-6F90-A18A-ACA5192581AC}"/>
                </a:ext>
              </a:extLst>
            </p:cNvPr>
            <p:cNvCxnSpPr>
              <a:cxnSpLocks/>
            </p:cNvCxnSpPr>
            <p:nvPr/>
          </p:nvCxnSpPr>
          <p:spPr>
            <a:xfrm flipV="1">
              <a:off x="9198598" y="1113982"/>
              <a:ext cx="0" cy="252064"/>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D9F2773-AFEA-CC4A-C69A-114606E8B70F}"/>
                </a:ext>
              </a:extLst>
            </p:cNvPr>
            <p:cNvCxnSpPr>
              <a:cxnSpLocks/>
            </p:cNvCxnSpPr>
            <p:nvPr/>
          </p:nvCxnSpPr>
          <p:spPr>
            <a:xfrm flipV="1">
              <a:off x="9638344" y="1113982"/>
              <a:ext cx="0" cy="650873"/>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C62511-8729-FC3E-9506-5350708E01BF}"/>
                </a:ext>
              </a:extLst>
            </p:cNvPr>
            <p:cNvCxnSpPr>
              <a:cxnSpLocks/>
            </p:cNvCxnSpPr>
            <p:nvPr/>
          </p:nvCxnSpPr>
          <p:spPr>
            <a:xfrm flipV="1">
              <a:off x="9424197" y="1113982"/>
              <a:ext cx="0" cy="321790"/>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9145010-CD94-82A9-9D6A-57C8A1762C58}"/>
                </a:ext>
              </a:extLst>
            </p:cNvPr>
            <p:cNvCxnSpPr>
              <a:cxnSpLocks/>
            </p:cNvCxnSpPr>
            <p:nvPr/>
          </p:nvCxnSpPr>
          <p:spPr>
            <a:xfrm flipV="1">
              <a:off x="9618450" y="1723518"/>
              <a:ext cx="994231" cy="193737"/>
            </a:xfrm>
            <a:prstGeom prst="straightConnector1">
              <a:avLst/>
            </a:prstGeom>
            <a:ln w="190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1C958348-794A-DC49-CE48-26A383042914}"/>
                </a:ext>
              </a:extLst>
            </p:cNvPr>
            <p:cNvSpPr txBox="1"/>
            <p:nvPr/>
          </p:nvSpPr>
          <p:spPr>
            <a:xfrm>
              <a:off x="10138545" y="1300985"/>
              <a:ext cx="755523" cy="230832"/>
            </a:xfrm>
            <a:prstGeom prst="rect">
              <a:avLst/>
            </a:prstGeom>
            <a:noFill/>
          </p:spPr>
          <p:txBody>
            <a:bodyPr wrap="square" lIns="0" tIns="0" rIns="0" bIns="0" rtlCol="0">
              <a:spAutoFit/>
            </a:bodyPr>
            <a:lstStyle/>
            <a:p>
              <a:pPr algn="l"/>
              <a:r>
                <a:rPr lang="en-US" sz="1500">
                  <a:solidFill>
                    <a:schemeClr val="tx2"/>
                  </a:solidFill>
                  <a:latin typeface="+mn-lt"/>
                </a:rPr>
                <a:t>50 mm</a:t>
              </a:r>
            </a:p>
          </p:txBody>
        </p:sp>
        <p:sp>
          <p:nvSpPr>
            <p:cNvPr id="85" name="TextBox 84">
              <a:extLst>
                <a:ext uri="{FF2B5EF4-FFF2-40B4-BE49-F238E27FC236}">
                  <a16:creationId xmlns:a16="http://schemas.microsoft.com/office/drawing/2014/main" id="{F63BE69C-52A2-BDAD-4F3B-DC7FBC96A98F}"/>
                </a:ext>
              </a:extLst>
            </p:cNvPr>
            <p:cNvSpPr txBox="1"/>
            <p:nvPr/>
          </p:nvSpPr>
          <p:spPr>
            <a:xfrm>
              <a:off x="8960217" y="1600683"/>
              <a:ext cx="755523" cy="230832"/>
            </a:xfrm>
            <a:prstGeom prst="rect">
              <a:avLst/>
            </a:prstGeom>
            <a:noFill/>
          </p:spPr>
          <p:txBody>
            <a:bodyPr wrap="square" lIns="0" tIns="0" rIns="0" bIns="0" rtlCol="0">
              <a:spAutoFit/>
            </a:bodyPr>
            <a:lstStyle/>
            <a:p>
              <a:pPr algn="l"/>
              <a:r>
                <a:rPr lang="en-US" sz="1500">
                  <a:solidFill>
                    <a:schemeClr val="tx2"/>
                  </a:solidFill>
                  <a:latin typeface="+mn-lt"/>
                </a:rPr>
                <a:t>E</a:t>
              </a:r>
              <a:r>
                <a:rPr lang="en-US" sz="1500" baseline="-25000">
                  <a:solidFill>
                    <a:schemeClr val="tx2"/>
                  </a:solidFill>
                  <a:latin typeface="+mn-lt"/>
                </a:rPr>
                <a:t>1</a:t>
              </a:r>
              <a:r>
                <a:rPr lang="en-US" sz="1500">
                  <a:solidFill>
                    <a:schemeClr val="tx2"/>
                  </a:solidFill>
                  <a:latin typeface="+mn-lt"/>
                </a:rPr>
                <a:t>, </a:t>
              </a:r>
              <a:r>
                <a:rPr lang="el-GR" sz="1500">
                  <a:solidFill>
                    <a:schemeClr val="tx2"/>
                  </a:solidFill>
                  <a:latin typeface="Times New Roman" panose="02020603050405020304" pitchFamily="18" charset="0"/>
                  <a:cs typeface="Times New Roman" panose="02020603050405020304" pitchFamily="18" charset="0"/>
                </a:rPr>
                <a:t>υ</a:t>
              </a:r>
              <a:r>
                <a:rPr lang="en-US" sz="1500" baseline="-25000">
                  <a:solidFill>
                    <a:schemeClr val="tx2"/>
                  </a:solidFill>
                  <a:latin typeface="+mn-lt"/>
                </a:rPr>
                <a:t>1</a:t>
              </a:r>
            </a:p>
          </p:txBody>
        </p:sp>
        <p:sp>
          <p:nvSpPr>
            <p:cNvPr id="86" name="TextBox 85">
              <a:extLst>
                <a:ext uri="{FF2B5EF4-FFF2-40B4-BE49-F238E27FC236}">
                  <a16:creationId xmlns:a16="http://schemas.microsoft.com/office/drawing/2014/main" id="{AEB734E0-E9F9-9189-3CC5-9C48578A50EC}"/>
                </a:ext>
              </a:extLst>
            </p:cNvPr>
            <p:cNvSpPr txBox="1"/>
            <p:nvPr/>
          </p:nvSpPr>
          <p:spPr>
            <a:xfrm>
              <a:off x="8990251" y="3159320"/>
              <a:ext cx="755523" cy="230832"/>
            </a:xfrm>
            <a:prstGeom prst="rect">
              <a:avLst/>
            </a:prstGeom>
            <a:noFill/>
          </p:spPr>
          <p:txBody>
            <a:bodyPr wrap="square" lIns="0" tIns="0" rIns="0" bIns="0" rtlCol="0">
              <a:spAutoFit/>
            </a:bodyPr>
            <a:lstStyle/>
            <a:p>
              <a:pPr algn="l"/>
              <a:r>
                <a:rPr lang="en-US" sz="1500">
                  <a:solidFill>
                    <a:schemeClr val="tx2"/>
                  </a:solidFill>
                  <a:latin typeface="+mn-lt"/>
                </a:rPr>
                <a:t>E</a:t>
              </a:r>
              <a:r>
                <a:rPr lang="en-US" sz="1500" baseline="-25000">
                  <a:solidFill>
                    <a:schemeClr val="tx2"/>
                  </a:solidFill>
                  <a:latin typeface="+mn-lt"/>
                </a:rPr>
                <a:t>2</a:t>
              </a:r>
              <a:r>
                <a:rPr lang="en-US" sz="1500">
                  <a:solidFill>
                    <a:schemeClr val="tx2"/>
                  </a:solidFill>
                  <a:latin typeface="+mn-lt"/>
                </a:rPr>
                <a:t>, </a:t>
              </a:r>
              <a:r>
                <a:rPr lang="el-GR" sz="1500">
                  <a:solidFill>
                    <a:schemeClr val="tx2"/>
                  </a:solidFill>
                  <a:latin typeface="Times New Roman" panose="02020603050405020304" pitchFamily="18" charset="0"/>
                  <a:cs typeface="Times New Roman" panose="02020603050405020304" pitchFamily="18" charset="0"/>
                </a:rPr>
                <a:t>υ</a:t>
              </a:r>
              <a:r>
                <a:rPr lang="en-US" sz="1500" baseline="-25000">
                  <a:solidFill>
                    <a:schemeClr val="tx2"/>
                  </a:solidFill>
                  <a:latin typeface="+mn-lt"/>
                </a:rPr>
                <a:t>2</a:t>
              </a:r>
            </a:p>
          </p:txBody>
        </p:sp>
        <p:sp>
          <p:nvSpPr>
            <p:cNvPr id="94" name="Oval 93">
              <a:extLst>
                <a:ext uri="{FF2B5EF4-FFF2-40B4-BE49-F238E27FC236}">
                  <a16:creationId xmlns:a16="http://schemas.microsoft.com/office/drawing/2014/main" id="{E5ECA7A2-62CA-149B-DD8C-2680FC316DFC}"/>
                </a:ext>
              </a:extLst>
            </p:cNvPr>
            <p:cNvSpPr/>
            <p:nvPr/>
          </p:nvSpPr>
          <p:spPr>
            <a:xfrm>
              <a:off x="9140157" y="1296064"/>
              <a:ext cx="101234" cy="9525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5BC5D91B-3464-1281-3079-12F69393AE04}"/>
                </a:ext>
              </a:extLst>
            </p:cNvPr>
            <p:cNvGrpSpPr/>
            <p:nvPr/>
          </p:nvGrpSpPr>
          <p:grpSpPr>
            <a:xfrm>
              <a:off x="9005472" y="1206299"/>
              <a:ext cx="177906" cy="268352"/>
              <a:chOff x="7950360" y="605043"/>
              <a:chExt cx="433566" cy="814039"/>
            </a:xfrm>
          </p:grpSpPr>
          <p:sp>
            <p:nvSpPr>
              <p:cNvPr id="88" name="Oval 87">
                <a:extLst>
                  <a:ext uri="{FF2B5EF4-FFF2-40B4-BE49-F238E27FC236}">
                    <a16:creationId xmlns:a16="http://schemas.microsoft.com/office/drawing/2014/main" id="{18F78E66-73E2-665F-4E2D-D4443FEE7B49}"/>
                  </a:ext>
                </a:extLst>
              </p:cNvPr>
              <p:cNvSpPr/>
              <p:nvPr/>
            </p:nvSpPr>
            <p:spPr>
              <a:xfrm>
                <a:off x="8105145" y="836100"/>
                <a:ext cx="278781" cy="312234"/>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A8667DEE-B921-50F2-CC5B-24A333E05AF1}"/>
                  </a:ext>
                </a:extLst>
              </p:cNvPr>
              <p:cNvCxnSpPr/>
              <p:nvPr/>
            </p:nvCxnSpPr>
            <p:spPr>
              <a:xfrm>
                <a:off x="8112511" y="605043"/>
                <a:ext cx="0" cy="81403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E86F26-FEF2-4F43-C5A1-0911E057B1B8}"/>
                  </a:ext>
                </a:extLst>
              </p:cNvPr>
              <p:cNvCxnSpPr/>
              <p:nvPr/>
            </p:nvCxnSpPr>
            <p:spPr>
              <a:xfrm>
                <a:off x="7972662" y="605043"/>
                <a:ext cx="139849" cy="10647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D1ABAB9-E355-7FE9-DA4F-E1035514F12A}"/>
                  </a:ext>
                </a:extLst>
              </p:cNvPr>
              <p:cNvCxnSpPr>
                <a:cxnSpLocks/>
              </p:cNvCxnSpPr>
              <p:nvPr/>
            </p:nvCxnSpPr>
            <p:spPr>
              <a:xfrm>
                <a:off x="7950360" y="818363"/>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852535D-E8B6-485C-9A09-55E2B4EE455D}"/>
                  </a:ext>
                </a:extLst>
              </p:cNvPr>
              <p:cNvCxnSpPr>
                <a:cxnSpLocks/>
              </p:cNvCxnSpPr>
              <p:nvPr/>
            </p:nvCxnSpPr>
            <p:spPr>
              <a:xfrm>
                <a:off x="7957792" y="1048820"/>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1FBE7FC-36D6-5EAF-8CBF-87022B3E5277}"/>
                  </a:ext>
                </a:extLst>
              </p:cNvPr>
              <p:cNvCxnSpPr>
                <a:cxnSpLocks/>
              </p:cNvCxnSpPr>
              <p:nvPr/>
            </p:nvCxnSpPr>
            <p:spPr>
              <a:xfrm>
                <a:off x="7954076" y="1256975"/>
                <a:ext cx="162086" cy="1172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6DF9A15C-960E-D958-3242-5FF1692EFBB5}"/>
                </a:ext>
              </a:extLst>
            </p:cNvPr>
            <p:cNvSpPr txBox="1"/>
            <p:nvPr/>
          </p:nvSpPr>
          <p:spPr>
            <a:xfrm>
              <a:off x="8965033" y="4736385"/>
              <a:ext cx="1056797" cy="250335"/>
            </a:xfrm>
            <a:prstGeom prst="rect">
              <a:avLst/>
            </a:prstGeom>
            <a:noFill/>
          </p:spPr>
          <p:txBody>
            <a:bodyPr wrap="square" lIns="0" tIns="0" rIns="0" bIns="0" rtlCol="0">
              <a:spAutoFit/>
            </a:bodyPr>
            <a:lstStyle/>
            <a:p>
              <a:pPr algn="l"/>
              <a:r>
                <a:rPr lang="en-US" sz="1500">
                  <a:solidFill>
                    <a:schemeClr val="tx2"/>
                  </a:solidFill>
                  <a:latin typeface="+mn-lt"/>
                </a:rPr>
                <a:t>200 mm</a:t>
              </a:r>
            </a:p>
          </p:txBody>
        </p:sp>
      </p:grpSp>
      <p:sp>
        <p:nvSpPr>
          <p:cNvPr id="73" name="TextBox 72">
            <a:extLst>
              <a:ext uri="{FF2B5EF4-FFF2-40B4-BE49-F238E27FC236}">
                <a16:creationId xmlns:a16="http://schemas.microsoft.com/office/drawing/2014/main" id="{65BF1B12-27CD-8E65-36A1-38AD7689004D}"/>
              </a:ext>
            </a:extLst>
          </p:cNvPr>
          <p:cNvSpPr txBox="1"/>
          <p:nvPr/>
        </p:nvSpPr>
        <p:spPr>
          <a:xfrm>
            <a:off x="562262" y="5907618"/>
            <a:ext cx="6094140" cy="215444"/>
          </a:xfrm>
          <a:prstGeom prst="rect">
            <a:avLst/>
          </a:prstGeom>
          <a:noFill/>
        </p:spPr>
        <p:txBody>
          <a:bodyPr wrap="square">
            <a:spAutoFit/>
          </a:bodyPr>
          <a:lstStyle/>
          <a:p>
            <a:r>
              <a:rPr lang="en-US" sz="800">
                <a:solidFill>
                  <a:schemeClr val="tx2"/>
                </a:solidFill>
              </a:rPr>
              <a:t>Chen et al., Journal of colloid and interface science, (2006)</a:t>
            </a:r>
            <a:endParaRPr lang="en-US" sz="800"/>
          </a:p>
        </p:txBody>
      </p:sp>
      <p:pic>
        <p:nvPicPr>
          <p:cNvPr id="97" name="Picture 96">
            <a:extLst>
              <a:ext uri="{FF2B5EF4-FFF2-40B4-BE49-F238E27FC236}">
                <a16:creationId xmlns:a16="http://schemas.microsoft.com/office/drawing/2014/main" id="{B0095B3F-DA27-F8DD-784B-832491A9F105}"/>
              </a:ext>
            </a:extLst>
          </p:cNvPr>
          <p:cNvPicPr>
            <a:picLocks noChangeAspect="1"/>
          </p:cNvPicPr>
          <p:nvPr/>
        </p:nvPicPr>
        <p:blipFill>
          <a:blip r:embed="rId4"/>
          <a:stretch>
            <a:fillRect/>
          </a:stretch>
        </p:blipFill>
        <p:spPr>
          <a:xfrm>
            <a:off x="425457" y="2538975"/>
            <a:ext cx="2822589" cy="949655"/>
          </a:xfrm>
          <a:prstGeom prst="rect">
            <a:avLst/>
          </a:prstGeom>
        </p:spPr>
      </p:pic>
      <p:pic>
        <p:nvPicPr>
          <p:cNvPr id="99" name="Picture 98">
            <a:extLst>
              <a:ext uri="{FF2B5EF4-FFF2-40B4-BE49-F238E27FC236}">
                <a16:creationId xmlns:a16="http://schemas.microsoft.com/office/drawing/2014/main" id="{D8488478-A173-7876-D1B9-F12FF19D29BD}"/>
              </a:ext>
            </a:extLst>
          </p:cNvPr>
          <p:cNvPicPr>
            <a:picLocks noChangeAspect="1"/>
          </p:cNvPicPr>
          <p:nvPr/>
        </p:nvPicPr>
        <p:blipFill>
          <a:blip r:embed="rId5"/>
          <a:stretch>
            <a:fillRect/>
          </a:stretch>
        </p:blipFill>
        <p:spPr>
          <a:xfrm>
            <a:off x="461903" y="3616056"/>
            <a:ext cx="4096217" cy="1013620"/>
          </a:xfrm>
          <a:prstGeom prst="rect">
            <a:avLst/>
          </a:prstGeom>
        </p:spPr>
      </p:pic>
      <p:pic>
        <p:nvPicPr>
          <p:cNvPr id="101" name="Picture 100">
            <a:extLst>
              <a:ext uri="{FF2B5EF4-FFF2-40B4-BE49-F238E27FC236}">
                <a16:creationId xmlns:a16="http://schemas.microsoft.com/office/drawing/2014/main" id="{84A88862-0DF7-A05B-1D98-E68172AAB532}"/>
              </a:ext>
            </a:extLst>
          </p:cNvPr>
          <p:cNvPicPr>
            <a:picLocks noChangeAspect="1"/>
          </p:cNvPicPr>
          <p:nvPr/>
        </p:nvPicPr>
        <p:blipFill>
          <a:blip r:embed="rId6"/>
          <a:stretch>
            <a:fillRect/>
          </a:stretch>
        </p:blipFill>
        <p:spPr>
          <a:xfrm>
            <a:off x="551792" y="4781305"/>
            <a:ext cx="3440349" cy="555131"/>
          </a:xfrm>
          <a:prstGeom prst="rect">
            <a:avLst/>
          </a:prstGeom>
        </p:spPr>
      </p:pic>
      <p:pic>
        <p:nvPicPr>
          <p:cNvPr id="103" name="Picture 102">
            <a:extLst>
              <a:ext uri="{FF2B5EF4-FFF2-40B4-BE49-F238E27FC236}">
                <a16:creationId xmlns:a16="http://schemas.microsoft.com/office/drawing/2014/main" id="{7DDB864B-6794-263B-E793-A0DABD44AD60}"/>
              </a:ext>
            </a:extLst>
          </p:cNvPr>
          <p:cNvPicPr>
            <a:picLocks noChangeAspect="1"/>
          </p:cNvPicPr>
          <p:nvPr/>
        </p:nvPicPr>
        <p:blipFill>
          <a:blip r:embed="rId7"/>
          <a:stretch>
            <a:fillRect/>
          </a:stretch>
        </p:blipFill>
        <p:spPr>
          <a:xfrm>
            <a:off x="1063352" y="5270251"/>
            <a:ext cx="2417923" cy="498464"/>
          </a:xfrm>
          <a:prstGeom prst="rect">
            <a:avLst/>
          </a:prstGeom>
        </p:spPr>
      </p:pic>
      <p:sp>
        <p:nvSpPr>
          <p:cNvPr id="104" name="TextBox 103">
            <a:extLst>
              <a:ext uri="{FF2B5EF4-FFF2-40B4-BE49-F238E27FC236}">
                <a16:creationId xmlns:a16="http://schemas.microsoft.com/office/drawing/2014/main" id="{D9AAECA0-6D75-4AB1-11FF-F8EE327E2BB4}"/>
              </a:ext>
            </a:extLst>
          </p:cNvPr>
          <p:cNvSpPr txBox="1"/>
          <p:nvPr/>
        </p:nvSpPr>
        <p:spPr>
          <a:xfrm>
            <a:off x="4460683" y="1260669"/>
            <a:ext cx="3277353" cy="4862870"/>
          </a:xfrm>
          <a:prstGeom prst="rect">
            <a:avLst/>
          </a:prstGeom>
          <a:noFill/>
        </p:spPr>
        <p:txBody>
          <a:bodyPr wrap="square">
            <a:spAutoFit/>
          </a:bodyPr>
          <a:lstStyle/>
          <a:p>
            <a:pPr marL="342900" indent="-342900" algn="just">
              <a:spcBef>
                <a:spcPts val="600"/>
              </a:spcBef>
              <a:buFont typeface="Wingdings" panose="05000000000000000000" pitchFamily="2" charset="2"/>
              <a:buChar char="§"/>
            </a:pPr>
            <a:r>
              <a:rPr lang="en-US">
                <a:solidFill>
                  <a:srgbClr val="333399"/>
                </a:solidFill>
                <a:latin typeface="+mn-lt"/>
              </a:rPr>
              <a:t>The pull-off force per unit length, F</a:t>
            </a:r>
            <a:r>
              <a:rPr lang="en-US" baseline="-25000">
                <a:solidFill>
                  <a:srgbClr val="333399"/>
                </a:solidFill>
                <a:latin typeface="+mn-lt"/>
              </a:rPr>
              <a:t>p</a:t>
            </a:r>
            <a:r>
              <a:rPr lang="en-US">
                <a:solidFill>
                  <a:srgbClr val="333399"/>
                </a:solidFill>
                <a:latin typeface="+mn-lt"/>
              </a:rPr>
              <a:t>, </a:t>
            </a:r>
            <a:r>
              <a:rPr lang="en-US">
                <a:solidFill>
                  <a:schemeClr val="tx2"/>
                </a:solidFill>
                <a:latin typeface="+mn-lt"/>
              </a:rPr>
              <a:t>is predicted using the</a:t>
            </a:r>
            <a:r>
              <a:rPr lang="en-US">
                <a:solidFill>
                  <a:srgbClr val="333399"/>
                </a:solidFill>
                <a:latin typeface="+mn-lt"/>
              </a:rPr>
              <a:t> JKR theory </a:t>
            </a:r>
            <a:r>
              <a:rPr lang="en-US">
                <a:solidFill>
                  <a:schemeClr val="tx2"/>
                </a:solidFill>
                <a:latin typeface="+mn-lt"/>
              </a:rPr>
              <a:t>under a</a:t>
            </a:r>
            <a:r>
              <a:rPr lang="en-US">
                <a:solidFill>
                  <a:srgbClr val="333399"/>
                </a:solidFill>
                <a:latin typeface="+mn-lt"/>
              </a:rPr>
              <a:t> two-dimensional plane strain </a:t>
            </a:r>
            <a:r>
              <a:rPr lang="en-US">
                <a:solidFill>
                  <a:schemeClr val="tx2"/>
                </a:solidFill>
                <a:latin typeface="+mn-lt"/>
              </a:rPr>
              <a:t>assumption. </a:t>
            </a:r>
          </a:p>
          <a:p>
            <a:pPr marL="342900" indent="-342900" algn="just">
              <a:spcBef>
                <a:spcPts val="600"/>
              </a:spcBef>
              <a:buFont typeface="Wingdings" panose="05000000000000000000" pitchFamily="2" charset="2"/>
              <a:buChar char="§"/>
            </a:pPr>
            <a:r>
              <a:rPr lang="en-US">
                <a:solidFill>
                  <a:schemeClr val="tx2"/>
                </a:solidFill>
              </a:rPr>
              <a:t>The simulation is performed in MOOSE using a </a:t>
            </a:r>
            <a:r>
              <a:rPr lang="en-US">
                <a:solidFill>
                  <a:srgbClr val="333399"/>
                </a:solidFill>
              </a:rPr>
              <a:t>rate-independent cohesive zone model</a:t>
            </a:r>
            <a:r>
              <a:rPr lang="en-US">
                <a:solidFill>
                  <a:schemeClr val="tx2"/>
                </a:solidFill>
              </a:rPr>
              <a:t>. </a:t>
            </a:r>
          </a:p>
          <a:p>
            <a:pPr marL="342900" indent="-342900" algn="just">
              <a:spcBef>
                <a:spcPts val="600"/>
              </a:spcBef>
              <a:buFont typeface="Wingdings" panose="05000000000000000000" pitchFamily="2" charset="2"/>
              <a:buChar char="§"/>
            </a:pPr>
            <a:r>
              <a:rPr lang="en-US">
                <a:solidFill>
                  <a:schemeClr val="tx2"/>
                </a:solidFill>
              </a:rPr>
              <a:t>The </a:t>
            </a:r>
            <a:r>
              <a:rPr lang="en-US">
                <a:solidFill>
                  <a:srgbClr val="333399"/>
                </a:solidFill>
              </a:rPr>
              <a:t>JKR approximation is found to overestimate </a:t>
            </a:r>
            <a:r>
              <a:rPr lang="en-US">
                <a:solidFill>
                  <a:schemeClr val="tx2"/>
                </a:solidFill>
              </a:rPr>
              <a:t>the pull-off force per unit length.</a:t>
            </a:r>
            <a:endParaRPr lang="en-US">
              <a:solidFill>
                <a:srgbClr val="333399"/>
              </a:solidFill>
            </a:endParaRPr>
          </a:p>
        </p:txBody>
      </p:sp>
      <p:pic>
        <p:nvPicPr>
          <p:cNvPr id="110" name="Picture 109">
            <a:extLst>
              <a:ext uri="{FF2B5EF4-FFF2-40B4-BE49-F238E27FC236}">
                <a16:creationId xmlns:a16="http://schemas.microsoft.com/office/drawing/2014/main" id="{5628D782-D1A0-A111-9F67-D73633D1F23E}"/>
              </a:ext>
            </a:extLst>
          </p:cNvPr>
          <p:cNvPicPr>
            <a:picLocks noChangeAspect="1"/>
          </p:cNvPicPr>
          <p:nvPr/>
        </p:nvPicPr>
        <p:blipFill>
          <a:blip r:embed="rId8"/>
          <a:stretch>
            <a:fillRect/>
          </a:stretch>
        </p:blipFill>
        <p:spPr>
          <a:xfrm>
            <a:off x="8018470" y="4692016"/>
            <a:ext cx="3553321" cy="695422"/>
          </a:xfrm>
          <a:prstGeom prst="rect">
            <a:avLst/>
          </a:prstGeom>
        </p:spPr>
      </p:pic>
      <p:pic>
        <p:nvPicPr>
          <p:cNvPr id="112" name="Picture 111">
            <a:extLst>
              <a:ext uri="{FF2B5EF4-FFF2-40B4-BE49-F238E27FC236}">
                <a16:creationId xmlns:a16="http://schemas.microsoft.com/office/drawing/2014/main" id="{596167C2-6E61-33D3-292A-EC53EF4AC878}"/>
              </a:ext>
            </a:extLst>
          </p:cNvPr>
          <p:cNvPicPr>
            <a:picLocks noChangeAspect="1"/>
          </p:cNvPicPr>
          <p:nvPr/>
        </p:nvPicPr>
        <p:blipFill>
          <a:blip r:embed="rId9"/>
          <a:stretch>
            <a:fillRect/>
          </a:stretch>
        </p:blipFill>
        <p:spPr>
          <a:xfrm>
            <a:off x="7786198" y="5387307"/>
            <a:ext cx="4292796" cy="663046"/>
          </a:xfrm>
          <a:prstGeom prst="rect">
            <a:avLst/>
          </a:prstGeom>
        </p:spPr>
      </p:pic>
      <p:sp>
        <p:nvSpPr>
          <p:cNvPr id="7" name="Rectangle 6">
            <a:extLst>
              <a:ext uri="{FF2B5EF4-FFF2-40B4-BE49-F238E27FC236}">
                <a16:creationId xmlns:a16="http://schemas.microsoft.com/office/drawing/2014/main" id="{4EDC5C2B-6603-C0F5-B708-964A08B21731}"/>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a:t>
            </a:r>
            <a:r>
              <a:rPr lang="en-US">
                <a:solidFill>
                  <a:srgbClr val="0033CC"/>
                </a:solidFill>
              </a:rPr>
              <a:t>Validation Study </a:t>
            </a:r>
            <a:r>
              <a:rPr lang="en-US">
                <a:solidFill>
                  <a:schemeClr val="bg2"/>
                </a:solidFill>
              </a:rPr>
              <a:t>| Results | Conclusion |</a:t>
            </a:r>
          </a:p>
        </p:txBody>
      </p:sp>
    </p:spTree>
    <p:extLst>
      <p:ext uri="{BB962C8B-B14F-4D97-AF65-F5344CB8AC3E}">
        <p14:creationId xmlns:p14="http://schemas.microsoft.com/office/powerpoint/2010/main" val="255455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891E-B6CD-19A9-776A-02E315DBADD8}"/>
            </a:ext>
          </a:extLst>
        </p:cNvPr>
        <p:cNvGrpSpPr/>
        <p:nvPr/>
      </p:nvGrpSpPr>
      <p:grpSpPr>
        <a:xfrm>
          <a:off x="0" y="0"/>
          <a:ext cx="0" cy="0"/>
          <a:chOff x="0" y="0"/>
          <a:chExt cx="0" cy="0"/>
        </a:xfrm>
      </p:grpSpPr>
      <p:pic>
        <p:nvPicPr>
          <p:cNvPr id="12" name="Picture 11" descr="A blue line graph with numbers&#10;&#10;AI-generated content may be incorrect.">
            <a:extLst>
              <a:ext uri="{FF2B5EF4-FFF2-40B4-BE49-F238E27FC236}">
                <a16:creationId xmlns:a16="http://schemas.microsoft.com/office/drawing/2014/main" id="{4F2932DE-5908-0806-7640-9710387B31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399" y="1340110"/>
            <a:ext cx="3612882" cy="2779141"/>
          </a:xfrm>
          <a:prstGeom prst="rect">
            <a:avLst/>
          </a:prstGeom>
        </p:spPr>
      </p:pic>
      <p:pic>
        <p:nvPicPr>
          <p:cNvPr id="81" name="Picture 80" descr="A red and blue squares&#10;&#10;AI-generated content may be incorrect.">
            <a:extLst>
              <a:ext uri="{FF2B5EF4-FFF2-40B4-BE49-F238E27FC236}">
                <a16:creationId xmlns:a16="http://schemas.microsoft.com/office/drawing/2014/main" id="{36E145E8-3A9F-C263-95E8-6D9F1AE56850}"/>
              </a:ext>
            </a:extLst>
          </p:cNvPr>
          <p:cNvPicPr>
            <a:picLocks noChangeAspect="1"/>
          </p:cNvPicPr>
          <p:nvPr/>
        </p:nvPicPr>
        <p:blipFill>
          <a:blip r:embed="rId4" cstate="print">
            <a:extLst>
              <a:ext uri="{28A0092B-C50C-407E-A947-70E740481C1C}">
                <a14:useLocalDpi xmlns:a14="http://schemas.microsoft.com/office/drawing/2010/main" val="0"/>
              </a:ext>
            </a:extLst>
          </a:blip>
          <a:srcRect l="31403" r="26577"/>
          <a:stretch>
            <a:fillRect/>
          </a:stretch>
        </p:blipFill>
        <p:spPr>
          <a:xfrm>
            <a:off x="617882" y="3895954"/>
            <a:ext cx="1931716" cy="2131096"/>
          </a:xfrm>
          <a:prstGeom prst="rect">
            <a:avLst/>
          </a:prstGeom>
        </p:spPr>
      </p:pic>
      <p:sp>
        <p:nvSpPr>
          <p:cNvPr id="3" name="Title 1">
            <a:extLst>
              <a:ext uri="{FF2B5EF4-FFF2-40B4-BE49-F238E27FC236}">
                <a16:creationId xmlns:a16="http://schemas.microsoft.com/office/drawing/2014/main" id="{EF72458A-E758-C371-074B-AA7AE4CCAC84}"/>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Validation of Adhesion (Cont’d)</a:t>
            </a:r>
          </a:p>
        </p:txBody>
      </p:sp>
      <p:sp>
        <p:nvSpPr>
          <p:cNvPr id="5" name="Slide Number Placeholder 4">
            <a:extLst>
              <a:ext uri="{FF2B5EF4-FFF2-40B4-BE49-F238E27FC236}">
                <a16:creationId xmlns:a16="http://schemas.microsoft.com/office/drawing/2014/main" id="{C251A216-4A0F-5B29-04E5-46EE4173B591}"/>
              </a:ext>
            </a:extLst>
          </p:cNvPr>
          <p:cNvSpPr>
            <a:spLocks noGrp="1"/>
          </p:cNvSpPr>
          <p:nvPr>
            <p:ph type="sldNum" sz="quarter" idx="12"/>
          </p:nvPr>
        </p:nvSpPr>
        <p:spPr/>
        <p:txBody>
          <a:bodyPr/>
          <a:lstStyle/>
          <a:p>
            <a:fld id="{63954337-777C-478F-BB37-379719107E1B}" type="slidenum">
              <a:rPr lang="en-US" sz="1600" smtClean="0"/>
              <a:pPr/>
              <a:t>18</a:t>
            </a:fld>
            <a:endParaRPr lang="en-US" sz="1600"/>
          </a:p>
        </p:txBody>
      </p:sp>
      <p:pic>
        <p:nvPicPr>
          <p:cNvPr id="24" name="Picture 23" descr="A rainbow colored grid with black lines&#10;&#10;AI-generated content may be incorrect.">
            <a:extLst>
              <a:ext uri="{FF2B5EF4-FFF2-40B4-BE49-F238E27FC236}">
                <a16:creationId xmlns:a16="http://schemas.microsoft.com/office/drawing/2014/main" id="{536AD1B1-EAC4-C57A-5850-F43BCEBEAB08}"/>
              </a:ext>
            </a:extLst>
          </p:cNvPr>
          <p:cNvPicPr>
            <a:picLocks noChangeAspect="1"/>
          </p:cNvPicPr>
          <p:nvPr/>
        </p:nvPicPr>
        <p:blipFill>
          <a:blip r:embed="rId5" cstate="print">
            <a:extLst>
              <a:ext uri="{28A0092B-C50C-407E-A947-70E740481C1C}">
                <a14:useLocalDpi xmlns:a14="http://schemas.microsoft.com/office/drawing/2010/main" val="0"/>
              </a:ext>
            </a:extLst>
          </a:blip>
          <a:srcRect l="5417" r="11052"/>
          <a:stretch>
            <a:fillRect/>
          </a:stretch>
        </p:blipFill>
        <p:spPr>
          <a:xfrm>
            <a:off x="6096000" y="3712529"/>
            <a:ext cx="3903785" cy="2166442"/>
          </a:xfrm>
          <a:prstGeom prst="rect">
            <a:avLst/>
          </a:prstGeom>
        </p:spPr>
      </p:pic>
      <p:pic>
        <p:nvPicPr>
          <p:cNvPr id="52" name="Picture 51" descr="A rainbow colored grid with black lines&#10;&#10;AI-generated content may be incorrect.">
            <a:extLst>
              <a:ext uri="{FF2B5EF4-FFF2-40B4-BE49-F238E27FC236}">
                <a16:creationId xmlns:a16="http://schemas.microsoft.com/office/drawing/2014/main" id="{B8A3E3A2-BAAD-371D-78BF-BA92CE779513}"/>
              </a:ext>
            </a:extLst>
          </p:cNvPr>
          <p:cNvPicPr>
            <a:picLocks noChangeAspect="1"/>
          </p:cNvPicPr>
          <p:nvPr/>
        </p:nvPicPr>
        <p:blipFill>
          <a:blip r:embed="rId5">
            <a:extLst>
              <a:ext uri="{28A0092B-C50C-407E-A947-70E740481C1C}">
                <a14:useLocalDpi xmlns:a14="http://schemas.microsoft.com/office/drawing/2010/main" val="0"/>
              </a:ext>
            </a:extLst>
          </a:blip>
          <a:srcRect l="88890" t="16295" b="45747"/>
          <a:stretch>
            <a:fillRect/>
          </a:stretch>
        </p:blipFill>
        <p:spPr>
          <a:xfrm>
            <a:off x="10171926" y="3712529"/>
            <a:ext cx="1354532" cy="2145323"/>
          </a:xfrm>
          <a:prstGeom prst="rect">
            <a:avLst/>
          </a:prstGeom>
        </p:spPr>
      </p:pic>
      <p:pic>
        <p:nvPicPr>
          <p:cNvPr id="54" name="Picture 53" descr="A colorful grid pattern on a white background&#10;&#10;AI-generated content may be incorrect.">
            <a:extLst>
              <a:ext uri="{FF2B5EF4-FFF2-40B4-BE49-F238E27FC236}">
                <a16:creationId xmlns:a16="http://schemas.microsoft.com/office/drawing/2014/main" id="{8F53E258-4908-D4E1-C5E8-79144704C5F1}"/>
              </a:ext>
            </a:extLst>
          </p:cNvPr>
          <p:cNvPicPr>
            <a:picLocks noChangeAspect="1"/>
          </p:cNvPicPr>
          <p:nvPr/>
        </p:nvPicPr>
        <p:blipFill>
          <a:blip r:embed="rId6" cstate="print">
            <a:extLst>
              <a:ext uri="{28A0092B-C50C-407E-A947-70E740481C1C}">
                <a14:useLocalDpi xmlns:a14="http://schemas.microsoft.com/office/drawing/2010/main" val="0"/>
              </a:ext>
            </a:extLst>
          </a:blip>
          <a:srcRect l="10193" r="11634"/>
          <a:stretch>
            <a:fillRect/>
          </a:stretch>
        </p:blipFill>
        <p:spPr>
          <a:xfrm>
            <a:off x="6096001" y="1188702"/>
            <a:ext cx="3903785" cy="2314947"/>
          </a:xfrm>
          <a:prstGeom prst="rect">
            <a:avLst/>
          </a:prstGeom>
        </p:spPr>
      </p:pic>
      <p:pic>
        <p:nvPicPr>
          <p:cNvPr id="58" name="Picture 57" descr="A colorful grid pattern on a white background&#10;&#10;AI-generated content may be incorrect.">
            <a:extLst>
              <a:ext uri="{FF2B5EF4-FFF2-40B4-BE49-F238E27FC236}">
                <a16:creationId xmlns:a16="http://schemas.microsoft.com/office/drawing/2014/main" id="{E193312A-0B11-4A81-3EA4-68F67AEB7E68}"/>
              </a:ext>
            </a:extLst>
          </p:cNvPr>
          <p:cNvPicPr>
            <a:picLocks noChangeAspect="1"/>
          </p:cNvPicPr>
          <p:nvPr/>
        </p:nvPicPr>
        <p:blipFill>
          <a:blip r:embed="rId6">
            <a:extLst>
              <a:ext uri="{28A0092B-C50C-407E-A947-70E740481C1C}">
                <a14:useLocalDpi xmlns:a14="http://schemas.microsoft.com/office/drawing/2010/main" val="0"/>
              </a:ext>
            </a:extLst>
          </a:blip>
          <a:srcRect l="88890" t="17746" b="43532"/>
          <a:stretch>
            <a:fillRect/>
          </a:stretch>
        </p:blipFill>
        <p:spPr>
          <a:xfrm>
            <a:off x="10171926" y="1267642"/>
            <a:ext cx="1354532" cy="2188530"/>
          </a:xfrm>
          <a:prstGeom prst="rect">
            <a:avLst/>
          </a:prstGeom>
        </p:spPr>
      </p:pic>
      <p:sp>
        <p:nvSpPr>
          <p:cNvPr id="72" name="TextBox 71">
            <a:extLst>
              <a:ext uri="{FF2B5EF4-FFF2-40B4-BE49-F238E27FC236}">
                <a16:creationId xmlns:a16="http://schemas.microsoft.com/office/drawing/2014/main" id="{B9B71E07-4AAE-2AC3-EEE3-09609E91B337}"/>
              </a:ext>
            </a:extLst>
          </p:cNvPr>
          <p:cNvSpPr txBox="1"/>
          <p:nvPr/>
        </p:nvSpPr>
        <p:spPr>
          <a:xfrm rot="16200000">
            <a:off x="10860431" y="1707431"/>
            <a:ext cx="457200" cy="153888"/>
          </a:xfrm>
          <a:prstGeom prst="rect">
            <a:avLst/>
          </a:prstGeom>
          <a:noFill/>
        </p:spPr>
        <p:txBody>
          <a:bodyPr wrap="square" lIns="0" tIns="0" rIns="0" bIns="0" rtlCol="0">
            <a:spAutoFit/>
          </a:bodyPr>
          <a:lstStyle/>
          <a:p>
            <a:pPr algn="l"/>
            <a:r>
              <a:rPr lang="en-US" sz="1000">
                <a:solidFill>
                  <a:schemeClr val="tx2"/>
                </a:solidFill>
                <a:latin typeface="+mn-lt"/>
              </a:rPr>
              <a:t>(mm)</a:t>
            </a:r>
          </a:p>
        </p:txBody>
      </p:sp>
      <p:sp>
        <p:nvSpPr>
          <p:cNvPr id="73" name="TextBox 72">
            <a:extLst>
              <a:ext uri="{FF2B5EF4-FFF2-40B4-BE49-F238E27FC236}">
                <a16:creationId xmlns:a16="http://schemas.microsoft.com/office/drawing/2014/main" id="{13744048-F4CF-C66C-74CC-7C17879A8598}"/>
              </a:ext>
            </a:extLst>
          </p:cNvPr>
          <p:cNvSpPr txBox="1"/>
          <p:nvPr/>
        </p:nvSpPr>
        <p:spPr>
          <a:xfrm rot="16200000">
            <a:off x="11014319" y="4211809"/>
            <a:ext cx="457200" cy="153888"/>
          </a:xfrm>
          <a:prstGeom prst="rect">
            <a:avLst/>
          </a:prstGeom>
          <a:noFill/>
        </p:spPr>
        <p:txBody>
          <a:bodyPr wrap="square" lIns="0" tIns="0" rIns="0" bIns="0" rtlCol="0">
            <a:spAutoFit/>
          </a:bodyPr>
          <a:lstStyle/>
          <a:p>
            <a:pPr algn="l"/>
            <a:r>
              <a:rPr lang="en-US" sz="1000">
                <a:solidFill>
                  <a:schemeClr val="tx2"/>
                </a:solidFill>
                <a:latin typeface="+mn-lt"/>
              </a:rPr>
              <a:t>(MPa)</a:t>
            </a:r>
          </a:p>
        </p:txBody>
      </p:sp>
      <p:pic>
        <p:nvPicPr>
          <p:cNvPr id="78" name="Picture 77" descr="A white background with black dots&#10;&#10;AI-generated content may be incorrect.">
            <a:extLst>
              <a:ext uri="{FF2B5EF4-FFF2-40B4-BE49-F238E27FC236}">
                <a16:creationId xmlns:a16="http://schemas.microsoft.com/office/drawing/2014/main" id="{574710E9-FAE4-ED12-8016-1224089C1E11}"/>
              </a:ext>
            </a:extLst>
          </p:cNvPr>
          <p:cNvPicPr>
            <a:picLocks noChangeAspect="1"/>
          </p:cNvPicPr>
          <p:nvPr/>
        </p:nvPicPr>
        <p:blipFill>
          <a:blip r:embed="rId7">
            <a:extLst>
              <a:ext uri="{28A0092B-C50C-407E-A947-70E740481C1C}">
                <a14:useLocalDpi xmlns:a14="http://schemas.microsoft.com/office/drawing/2010/main" val="0"/>
              </a:ext>
            </a:extLst>
          </a:blip>
          <a:srcRect l="74373" t="19551" r="15856" b="40102"/>
          <a:stretch>
            <a:fillRect/>
          </a:stretch>
        </p:blipFill>
        <p:spPr>
          <a:xfrm>
            <a:off x="2677135" y="3950883"/>
            <a:ext cx="1021647" cy="1955658"/>
          </a:xfrm>
          <a:prstGeom prst="rect">
            <a:avLst/>
          </a:prstGeom>
        </p:spPr>
      </p:pic>
      <p:sp>
        <p:nvSpPr>
          <p:cNvPr id="80" name="TextBox 79">
            <a:extLst>
              <a:ext uri="{FF2B5EF4-FFF2-40B4-BE49-F238E27FC236}">
                <a16:creationId xmlns:a16="http://schemas.microsoft.com/office/drawing/2014/main" id="{1DF1D0D2-F093-796C-67AB-80917776910B}"/>
              </a:ext>
            </a:extLst>
          </p:cNvPr>
          <p:cNvSpPr txBox="1"/>
          <p:nvPr/>
        </p:nvSpPr>
        <p:spPr>
          <a:xfrm>
            <a:off x="1350132" y="5037982"/>
            <a:ext cx="644506" cy="184666"/>
          </a:xfrm>
          <a:prstGeom prst="rect">
            <a:avLst/>
          </a:prstGeom>
          <a:noFill/>
        </p:spPr>
        <p:txBody>
          <a:bodyPr wrap="square" lIns="0" tIns="0" rIns="0" bIns="0" rtlCol="0">
            <a:spAutoFit/>
          </a:bodyPr>
          <a:lstStyle/>
          <a:p>
            <a:pPr algn="l"/>
            <a:r>
              <a:rPr lang="en-US" sz="1200">
                <a:solidFill>
                  <a:schemeClr val="bg2"/>
                </a:solidFill>
                <a:latin typeface="+mn-lt"/>
              </a:rPr>
              <a:t>1 2 3 4</a:t>
            </a:r>
          </a:p>
        </p:txBody>
      </p:sp>
      <p:sp>
        <p:nvSpPr>
          <p:cNvPr id="96" name="TextBox 95">
            <a:extLst>
              <a:ext uri="{FF2B5EF4-FFF2-40B4-BE49-F238E27FC236}">
                <a16:creationId xmlns:a16="http://schemas.microsoft.com/office/drawing/2014/main" id="{4F064E67-FD18-7D32-DB36-2A2FD0C60563}"/>
              </a:ext>
            </a:extLst>
          </p:cNvPr>
          <p:cNvSpPr txBox="1"/>
          <p:nvPr/>
        </p:nvSpPr>
        <p:spPr>
          <a:xfrm>
            <a:off x="6874831" y="5846136"/>
            <a:ext cx="2346121"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tx2"/>
                </a:solidFill>
                <a:effectLst/>
                <a:uLnTx/>
                <a:uFillTx/>
                <a:latin typeface="+mn-lt"/>
              </a:rPr>
              <a:t>Time = 0.14 sec</a:t>
            </a:r>
          </a:p>
        </p:txBody>
      </p:sp>
      <p:pic>
        <p:nvPicPr>
          <p:cNvPr id="98" name="Picture 97">
            <a:extLst>
              <a:ext uri="{FF2B5EF4-FFF2-40B4-BE49-F238E27FC236}">
                <a16:creationId xmlns:a16="http://schemas.microsoft.com/office/drawing/2014/main" id="{F1CC4559-8177-E952-D6D2-B415FB358E22}"/>
              </a:ext>
            </a:extLst>
          </p:cNvPr>
          <p:cNvPicPr>
            <a:picLocks noChangeAspect="1"/>
          </p:cNvPicPr>
          <p:nvPr/>
        </p:nvPicPr>
        <p:blipFill>
          <a:blip r:embed="rId8"/>
          <a:stretch>
            <a:fillRect/>
          </a:stretch>
        </p:blipFill>
        <p:spPr>
          <a:xfrm>
            <a:off x="444500" y="1018357"/>
            <a:ext cx="5088729" cy="445728"/>
          </a:xfrm>
          <a:prstGeom prst="rect">
            <a:avLst/>
          </a:prstGeom>
        </p:spPr>
      </p:pic>
      <p:cxnSp>
        <p:nvCxnSpPr>
          <p:cNvPr id="68" name="Straight Arrow Connector 67">
            <a:extLst>
              <a:ext uri="{FF2B5EF4-FFF2-40B4-BE49-F238E27FC236}">
                <a16:creationId xmlns:a16="http://schemas.microsoft.com/office/drawing/2014/main" id="{AEB70FD9-7BF0-4EB1-2F4D-F7552FC2E3BE}"/>
              </a:ext>
            </a:extLst>
          </p:cNvPr>
          <p:cNvCxnSpPr>
            <a:cxnSpLocks/>
          </p:cNvCxnSpPr>
          <p:nvPr/>
        </p:nvCxnSpPr>
        <p:spPr>
          <a:xfrm flipH="1">
            <a:off x="2229500" y="1414179"/>
            <a:ext cx="636363" cy="156976"/>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40BBECBB-353A-16D7-156C-767AD05D3886}"/>
              </a:ext>
            </a:extLst>
          </p:cNvPr>
          <p:cNvPicPr>
            <a:picLocks noChangeAspect="1"/>
          </p:cNvPicPr>
          <p:nvPr/>
        </p:nvPicPr>
        <p:blipFill>
          <a:blip r:embed="rId9"/>
          <a:stretch>
            <a:fillRect/>
          </a:stretch>
        </p:blipFill>
        <p:spPr>
          <a:xfrm>
            <a:off x="3799105" y="3911595"/>
            <a:ext cx="1459396" cy="376133"/>
          </a:xfrm>
          <a:prstGeom prst="rect">
            <a:avLst/>
          </a:prstGeom>
        </p:spPr>
      </p:pic>
      <p:pic>
        <p:nvPicPr>
          <p:cNvPr id="105" name="Picture 104">
            <a:extLst>
              <a:ext uri="{FF2B5EF4-FFF2-40B4-BE49-F238E27FC236}">
                <a16:creationId xmlns:a16="http://schemas.microsoft.com/office/drawing/2014/main" id="{AA579C2C-08ED-7094-C55A-B0C524C5CBA8}"/>
              </a:ext>
            </a:extLst>
          </p:cNvPr>
          <p:cNvPicPr>
            <a:picLocks noChangeAspect="1"/>
          </p:cNvPicPr>
          <p:nvPr/>
        </p:nvPicPr>
        <p:blipFill>
          <a:blip r:embed="rId10"/>
          <a:stretch>
            <a:fillRect/>
          </a:stretch>
        </p:blipFill>
        <p:spPr>
          <a:xfrm>
            <a:off x="3799105" y="4403054"/>
            <a:ext cx="1658009" cy="305781"/>
          </a:xfrm>
          <a:prstGeom prst="rect">
            <a:avLst/>
          </a:prstGeom>
        </p:spPr>
      </p:pic>
      <p:sp>
        <p:nvSpPr>
          <p:cNvPr id="110" name="TextBox 109">
            <a:extLst>
              <a:ext uri="{FF2B5EF4-FFF2-40B4-BE49-F238E27FC236}">
                <a16:creationId xmlns:a16="http://schemas.microsoft.com/office/drawing/2014/main" id="{489DD0F4-98CE-4DC8-8BC6-96A91852EECF}"/>
              </a:ext>
            </a:extLst>
          </p:cNvPr>
          <p:cNvSpPr txBox="1"/>
          <p:nvPr/>
        </p:nvSpPr>
        <p:spPr>
          <a:xfrm>
            <a:off x="4171964" y="1492667"/>
            <a:ext cx="1637267"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kern="0" dirty="0">
                <a:solidFill>
                  <a:schemeClr val="tx2"/>
                </a:solidFill>
                <a:latin typeface="+mn-lt"/>
              </a:rPr>
              <a:t>@</a:t>
            </a:r>
            <a:r>
              <a:rPr kumimoji="0" lang="en-US" sz="1800" b="0" i="0" u="none" strike="noStrike" kern="0" cap="none" spc="0" normalizeH="0" baseline="0" noProof="0" dirty="0">
                <a:ln>
                  <a:noFill/>
                </a:ln>
                <a:solidFill>
                  <a:schemeClr val="tx2"/>
                </a:solidFill>
                <a:effectLst/>
                <a:uLnTx/>
                <a:uFillTx/>
                <a:latin typeface="+mn-lt"/>
              </a:rPr>
              <a:t> 0.14 sec</a:t>
            </a:r>
          </a:p>
        </p:txBody>
      </p:sp>
      <p:pic>
        <p:nvPicPr>
          <p:cNvPr id="112" name="Picture 111">
            <a:extLst>
              <a:ext uri="{FF2B5EF4-FFF2-40B4-BE49-F238E27FC236}">
                <a16:creationId xmlns:a16="http://schemas.microsoft.com/office/drawing/2014/main" id="{7F44732D-C58E-9072-FB30-022C0CDA558C}"/>
              </a:ext>
            </a:extLst>
          </p:cNvPr>
          <p:cNvPicPr>
            <a:picLocks noChangeAspect="1"/>
          </p:cNvPicPr>
          <p:nvPr/>
        </p:nvPicPr>
        <p:blipFill>
          <a:blip r:embed="rId11"/>
          <a:stretch>
            <a:fillRect/>
          </a:stretch>
        </p:blipFill>
        <p:spPr>
          <a:xfrm>
            <a:off x="3788890" y="4877312"/>
            <a:ext cx="1469612" cy="377515"/>
          </a:xfrm>
          <a:prstGeom prst="rect">
            <a:avLst/>
          </a:prstGeom>
        </p:spPr>
      </p:pic>
      <p:pic>
        <p:nvPicPr>
          <p:cNvPr id="114" name="Picture 113">
            <a:extLst>
              <a:ext uri="{FF2B5EF4-FFF2-40B4-BE49-F238E27FC236}">
                <a16:creationId xmlns:a16="http://schemas.microsoft.com/office/drawing/2014/main" id="{CDEC1107-5799-3521-C37A-57D059BC0A3C}"/>
              </a:ext>
            </a:extLst>
          </p:cNvPr>
          <p:cNvPicPr>
            <a:picLocks noChangeAspect="1"/>
          </p:cNvPicPr>
          <p:nvPr/>
        </p:nvPicPr>
        <p:blipFill>
          <a:blip r:embed="rId12"/>
          <a:stretch>
            <a:fillRect/>
          </a:stretch>
        </p:blipFill>
        <p:spPr>
          <a:xfrm>
            <a:off x="3780046" y="5254827"/>
            <a:ext cx="1996511" cy="346144"/>
          </a:xfrm>
          <a:prstGeom prst="rect">
            <a:avLst/>
          </a:prstGeom>
        </p:spPr>
      </p:pic>
      <p:sp>
        <p:nvSpPr>
          <p:cNvPr id="115" name="Rectangle 114">
            <a:extLst>
              <a:ext uri="{FF2B5EF4-FFF2-40B4-BE49-F238E27FC236}">
                <a16:creationId xmlns:a16="http://schemas.microsoft.com/office/drawing/2014/main" id="{106AF716-5CA7-5848-9CB1-517FA8E5E842}"/>
              </a:ext>
            </a:extLst>
          </p:cNvPr>
          <p:cNvSpPr/>
          <p:nvPr/>
        </p:nvSpPr>
        <p:spPr>
          <a:xfrm>
            <a:off x="3780046" y="4824161"/>
            <a:ext cx="2143813" cy="776810"/>
          </a:xfrm>
          <a:prstGeom prst="rect">
            <a:avLst/>
          </a:prstGeom>
          <a:noFill/>
          <a:ln w="28575">
            <a:solidFill>
              <a:srgbClr val="F79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05BE1F57-9D93-0BE5-D658-130D1711B679}"/>
              </a:ext>
            </a:extLst>
          </p:cNvPr>
          <p:cNvPicPr>
            <a:picLocks noChangeAspect="1"/>
          </p:cNvPicPr>
          <p:nvPr/>
        </p:nvPicPr>
        <p:blipFill>
          <a:blip r:embed="rId13"/>
          <a:srcRect t="4401" b="-1"/>
          <a:stretch>
            <a:fillRect/>
          </a:stretch>
        </p:blipFill>
        <p:spPr>
          <a:xfrm>
            <a:off x="3898412" y="5706425"/>
            <a:ext cx="1878145" cy="320625"/>
          </a:xfrm>
          <a:prstGeom prst="rect">
            <a:avLst/>
          </a:prstGeom>
        </p:spPr>
      </p:pic>
      <p:sp>
        <p:nvSpPr>
          <p:cNvPr id="2" name="Rectangle 1">
            <a:extLst>
              <a:ext uri="{FF2B5EF4-FFF2-40B4-BE49-F238E27FC236}">
                <a16:creationId xmlns:a16="http://schemas.microsoft.com/office/drawing/2014/main" id="{58580F59-C37A-469E-910C-709303322DB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a:t>
            </a:r>
            <a:r>
              <a:rPr lang="en-US">
                <a:solidFill>
                  <a:srgbClr val="0033CC"/>
                </a:solidFill>
              </a:rPr>
              <a:t>Validation Study </a:t>
            </a:r>
            <a:r>
              <a:rPr lang="en-US">
                <a:solidFill>
                  <a:schemeClr val="bg2"/>
                </a:solidFill>
              </a:rPr>
              <a:t>| Results | Conclusion |</a:t>
            </a:r>
          </a:p>
        </p:txBody>
      </p:sp>
    </p:spTree>
    <p:extLst>
      <p:ext uri="{BB962C8B-B14F-4D97-AF65-F5344CB8AC3E}">
        <p14:creationId xmlns:p14="http://schemas.microsoft.com/office/powerpoint/2010/main" val="393393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F4B24-D43F-2459-D878-2C39C69439D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58EC06A-167D-9374-5D92-041BC97B9149}"/>
              </a:ext>
            </a:extLst>
          </p:cNvPr>
          <p:cNvSpPr txBox="1">
            <a:spLocks/>
          </p:cNvSpPr>
          <p:nvPr/>
        </p:nvSpPr>
        <p:spPr>
          <a:xfrm>
            <a:off x="457200" y="452284"/>
            <a:ext cx="11277600" cy="609600"/>
          </a:xfrm>
          <a:prstGeom prst="rect">
            <a:avLst/>
          </a:prstGeom>
        </p:spPr>
        <p:txBody>
          <a:bodyPr vert="horz" lIns="0" tIns="0" rIns="0" bIns="0" rtlCol="0" anchor="b">
            <a:normAutofit fontScale="70000" lnSpcReduction="200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Adhesion Analysis Between Viscoelastic and Elastic Material</a:t>
            </a:r>
          </a:p>
        </p:txBody>
      </p:sp>
      <p:sp>
        <p:nvSpPr>
          <p:cNvPr id="12" name="Slide Number Placeholder 11">
            <a:extLst>
              <a:ext uri="{FF2B5EF4-FFF2-40B4-BE49-F238E27FC236}">
                <a16:creationId xmlns:a16="http://schemas.microsoft.com/office/drawing/2014/main" id="{49E733C5-8DC5-68E7-340A-04D36404622C}"/>
              </a:ext>
            </a:extLst>
          </p:cNvPr>
          <p:cNvSpPr>
            <a:spLocks noGrp="1"/>
          </p:cNvSpPr>
          <p:nvPr>
            <p:ph type="sldNum" sz="quarter" idx="12"/>
          </p:nvPr>
        </p:nvSpPr>
        <p:spPr/>
        <p:txBody>
          <a:bodyPr/>
          <a:lstStyle/>
          <a:p>
            <a:fld id="{63954337-777C-478F-BB37-379719107E1B}" type="slidenum">
              <a:rPr lang="en-US" sz="1600" smtClean="0"/>
              <a:pPr/>
              <a:t>19</a:t>
            </a:fld>
            <a:endParaRPr lang="en-US" sz="1600"/>
          </a:p>
        </p:txBody>
      </p:sp>
      <p:sp>
        <p:nvSpPr>
          <p:cNvPr id="93" name="Content Placeholder 3">
            <a:extLst>
              <a:ext uri="{FF2B5EF4-FFF2-40B4-BE49-F238E27FC236}">
                <a16:creationId xmlns:a16="http://schemas.microsoft.com/office/drawing/2014/main" id="{2CD8A138-6389-44EE-90BA-FA2C2C07E2B7}"/>
              </a:ext>
            </a:extLst>
          </p:cNvPr>
          <p:cNvSpPr txBox="1">
            <a:spLocks/>
          </p:cNvSpPr>
          <p:nvPr/>
        </p:nvSpPr>
        <p:spPr>
          <a:xfrm>
            <a:off x="457200" y="1352360"/>
            <a:ext cx="7702702" cy="2302919"/>
          </a:xfrm>
          <a:prstGeom prst="rect">
            <a:avLst/>
          </a:prstGeom>
        </p:spPr>
        <p:txBody>
          <a:bodyPr>
            <a:no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buFont typeface="Wingdings" panose="05000000000000000000" pitchFamily="2" charset="2"/>
              <a:buChar char="§"/>
            </a:pPr>
            <a:r>
              <a:rPr lang="en-US" sz="2300">
                <a:solidFill>
                  <a:srgbClr val="333399"/>
                </a:solidFill>
              </a:rPr>
              <a:t>Two-dimensional plane strain configuration </a:t>
            </a:r>
            <a:r>
              <a:rPr lang="en-US" sz="2300">
                <a:solidFill>
                  <a:schemeClr val="tx2"/>
                </a:solidFill>
              </a:rPr>
              <a:t>with a cubic elastic indenter and viscoelastic substrate.</a:t>
            </a:r>
          </a:p>
          <a:p>
            <a:pPr algn="just" fontAlgn="auto">
              <a:spcAft>
                <a:spcPts val="0"/>
              </a:spcAft>
              <a:buFont typeface="Wingdings" panose="05000000000000000000" pitchFamily="2" charset="2"/>
              <a:buChar char="§"/>
            </a:pPr>
            <a:r>
              <a:rPr lang="en-US" sz="2300">
                <a:solidFill>
                  <a:schemeClr val="tx2"/>
                </a:solidFill>
              </a:rPr>
              <a:t>Adhesion modeled using a </a:t>
            </a:r>
            <a:r>
              <a:rPr lang="en-US" sz="2300">
                <a:solidFill>
                  <a:srgbClr val="333399"/>
                </a:solidFill>
              </a:rPr>
              <a:t>rate-dependent cohesive zone model </a:t>
            </a:r>
            <a:r>
              <a:rPr lang="en-US" sz="2300">
                <a:solidFill>
                  <a:schemeClr val="tx2"/>
                </a:solidFill>
              </a:rPr>
              <a:t>integrated with mortar-based contact constraints.</a:t>
            </a:r>
          </a:p>
          <a:p>
            <a:pPr algn="just" fontAlgn="auto">
              <a:spcAft>
                <a:spcPts val="0"/>
              </a:spcAft>
              <a:buFont typeface="Wingdings" panose="05000000000000000000" pitchFamily="2" charset="2"/>
              <a:buChar char="§"/>
            </a:pPr>
            <a:r>
              <a:rPr lang="en-US" sz="2300">
                <a:solidFill>
                  <a:srgbClr val="333399"/>
                </a:solidFill>
              </a:rPr>
              <a:t>Pull-off force </a:t>
            </a:r>
            <a:r>
              <a:rPr lang="en-US" sz="2300">
                <a:solidFill>
                  <a:schemeClr val="tx2"/>
                </a:solidFill>
              </a:rPr>
              <a:t>examined </a:t>
            </a:r>
            <a:r>
              <a:rPr lang="en-US" sz="2300">
                <a:solidFill>
                  <a:srgbClr val="333399"/>
                </a:solidFill>
              </a:rPr>
              <a:t>under different unloading rate</a:t>
            </a:r>
            <a:r>
              <a:rPr lang="en-US" sz="2300">
                <a:solidFill>
                  <a:schemeClr val="tx2"/>
                </a:solidFill>
              </a:rPr>
              <a:t>.</a:t>
            </a:r>
          </a:p>
        </p:txBody>
      </p:sp>
      <p:grpSp>
        <p:nvGrpSpPr>
          <p:cNvPr id="5" name="Group 4">
            <a:extLst>
              <a:ext uri="{FF2B5EF4-FFF2-40B4-BE49-F238E27FC236}">
                <a16:creationId xmlns:a16="http://schemas.microsoft.com/office/drawing/2014/main" id="{81FBEF5E-3B66-52F5-7A73-49F5F98EA77B}"/>
              </a:ext>
            </a:extLst>
          </p:cNvPr>
          <p:cNvGrpSpPr/>
          <p:nvPr/>
        </p:nvGrpSpPr>
        <p:grpSpPr>
          <a:xfrm>
            <a:off x="8569967" y="1139568"/>
            <a:ext cx="3505957" cy="4604371"/>
            <a:chOff x="8266980" y="1270211"/>
            <a:chExt cx="3505957" cy="4604371"/>
          </a:xfrm>
        </p:grpSpPr>
        <p:sp>
          <p:nvSpPr>
            <p:cNvPr id="2" name="Rectangle 1">
              <a:extLst>
                <a:ext uri="{FF2B5EF4-FFF2-40B4-BE49-F238E27FC236}">
                  <a16:creationId xmlns:a16="http://schemas.microsoft.com/office/drawing/2014/main" id="{0EB97D57-701E-F12A-08E0-93B05CC1C377}"/>
                </a:ext>
              </a:extLst>
            </p:cNvPr>
            <p:cNvSpPr/>
            <p:nvPr/>
          </p:nvSpPr>
          <p:spPr>
            <a:xfrm>
              <a:off x="8518480" y="3735252"/>
              <a:ext cx="2074709" cy="178795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24F8A23-DFB8-ED91-C156-B18B284E964C}"/>
                </a:ext>
              </a:extLst>
            </p:cNvPr>
            <p:cNvGrpSpPr/>
            <p:nvPr/>
          </p:nvGrpSpPr>
          <p:grpSpPr>
            <a:xfrm rot="16200000">
              <a:off x="10589190" y="1833584"/>
              <a:ext cx="229678" cy="232168"/>
              <a:chOff x="3648891" y="3335383"/>
              <a:chExt cx="339632" cy="357052"/>
            </a:xfrm>
          </p:grpSpPr>
          <p:sp>
            <p:nvSpPr>
              <p:cNvPr id="33" name="Isosceles Triangle 32">
                <a:extLst>
                  <a:ext uri="{FF2B5EF4-FFF2-40B4-BE49-F238E27FC236}">
                    <a16:creationId xmlns:a16="http://schemas.microsoft.com/office/drawing/2014/main" id="{1BF2A64B-798D-DADE-AFF6-1D2E83A687D4}"/>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367F0D3-70B1-DE71-262C-EEF7A26C88AF}"/>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5B630BF-56CB-D3D6-9D10-14CFC2DC92DB}"/>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4DC5816-AC2C-D8A1-5E12-1952DA53B2C4}"/>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1AE045C-FC49-7DEB-28B4-306E547CC164}"/>
                </a:ext>
              </a:extLst>
            </p:cNvPr>
            <p:cNvGrpSpPr/>
            <p:nvPr/>
          </p:nvGrpSpPr>
          <p:grpSpPr>
            <a:xfrm rot="5400000" flipH="1">
              <a:off x="8268225" y="1841646"/>
              <a:ext cx="229678" cy="232168"/>
              <a:chOff x="3648891" y="3335383"/>
              <a:chExt cx="339632" cy="357052"/>
            </a:xfrm>
          </p:grpSpPr>
          <p:sp>
            <p:nvSpPr>
              <p:cNvPr id="38" name="Isosceles Triangle 37">
                <a:extLst>
                  <a:ext uri="{FF2B5EF4-FFF2-40B4-BE49-F238E27FC236}">
                    <a16:creationId xmlns:a16="http://schemas.microsoft.com/office/drawing/2014/main" id="{FB5A9CD4-A7F4-82C8-E0EB-E06B3D85A0E9}"/>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D2E0836-53B2-1BBE-5602-F43AE0F5B717}"/>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5D3373C-A640-3E0A-379A-DCFB1A172249}"/>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047731-88A5-51B1-11FB-66EB5904660B}"/>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0F097E1-88B8-A60D-603B-A722B91AEF23}"/>
                </a:ext>
              </a:extLst>
            </p:cNvPr>
            <p:cNvGrpSpPr/>
            <p:nvPr/>
          </p:nvGrpSpPr>
          <p:grpSpPr>
            <a:xfrm flipH="1">
              <a:off x="8408926" y="5548185"/>
              <a:ext cx="229678" cy="232168"/>
              <a:chOff x="3648891" y="3335383"/>
              <a:chExt cx="339632" cy="357052"/>
            </a:xfrm>
          </p:grpSpPr>
          <p:sp>
            <p:nvSpPr>
              <p:cNvPr id="53" name="Isosceles Triangle 52">
                <a:extLst>
                  <a:ext uri="{FF2B5EF4-FFF2-40B4-BE49-F238E27FC236}">
                    <a16:creationId xmlns:a16="http://schemas.microsoft.com/office/drawing/2014/main" id="{0F1AD898-995B-9170-6E60-845F7DDC7A10}"/>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EAD920CF-4D1A-B639-546E-8052F89D627F}"/>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DA51132-0D2C-B569-4EB6-0DED03E874ED}"/>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84E71DC-061A-65AA-6A9D-507524A12129}"/>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147C1B73-A382-5D11-AE6A-608BC5BF91A6}"/>
                </a:ext>
              </a:extLst>
            </p:cNvPr>
            <p:cNvGrpSpPr/>
            <p:nvPr/>
          </p:nvGrpSpPr>
          <p:grpSpPr>
            <a:xfrm flipH="1">
              <a:off x="10474351" y="5548185"/>
              <a:ext cx="229678" cy="232168"/>
              <a:chOff x="3648891" y="3335383"/>
              <a:chExt cx="339632" cy="357052"/>
            </a:xfrm>
          </p:grpSpPr>
          <p:sp>
            <p:nvSpPr>
              <p:cNvPr id="58" name="Isosceles Triangle 57">
                <a:extLst>
                  <a:ext uri="{FF2B5EF4-FFF2-40B4-BE49-F238E27FC236}">
                    <a16:creationId xmlns:a16="http://schemas.microsoft.com/office/drawing/2014/main" id="{D5A42391-8D6B-AEEE-91FA-5186870396A9}"/>
                  </a:ext>
                </a:extLst>
              </p:cNvPr>
              <p:cNvSpPr/>
              <p:nvPr/>
            </p:nvSpPr>
            <p:spPr>
              <a:xfrm>
                <a:off x="3692434" y="3335383"/>
                <a:ext cx="252546" cy="269966"/>
              </a:xfrm>
              <a:prstGeom prst="triangl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DF73325-9E2F-93F7-44EB-68D38B6EF6CA}"/>
                  </a:ext>
                </a:extLst>
              </p:cNvPr>
              <p:cNvSpPr/>
              <p:nvPr/>
            </p:nvSpPr>
            <p:spPr>
              <a:xfrm>
                <a:off x="3648891"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8E8B4DA-8CBA-5B9F-F916-FADB1C764738}"/>
                  </a:ext>
                </a:extLst>
              </p:cNvPr>
              <p:cNvSpPr/>
              <p:nvPr/>
            </p:nvSpPr>
            <p:spPr>
              <a:xfrm>
                <a:off x="3901437"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CB2FA2A-7E3E-F10B-12C0-40C69B03B512}"/>
                  </a:ext>
                </a:extLst>
              </p:cNvPr>
              <p:cNvSpPr/>
              <p:nvPr/>
            </p:nvSpPr>
            <p:spPr>
              <a:xfrm>
                <a:off x="3775164" y="3605349"/>
                <a:ext cx="87086" cy="87086"/>
              </a:xfrm>
              <a:prstGeom prst="ellipse">
                <a:avLst/>
              </a:pr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E10E40A0-41BE-9C00-445B-FCD1E8FA503C}"/>
                </a:ext>
              </a:extLst>
            </p:cNvPr>
            <p:cNvCxnSpPr>
              <a:cxnSpLocks/>
            </p:cNvCxnSpPr>
            <p:nvPr/>
          </p:nvCxnSpPr>
          <p:spPr>
            <a:xfrm>
              <a:off x="8566199" y="1578197"/>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2A55C7-BB2C-C12E-E4F5-40DA7D4C36C2}"/>
                </a:ext>
              </a:extLst>
            </p:cNvPr>
            <p:cNvCxnSpPr>
              <a:cxnSpLocks/>
            </p:cNvCxnSpPr>
            <p:nvPr/>
          </p:nvCxnSpPr>
          <p:spPr>
            <a:xfrm>
              <a:off x="8843294" y="1578192"/>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8D9ED8A-9F47-8532-814E-F584E080A5B4}"/>
                </a:ext>
              </a:extLst>
            </p:cNvPr>
            <p:cNvCxnSpPr>
              <a:cxnSpLocks/>
            </p:cNvCxnSpPr>
            <p:nvPr/>
          </p:nvCxnSpPr>
          <p:spPr>
            <a:xfrm>
              <a:off x="9109530" y="1576470"/>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EB87F76-5EE2-0530-087A-1E167C9F1DA4}"/>
                </a:ext>
              </a:extLst>
            </p:cNvPr>
            <p:cNvCxnSpPr>
              <a:cxnSpLocks/>
            </p:cNvCxnSpPr>
            <p:nvPr/>
          </p:nvCxnSpPr>
          <p:spPr>
            <a:xfrm>
              <a:off x="9693975" y="1576470"/>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20EE0D2-B6D9-EDDD-FAC6-37C70DF5028F}"/>
                </a:ext>
              </a:extLst>
            </p:cNvPr>
            <p:cNvCxnSpPr>
              <a:cxnSpLocks/>
            </p:cNvCxnSpPr>
            <p:nvPr/>
          </p:nvCxnSpPr>
          <p:spPr>
            <a:xfrm>
              <a:off x="9397477" y="1576470"/>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6707942D-EA08-1FCE-332A-F1115FF0E1D3}"/>
                </a:ext>
              </a:extLst>
            </p:cNvPr>
            <p:cNvCxnSpPr>
              <a:cxnSpLocks/>
            </p:cNvCxnSpPr>
            <p:nvPr/>
          </p:nvCxnSpPr>
          <p:spPr>
            <a:xfrm>
              <a:off x="8518480" y="5874582"/>
              <a:ext cx="2074709" cy="0"/>
            </a:xfrm>
            <a:prstGeom prst="straightConnector1">
              <a:avLst/>
            </a:prstGeom>
            <a:ln w="19050">
              <a:solidFill>
                <a:schemeClr val="tx2"/>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8FC915E-32E1-2022-DCCC-6912BE44D7D2}"/>
                </a:ext>
              </a:extLst>
            </p:cNvPr>
            <p:cNvCxnSpPr>
              <a:cxnSpLocks/>
            </p:cNvCxnSpPr>
            <p:nvPr/>
          </p:nvCxnSpPr>
          <p:spPr>
            <a:xfrm flipH="1" flipV="1">
              <a:off x="10951767" y="3734177"/>
              <a:ext cx="2" cy="1773374"/>
            </a:xfrm>
            <a:prstGeom prst="straightConnector1">
              <a:avLst/>
            </a:prstGeom>
            <a:ln w="19050">
              <a:solidFill>
                <a:schemeClr val="tx2"/>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E7281A7C-D674-534A-E982-96AA26B95468}"/>
                </a:ext>
              </a:extLst>
            </p:cNvPr>
            <p:cNvSpPr/>
            <p:nvPr/>
          </p:nvSpPr>
          <p:spPr>
            <a:xfrm>
              <a:off x="8520752" y="1949668"/>
              <a:ext cx="2074709" cy="1787950"/>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C824EC61-5F18-36FC-B4B9-FA482FA5789A}"/>
                </a:ext>
              </a:extLst>
            </p:cNvPr>
            <p:cNvCxnSpPr>
              <a:cxnSpLocks/>
            </p:cNvCxnSpPr>
            <p:nvPr/>
          </p:nvCxnSpPr>
          <p:spPr>
            <a:xfrm flipH="1" flipV="1">
              <a:off x="10962379" y="1949668"/>
              <a:ext cx="2" cy="1773374"/>
            </a:xfrm>
            <a:prstGeom prst="straightConnector1">
              <a:avLst/>
            </a:prstGeom>
            <a:ln w="19050">
              <a:solidFill>
                <a:schemeClr val="tx2"/>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BC288D6-4589-BECF-F9E9-9AE6CA4DE9E7}"/>
                </a:ext>
              </a:extLst>
            </p:cNvPr>
            <p:cNvCxnSpPr>
              <a:cxnSpLocks/>
            </p:cNvCxnSpPr>
            <p:nvPr/>
          </p:nvCxnSpPr>
          <p:spPr>
            <a:xfrm>
              <a:off x="9985612" y="1599581"/>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61E41CF-2407-BF08-2D5D-5D188E498F8E}"/>
                </a:ext>
              </a:extLst>
            </p:cNvPr>
            <p:cNvCxnSpPr>
              <a:cxnSpLocks/>
            </p:cNvCxnSpPr>
            <p:nvPr/>
          </p:nvCxnSpPr>
          <p:spPr>
            <a:xfrm>
              <a:off x="10262707" y="1599576"/>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51A1871-3E69-EFBB-962B-D3F2C4A88AFB}"/>
                </a:ext>
              </a:extLst>
            </p:cNvPr>
            <p:cNvCxnSpPr>
              <a:cxnSpLocks/>
            </p:cNvCxnSpPr>
            <p:nvPr/>
          </p:nvCxnSpPr>
          <p:spPr>
            <a:xfrm>
              <a:off x="10528943" y="1597854"/>
              <a:ext cx="0" cy="351814"/>
            </a:xfrm>
            <a:prstGeom prst="straightConnector1">
              <a:avLst/>
            </a:prstGeom>
            <a:ln w="28575">
              <a:solidFill>
                <a:schemeClr val="tx2"/>
              </a:solidFill>
              <a:tailEnd type="stealth" w="lg"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A374027-E468-C7CF-2A7D-EA6A8781B0B8}"/>
                </a:ext>
              </a:extLst>
            </p:cNvPr>
            <p:cNvSpPr txBox="1"/>
            <p:nvPr/>
          </p:nvSpPr>
          <p:spPr>
            <a:xfrm>
              <a:off x="11017414" y="2918266"/>
              <a:ext cx="755523" cy="230832"/>
            </a:xfrm>
            <a:prstGeom prst="rect">
              <a:avLst/>
            </a:prstGeom>
            <a:noFill/>
          </p:spPr>
          <p:txBody>
            <a:bodyPr wrap="square" lIns="0" tIns="0" rIns="0" bIns="0" rtlCol="0">
              <a:spAutoFit/>
            </a:bodyPr>
            <a:lstStyle/>
            <a:p>
              <a:pPr algn="l"/>
              <a:r>
                <a:rPr lang="en-US" sz="1500">
                  <a:solidFill>
                    <a:schemeClr val="tx2"/>
                  </a:solidFill>
                  <a:latin typeface="+mn-lt"/>
                </a:rPr>
                <a:t>1 mm</a:t>
              </a:r>
            </a:p>
          </p:txBody>
        </p:sp>
        <p:sp>
          <p:nvSpPr>
            <p:cNvPr id="102" name="TextBox 101">
              <a:extLst>
                <a:ext uri="{FF2B5EF4-FFF2-40B4-BE49-F238E27FC236}">
                  <a16:creationId xmlns:a16="http://schemas.microsoft.com/office/drawing/2014/main" id="{B7E37296-34D3-2D9A-38ED-5A2EBC263EE6}"/>
                </a:ext>
              </a:extLst>
            </p:cNvPr>
            <p:cNvSpPr txBox="1"/>
            <p:nvPr/>
          </p:nvSpPr>
          <p:spPr>
            <a:xfrm>
              <a:off x="11017414" y="4513811"/>
              <a:ext cx="755523" cy="230832"/>
            </a:xfrm>
            <a:prstGeom prst="rect">
              <a:avLst/>
            </a:prstGeom>
            <a:noFill/>
          </p:spPr>
          <p:txBody>
            <a:bodyPr wrap="square" lIns="0" tIns="0" rIns="0" bIns="0" rtlCol="0">
              <a:spAutoFit/>
            </a:bodyPr>
            <a:lstStyle/>
            <a:p>
              <a:pPr algn="l"/>
              <a:r>
                <a:rPr lang="en-US" sz="1500">
                  <a:solidFill>
                    <a:schemeClr val="tx2"/>
                  </a:solidFill>
                  <a:latin typeface="+mn-lt"/>
                </a:rPr>
                <a:t>1 mm</a:t>
              </a:r>
            </a:p>
          </p:txBody>
        </p:sp>
        <p:sp>
          <p:nvSpPr>
            <p:cNvPr id="103" name="TextBox 102">
              <a:extLst>
                <a:ext uri="{FF2B5EF4-FFF2-40B4-BE49-F238E27FC236}">
                  <a16:creationId xmlns:a16="http://schemas.microsoft.com/office/drawing/2014/main" id="{1EFE65C9-4872-0D2B-0B7A-959C6A4A4519}"/>
                </a:ext>
              </a:extLst>
            </p:cNvPr>
            <p:cNvSpPr txBox="1"/>
            <p:nvPr/>
          </p:nvSpPr>
          <p:spPr>
            <a:xfrm>
              <a:off x="9355012" y="5617431"/>
              <a:ext cx="755523" cy="230832"/>
            </a:xfrm>
            <a:prstGeom prst="rect">
              <a:avLst/>
            </a:prstGeom>
            <a:noFill/>
          </p:spPr>
          <p:txBody>
            <a:bodyPr wrap="square" lIns="0" tIns="0" rIns="0" bIns="0" rtlCol="0">
              <a:spAutoFit/>
            </a:bodyPr>
            <a:lstStyle/>
            <a:p>
              <a:pPr algn="l"/>
              <a:r>
                <a:rPr lang="en-US" sz="1500">
                  <a:solidFill>
                    <a:schemeClr val="tx2"/>
                  </a:solidFill>
                  <a:latin typeface="+mn-lt"/>
                </a:rPr>
                <a:t>1 mm</a:t>
              </a:r>
            </a:p>
          </p:txBody>
        </p:sp>
        <p:sp>
          <p:nvSpPr>
            <p:cNvPr id="104" name="TextBox 103">
              <a:extLst>
                <a:ext uri="{FF2B5EF4-FFF2-40B4-BE49-F238E27FC236}">
                  <a16:creationId xmlns:a16="http://schemas.microsoft.com/office/drawing/2014/main" id="{20D51169-F696-D5C1-FF27-5F0CF6948BA9}"/>
                </a:ext>
              </a:extLst>
            </p:cNvPr>
            <p:cNvSpPr txBox="1"/>
            <p:nvPr/>
          </p:nvSpPr>
          <p:spPr>
            <a:xfrm>
              <a:off x="8909899" y="1270211"/>
              <a:ext cx="1291870" cy="230832"/>
            </a:xfrm>
            <a:prstGeom prst="rect">
              <a:avLst/>
            </a:prstGeom>
            <a:noFill/>
          </p:spPr>
          <p:txBody>
            <a:bodyPr wrap="square" lIns="0" tIns="0" rIns="0" bIns="0" rtlCol="0">
              <a:spAutoFit/>
            </a:bodyPr>
            <a:lstStyle/>
            <a:p>
              <a:pPr algn="l"/>
              <a:r>
                <a:rPr lang="en-US" sz="1500">
                  <a:solidFill>
                    <a:schemeClr val="tx2"/>
                  </a:solidFill>
                  <a:latin typeface="+mn-lt"/>
                </a:rPr>
                <a:t>displacement</a:t>
              </a:r>
            </a:p>
          </p:txBody>
        </p:sp>
      </p:grpSp>
      <p:pic>
        <p:nvPicPr>
          <p:cNvPr id="110" name="Picture 109">
            <a:extLst>
              <a:ext uri="{FF2B5EF4-FFF2-40B4-BE49-F238E27FC236}">
                <a16:creationId xmlns:a16="http://schemas.microsoft.com/office/drawing/2014/main" id="{EE4B7714-2F51-EC05-65F3-BB8FFE9EEA33}"/>
              </a:ext>
            </a:extLst>
          </p:cNvPr>
          <p:cNvPicPr>
            <a:picLocks noChangeAspect="1"/>
          </p:cNvPicPr>
          <p:nvPr/>
        </p:nvPicPr>
        <p:blipFill>
          <a:blip r:embed="rId3"/>
          <a:stretch>
            <a:fillRect/>
          </a:stretch>
        </p:blipFill>
        <p:spPr>
          <a:xfrm>
            <a:off x="505709" y="5284009"/>
            <a:ext cx="7478169" cy="666843"/>
          </a:xfrm>
          <a:prstGeom prst="rect">
            <a:avLst/>
          </a:prstGeom>
        </p:spPr>
      </p:pic>
      <p:sp>
        <p:nvSpPr>
          <p:cNvPr id="111" name="TextBox 110">
            <a:extLst>
              <a:ext uri="{FF2B5EF4-FFF2-40B4-BE49-F238E27FC236}">
                <a16:creationId xmlns:a16="http://schemas.microsoft.com/office/drawing/2014/main" id="{31E719EC-BC71-536A-86EA-A06ED78E49F6}"/>
              </a:ext>
            </a:extLst>
          </p:cNvPr>
          <p:cNvSpPr txBox="1"/>
          <p:nvPr/>
        </p:nvSpPr>
        <p:spPr>
          <a:xfrm>
            <a:off x="503436" y="4975637"/>
            <a:ext cx="7400333" cy="369332"/>
          </a:xfrm>
          <a:prstGeom prst="rect">
            <a:avLst/>
          </a:prstGeom>
          <a:noFill/>
        </p:spPr>
        <p:txBody>
          <a:bodyPr wrap="square" rtlCol="0">
            <a:spAutoFit/>
          </a:bodyPr>
          <a:lstStyle/>
          <a:p>
            <a:pPr algn="just"/>
            <a:r>
              <a:rPr lang="en-US" sz="1800" b="1">
                <a:solidFill>
                  <a:srgbClr val="333399"/>
                </a:solidFill>
              </a:rPr>
              <a:t>Cohesive Zone Material property </a:t>
            </a:r>
            <a:r>
              <a:rPr lang="en-US" sz="1800" b="1">
                <a:solidFill>
                  <a:schemeClr val="tx2"/>
                </a:solidFill>
              </a:rPr>
              <a:t>(traction viscosity = 100)</a:t>
            </a:r>
            <a:r>
              <a:rPr lang="en-US" sz="1800" b="1">
                <a:solidFill>
                  <a:srgbClr val="333399"/>
                </a:solidFill>
              </a:rPr>
              <a:t>:</a:t>
            </a:r>
            <a:endParaRPr lang="en-US" sz="1800">
              <a:solidFill>
                <a:srgbClr val="333399"/>
              </a:solidFill>
            </a:endParaRPr>
          </a:p>
        </p:txBody>
      </p:sp>
      <p:sp>
        <p:nvSpPr>
          <p:cNvPr id="112" name="TextBox 111">
            <a:extLst>
              <a:ext uri="{FF2B5EF4-FFF2-40B4-BE49-F238E27FC236}">
                <a16:creationId xmlns:a16="http://schemas.microsoft.com/office/drawing/2014/main" id="{F868B189-B1F9-AF3F-5AFD-955E714713C1}"/>
              </a:ext>
            </a:extLst>
          </p:cNvPr>
          <p:cNvSpPr txBox="1"/>
          <p:nvPr/>
        </p:nvSpPr>
        <p:spPr>
          <a:xfrm>
            <a:off x="444500" y="3594924"/>
            <a:ext cx="3272849" cy="369332"/>
          </a:xfrm>
          <a:prstGeom prst="rect">
            <a:avLst/>
          </a:prstGeom>
          <a:noFill/>
        </p:spPr>
        <p:txBody>
          <a:bodyPr wrap="square" rtlCol="0">
            <a:spAutoFit/>
          </a:bodyPr>
          <a:lstStyle/>
          <a:p>
            <a:pPr algn="just"/>
            <a:r>
              <a:rPr lang="en-US" sz="1800" b="1" dirty="0">
                <a:solidFill>
                  <a:srgbClr val="333399"/>
                </a:solidFill>
              </a:rPr>
              <a:t>Material property:</a:t>
            </a:r>
            <a:endParaRPr lang="en-US" sz="1800" dirty="0"/>
          </a:p>
        </p:txBody>
      </p:sp>
      <p:sp>
        <p:nvSpPr>
          <p:cNvPr id="113" name="TextBox 112">
            <a:extLst>
              <a:ext uri="{FF2B5EF4-FFF2-40B4-BE49-F238E27FC236}">
                <a16:creationId xmlns:a16="http://schemas.microsoft.com/office/drawing/2014/main" id="{A84BD031-76E6-489E-241C-527C4888FA5F}"/>
              </a:ext>
            </a:extLst>
          </p:cNvPr>
          <p:cNvSpPr txBox="1"/>
          <p:nvPr/>
        </p:nvSpPr>
        <p:spPr>
          <a:xfrm>
            <a:off x="442229" y="3860334"/>
            <a:ext cx="2260028" cy="369332"/>
          </a:xfrm>
          <a:prstGeom prst="rect">
            <a:avLst/>
          </a:prstGeom>
          <a:noFill/>
        </p:spPr>
        <p:txBody>
          <a:bodyPr wrap="square" rtlCol="0">
            <a:spAutoFit/>
          </a:bodyPr>
          <a:lstStyle/>
          <a:p>
            <a:pPr algn="just"/>
            <a:r>
              <a:rPr lang="en-US" sz="1800">
                <a:solidFill>
                  <a:schemeClr val="tx2"/>
                </a:solidFill>
              </a:rPr>
              <a:t>Top block (Elastic):</a:t>
            </a:r>
          </a:p>
        </p:txBody>
      </p:sp>
      <p:pic>
        <p:nvPicPr>
          <p:cNvPr id="115" name="Picture 114">
            <a:extLst>
              <a:ext uri="{FF2B5EF4-FFF2-40B4-BE49-F238E27FC236}">
                <a16:creationId xmlns:a16="http://schemas.microsoft.com/office/drawing/2014/main" id="{BDB3626E-7B72-9B2B-707F-CADB87AD727F}"/>
              </a:ext>
            </a:extLst>
          </p:cNvPr>
          <p:cNvPicPr>
            <a:picLocks noChangeAspect="1"/>
          </p:cNvPicPr>
          <p:nvPr/>
        </p:nvPicPr>
        <p:blipFill>
          <a:blip r:embed="rId4"/>
          <a:stretch>
            <a:fillRect/>
          </a:stretch>
        </p:blipFill>
        <p:spPr>
          <a:xfrm>
            <a:off x="457200" y="4261162"/>
            <a:ext cx="1867161" cy="714475"/>
          </a:xfrm>
          <a:prstGeom prst="rect">
            <a:avLst/>
          </a:prstGeom>
        </p:spPr>
      </p:pic>
      <p:sp>
        <p:nvSpPr>
          <p:cNvPr id="116" name="TextBox 115">
            <a:extLst>
              <a:ext uri="{FF2B5EF4-FFF2-40B4-BE49-F238E27FC236}">
                <a16:creationId xmlns:a16="http://schemas.microsoft.com/office/drawing/2014/main" id="{1C1E8D9F-1079-A6A2-50E1-CB809B82C438}"/>
              </a:ext>
            </a:extLst>
          </p:cNvPr>
          <p:cNvSpPr txBox="1"/>
          <p:nvPr/>
        </p:nvSpPr>
        <p:spPr>
          <a:xfrm>
            <a:off x="3214054" y="3859374"/>
            <a:ext cx="3272849" cy="369332"/>
          </a:xfrm>
          <a:prstGeom prst="rect">
            <a:avLst/>
          </a:prstGeom>
          <a:noFill/>
        </p:spPr>
        <p:txBody>
          <a:bodyPr wrap="square" rtlCol="0">
            <a:spAutoFit/>
          </a:bodyPr>
          <a:lstStyle/>
          <a:p>
            <a:pPr algn="just"/>
            <a:r>
              <a:rPr lang="en-US" sz="1800">
                <a:solidFill>
                  <a:schemeClr val="tx2"/>
                </a:solidFill>
              </a:rPr>
              <a:t>Bottom block (Viscoelastic):</a:t>
            </a:r>
          </a:p>
        </p:txBody>
      </p:sp>
      <p:pic>
        <p:nvPicPr>
          <p:cNvPr id="118" name="Picture 117">
            <a:extLst>
              <a:ext uri="{FF2B5EF4-FFF2-40B4-BE49-F238E27FC236}">
                <a16:creationId xmlns:a16="http://schemas.microsoft.com/office/drawing/2014/main" id="{BD8DC4C8-F5B1-F5C0-771A-BB1ADFD9AD93}"/>
              </a:ext>
            </a:extLst>
          </p:cNvPr>
          <p:cNvPicPr>
            <a:picLocks noChangeAspect="1"/>
          </p:cNvPicPr>
          <p:nvPr/>
        </p:nvPicPr>
        <p:blipFill>
          <a:blip r:embed="rId5"/>
          <a:stretch>
            <a:fillRect/>
          </a:stretch>
        </p:blipFill>
        <p:spPr>
          <a:xfrm>
            <a:off x="3171988" y="4261162"/>
            <a:ext cx="4210638" cy="657317"/>
          </a:xfrm>
          <a:prstGeom prst="rect">
            <a:avLst/>
          </a:prstGeom>
        </p:spPr>
      </p:pic>
      <p:sp>
        <p:nvSpPr>
          <p:cNvPr id="3" name="Rectangle 2">
            <a:extLst>
              <a:ext uri="{FF2B5EF4-FFF2-40B4-BE49-F238E27FC236}">
                <a16:creationId xmlns:a16="http://schemas.microsoft.com/office/drawing/2014/main" id="{2A707B6F-B246-9C30-34BB-E0EB90360B4A}"/>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Validation Study | </a:t>
            </a:r>
            <a:r>
              <a:rPr lang="en-US">
                <a:solidFill>
                  <a:srgbClr val="0033CC"/>
                </a:solidFill>
              </a:rPr>
              <a:t>Results</a:t>
            </a:r>
            <a:r>
              <a:rPr lang="en-US">
                <a:solidFill>
                  <a:schemeClr val="bg2"/>
                </a:solidFill>
              </a:rPr>
              <a:t> | Conclusion |</a:t>
            </a:r>
          </a:p>
        </p:txBody>
      </p:sp>
    </p:spTree>
    <p:extLst>
      <p:ext uri="{BB962C8B-B14F-4D97-AF65-F5344CB8AC3E}">
        <p14:creationId xmlns:p14="http://schemas.microsoft.com/office/powerpoint/2010/main" val="334421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CC425-BB94-9EF2-663D-C0F5A24DDEB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5CA34FF-023D-F2A4-9499-C0EED52F2CC2}"/>
              </a:ext>
            </a:extLst>
          </p:cNvPr>
          <p:cNvSpPr>
            <a:spLocks noGrp="1"/>
          </p:cNvSpPr>
          <p:nvPr>
            <p:ph sz="half" idx="1"/>
          </p:nvPr>
        </p:nvSpPr>
        <p:spPr>
          <a:xfrm>
            <a:off x="1584236" y="1648025"/>
            <a:ext cx="4786333" cy="3499996"/>
          </a:xfrm>
        </p:spPr>
        <p:txBody>
          <a:bodyPr>
            <a:noAutofit/>
          </a:bodyPr>
          <a:lstStyle/>
          <a:p>
            <a:pPr marL="0" indent="0" algn="just">
              <a:lnSpc>
                <a:spcPct val="200000"/>
              </a:lnSpc>
              <a:buNone/>
            </a:pPr>
            <a:r>
              <a:rPr lang="en-US" sz="3600" dirty="0">
                <a:solidFill>
                  <a:schemeClr val="tx2"/>
                </a:solidFill>
              </a:rPr>
              <a:t>Motivation </a:t>
            </a:r>
          </a:p>
          <a:p>
            <a:pPr marL="0" indent="0" algn="just">
              <a:lnSpc>
                <a:spcPct val="200000"/>
              </a:lnSpc>
              <a:buNone/>
            </a:pPr>
            <a:r>
              <a:rPr lang="en-US" sz="3600" dirty="0">
                <a:solidFill>
                  <a:schemeClr val="tx2"/>
                </a:solidFill>
              </a:rPr>
              <a:t>Background </a:t>
            </a:r>
          </a:p>
          <a:p>
            <a:pPr marL="0" indent="0" algn="just">
              <a:lnSpc>
                <a:spcPct val="200000"/>
              </a:lnSpc>
              <a:buNone/>
            </a:pPr>
            <a:r>
              <a:rPr lang="en-US" sz="3600" dirty="0">
                <a:solidFill>
                  <a:schemeClr val="tx2"/>
                </a:solidFill>
              </a:rPr>
              <a:t>Theory</a:t>
            </a:r>
          </a:p>
        </p:txBody>
      </p:sp>
      <p:sp>
        <p:nvSpPr>
          <p:cNvPr id="2" name="Title 1">
            <a:extLst>
              <a:ext uri="{FF2B5EF4-FFF2-40B4-BE49-F238E27FC236}">
                <a16:creationId xmlns:a16="http://schemas.microsoft.com/office/drawing/2014/main" id="{3885B6D5-867B-1BEE-2BC8-6238EE474277}"/>
              </a:ext>
            </a:extLst>
          </p:cNvPr>
          <p:cNvSpPr>
            <a:spLocks noGrp="1"/>
          </p:cNvSpPr>
          <p:nvPr>
            <p:ph type="title"/>
          </p:nvPr>
        </p:nvSpPr>
        <p:spPr>
          <a:xfrm>
            <a:off x="457200" y="452284"/>
            <a:ext cx="11277600" cy="609600"/>
          </a:xfrm>
        </p:spPr>
        <p:txBody>
          <a:bodyPr/>
          <a:lstStyle/>
          <a:p>
            <a:r>
              <a:rPr lang="en-US" dirty="0">
                <a:solidFill>
                  <a:schemeClr val="tx2"/>
                </a:solidFill>
              </a:rPr>
              <a:t>Contents</a:t>
            </a:r>
          </a:p>
        </p:txBody>
      </p:sp>
      <p:sp>
        <p:nvSpPr>
          <p:cNvPr id="28" name="Slide Number Placeholder 27">
            <a:extLst>
              <a:ext uri="{FF2B5EF4-FFF2-40B4-BE49-F238E27FC236}">
                <a16:creationId xmlns:a16="http://schemas.microsoft.com/office/drawing/2014/main" id="{BF9EFDE8-9414-ED08-4171-18F610E4D206}"/>
              </a:ext>
            </a:extLst>
          </p:cNvPr>
          <p:cNvSpPr>
            <a:spLocks noGrp="1"/>
          </p:cNvSpPr>
          <p:nvPr>
            <p:ph type="sldNum" sz="quarter" idx="12"/>
          </p:nvPr>
        </p:nvSpPr>
        <p:spPr/>
        <p:txBody>
          <a:bodyPr/>
          <a:lstStyle/>
          <a:p>
            <a:fld id="{63954337-777C-478F-BB37-379719107E1B}" type="slidenum">
              <a:rPr lang="en-US" sz="1600" smtClean="0"/>
              <a:pPr/>
              <a:t>2</a:t>
            </a:fld>
            <a:endParaRPr lang="en-US" sz="1600" dirty="0"/>
          </a:p>
        </p:txBody>
      </p:sp>
      <p:sp>
        <p:nvSpPr>
          <p:cNvPr id="7" name="Rectangle 6">
            <a:extLst>
              <a:ext uri="{FF2B5EF4-FFF2-40B4-BE49-F238E27FC236}">
                <a16:creationId xmlns:a16="http://schemas.microsoft.com/office/drawing/2014/main" id="{743C0D2A-6F1C-5C07-3688-648E7084FE6B}"/>
              </a:ext>
            </a:extLst>
          </p:cNvPr>
          <p:cNvSpPr/>
          <p:nvPr/>
        </p:nvSpPr>
        <p:spPr>
          <a:xfrm>
            <a:off x="7233313" y="791570"/>
            <a:ext cx="409433" cy="3746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0D234707-F4FB-186C-0EF4-57EF56DE66A3}"/>
              </a:ext>
            </a:extLst>
          </p:cNvPr>
          <p:cNvSpPr txBox="1"/>
          <p:nvPr/>
        </p:nvSpPr>
        <p:spPr>
          <a:xfrm>
            <a:off x="6710145" y="1648025"/>
            <a:ext cx="5024655" cy="3499997"/>
          </a:xfrm>
          <a:prstGeom prst="rect">
            <a:avLst/>
          </a:prstGeom>
          <a:noFill/>
        </p:spPr>
        <p:txBody>
          <a:bodyPr wrap="square">
            <a:spAutoFit/>
          </a:bodyPr>
          <a:lstStyle/>
          <a:p>
            <a:pPr marR="0" lvl="0" algn="just" defTabSz="914400" rtl="0" eaLnBrk="1" fontAlgn="auto" latinLnBrk="0" hangingPunct="1">
              <a:lnSpc>
                <a:spcPct val="200000"/>
              </a:lnSpc>
              <a:spcBef>
                <a:spcPts val="1000"/>
              </a:spcBef>
              <a:spcAft>
                <a:spcPts val="0"/>
              </a:spcAft>
              <a:buClr>
                <a:srgbClr val="4B4B4B">
                  <a:lumMod val="60000"/>
                  <a:lumOff val="40000"/>
                </a:srgbClr>
              </a:buClr>
              <a:buSzTx/>
              <a:tabLst/>
              <a:defRPr/>
            </a:pPr>
            <a:r>
              <a:rPr kumimoji="0" lang="en-US" sz="3600" b="0" i="0" u="none" strike="noStrike" kern="1200" cap="none" spc="0" normalizeH="0" baseline="0" noProof="0" dirty="0">
                <a:ln>
                  <a:noFill/>
                </a:ln>
                <a:solidFill>
                  <a:srgbClr val="000000"/>
                </a:solidFill>
                <a:effectLst/>
                <a:uLnTx/>
                <a:uFillTx/>
                <a:latin typeface="Arial Nova"/>
                <a:ea typeface="+mn-ea"/>
                <a:cs typeface="+mn-cs"/>
              </a:rPr>
              <a:t>Validation Study</a:t>
            </a:r>
          </a:p>
          <a:p>
            <a:pPr marR="0" lvl="0" algn="just" defTabSz="914400" rtl="0" eaLnBrk="1" fontAlgn="auto" latinLnBrk="0" hangingPunct="1">
              <a:lnSpc>
                <a:spcPct val="200000"/>
              </a:lnSpc>
              <a:spcBef>
                <a:spcPts val="1000"/>
              </a:spcBef>
              <a:spcAft>
                <a:spcPts val="0"/>
              </a:spcAft>
              <a:buClr>
                <a:srgbClr val="4B4B4B">
                  <a:lumMod val="60000"/>
                  <a:lumOff val="40000"/>
                </a:srgbClr>
              </a:buClr>
              <a:buSzTx/>
              <a:tabLst/>
              <a:defRPr/>
            </a:pPr>
            <a:r>
              <a:rPr kumimoji="0" lang="en-US" sz="3600" b="0" i="0" u="none" strike="noStrike" kern="1200" cap="none" spc="0" normalizeH="0" baseline="0" noProof="0" dirty="0">
                <a:ln>
                  <a:noFill/>
                </a:ln>
                <a:solidFill>
                  <a:srgbClr val="000000"/>
                </a:solidFill>
                <a:effectLst/>
                <a:uLnTx/>
                <a:uFillTx/>
                <a:latin typeface="Arial Nova"/>
                <a:ea typeface="+mn-ea"/>
                <a:cs typeface="+mn-cs"/>
              </a:rPr>
              <a:t>Results and Discussion</a:t>
            </a:r>
          </a:p>
          <a:p>
            <a:pPr marR="0" lvl="0" algn="just" defTabSz="914400" rtl="0" eaLnBrk="1" fontAlgn="auto" latinLnBrk="0" hangingPunct="1">
              <a:lnSpc>
                <a:spcPct val="200000"/>
              </a:lnSpc>
              <a:spcBef>
                <a:spcPts val="1000"/>
              </a:spcBef>
              <a:spcAft>
                <a:spcPts val="0"/>
              </a:spcAft>
              <a:buClr>
                <a:srgbClr val="4B4B4B">
                  <a:lumMod val="60000"/>
                  <a:lumOff val="40000"/>
                </a:srgbClr>
              </a:buClr>
              <a:buSzTx/>
              <a:tabLst/>
              <a:defRPr/>
            </a:pPr>
            <a:r>
              <a:rPr kumimoji="0" lang="en-US" sz="3600" b="0" i="0" u="none" strike="noStrike" kern="1200" cap="none" spc="0" normalizeH="0" baseline="0" noProof="0" dirty="0">
                <a:ln>
                  <a:noFill/>
                </a:ln>
                <a:solidFill>
                  <a:srgbClr val="000000"/>
                </a:solidFill>
                <a:effectLst/>
                <a:uLnTx/>
                <a:uFillTx/>
                <a:latin typeface="Arial Nova"/>
                <a:ea typeface="+mn-ea"/>
                <a:cs typeface="+mn-cs"/>
              </a:rPr>
              <a:t>Conclusion</a:t>
            </a:r>
          </a:p>
        </p:txBody>
      </p:sp>
      <p:pic>
        <p:nvPicPr>
          <p:cNvPr id="1026" name="Picture 2" descr="Lightbulb - Free business icons">
            <a:extLst>
              <a:ext uri="{FF2B5EF4-FFF2-40B4-BE49-F238E27FC236}">
                <a16:creationId xmlns:a16="http://schemas.microsoft.com/office/drawing/2014/main" id="{A2456FFE-7DA5-FBC6-C9DA-8E4B728EF0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296" y="185417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terature - Free education icons">
            <a:extLst>
              <a:ext uri="{FF2B5EF4-FFF2-40B4-BE49-F238E27FC236}">
                <a16:creationId xmlns:a16="http://schemas.microsoft.com/office/drawing/2014/main" id="{A3817E82-73F0-4223-8AC0-57362A736D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294" y="3237050"/>
            <a:ext cx="526779" cy="5267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ory Icons - Free SVG &amp; PNG Theory Images - Noun Project">
            <a:extLst>
              <a:ext uri="{FF2B5EF4-FFF2-40B4-BE49-F238E27FC236}">
                <a16:creationId xmlns:a16="http://schemas.microsoft.com/office/drawing/2014/main" id="{FC1A6BA7-B45A-6AB7-706E-4B67849E6E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6776" y="435732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alidation - Free files and folders icons">
            <a:extLst>
              <a:ext uri="{FF2B5EF4-FFF2-40B4-BE49-F238E27FC236}">
                <a16:creationId xmlns:a16="http://schemas.microsoft.com/office/drawing/2014/main" id="{A86BBDA9-1D53-657D-BB13-DB55D85A1A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0848" y="2128654"/>
            <a:ext cx="415094" cy="41509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ownload Free Results Icons in PNG &amp; SVG">
            <a:extLst>
              <a:ext uri="{FF2B5EF4-FFF2-40B4-BE49-F238E27FC236}">
                <a16:creationId xmlns:a16="http://schemas.microsoft.com/office/drawing/2014/main" id="{286CBAF1-EDB1-79E7-37B0-3DA5FAC9A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20480" y="3367047"/>
            <a:ext cx="415095" cy="41509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nclusion Icon Png #288188 - Free Icons Library">
            <a:extLst>
              <a:ext uri="{FF2B5EF4-FFF2-40B4-BE49-F238E27FC236}">
                <a16:creationId xmlns:a16="http://schemas.microsoft.com/office/drawing/2014/main" id="{E6CB452B-47AD-5344-D3C3-E0642238D7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1849" y="4665844"/>
            <a:ext cx="482177" cy="4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24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DF038-B5B8-BDD5-E7F7-BB88592E24A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67AF59C-558A-C5B4-904E-0F76EB851BF9}"/>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Rate-independent Adhesion Response</a:t>
            </a:r>
          </a:p>
        </p:txBody>
      </p:sp>
      <p:sp>
        <p:nvSpPr>
          <p:cNvPr id="12" name="Slide Number Placeholder 11">
            <a:extLst>
              <a:ext uri="{FF2B5EF4-FFF2-40B4-BE49-F238E27FC236}">
                <a16:creationId xmlns:a16="http://schemas.microsoft.com/office/drawing/2014/main" id="{6C3A4FF9-ABC8-804B-5B1C-DD460E707AED}"/>
              </a:ext>
            </a:extLst>
          </p:cNvPr>
          <p:cNvSpPr>
            <a:spLocks noGrp="1"/>
          </p:cNvSpPr>
          <p:nvPr>
            <p:ph type="sldNum" sz="quarter" idx="12"/>
          </p:nvPr>
        </p:nvSpPr>
        <p:spPr/>
        <p:txBody>
          <a:bodyPr/>
          <a:lstStyle/>
          <a:p>
            <a:fld id="{63954337-777C-478F-BB37-379719107E1B}" type="slidenum">
              <a:rPr lang="en-US" sz="1600" smtClean="0"/>
              <a:pPr/>
              <a:t>20</a:t>
            </a:fld>
            <a:endParaRPr lang="en-US" sz="1600"/>
          </a:p>
        </p:txBody>
      </p:sp>
      <p:pic>
        <p:nvPicPr>
          <p:cNvPr id="11" name="Picture 10" descr="A graph of a line&#10;&#10;AI-generated content may be incorrect.">
            <a:extLst>
              <a:ext uri="{FF2B5EF4-FFF2-40B4-BE49-F238E27FC236}">
                <a16:creationId xmlns:a16="http://schemas.microsoft.com/office/drawing/2014/main" id="{8D1979F0-AF50-9BE5-BBF8-A10FC42E86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1831" y="1499831"/>
            <a:ext cx="5232969" cy="4025362"/>
          </a:xfrm>
          <a:prstGeom prst="rect">
            <a:avLst/>
          </a:prstGeom>
        </p:spPr>
      </p:pic>
      <p:sp>
        <p:nvSpPr>
          <p:cNvPr id="2" name="Rectangle 1">
            <a:extLst>
              <a:ext uri="{FF2B5EF4-FFF2-40B4-BE49-F238E27FC236}">
                <a16:creationId xmlns:a16="http://schemas.microsoft.com/office/drawing/2014/main" id="{01B1E1CC-F9D5-9BC2-31E9-AC1F30A9E529}"/>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Validation Study | </a:t>
            </a:r>
            <a:r>
              <a:rPr lang="en-US">
                <a:solidFill>
                  <a:srgbClr val="0033CC"/>
                </a:solidFill>
              </a:rPr>
              <a:t>Results</a:t>
            </a:r>
            <a:r>
              <a:rPr lang="en-US">
                <a:solidFill>
                  <a:schemeClr val="bg2"/>
                </a:solidFill>
              </a:rPr>
              <a:t> | Conclusion |</a:t>
            </a:r>
          </a:p>
        </p:txBody>
      </p:sp>
      <p:pic>
        <p:nvPicPr>
          <p:cNvPr id="16" name="Picture 15" descr="A graph of different colors and numbers&#10;&#10;AI-generated content may be incorrect.">
            <a:extLst>
              <a:ext uri="{FF2B5EF4-FFF2-40B4-BE49-F238E27FC236}">
                <a16:creationId xmlns:a16="http://schemas.microsoft.com/office/drawing/2014/main" id="{A66A3796-5DF7-D91F-4E70-A122B836E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14" y="1882825"/>
            <a:ext cx="4790856" cy="3652584"/>
          </a:xfrm>
          <a:prstGeom prst="rect">
            <a:avLst/>
          </a:prstGeom>
        </p:spPr>
      </p:pic>
      <p:sp>
        <p:nvSpPr>
          <p:cNvPr id="17" name="TextBox 16">
            <a:extLst>
              <a:ext uri="{FF2B5EF4-FFF2-40B4-BE49-F238E27FC236}">
                <a16:creationId xmlns:a16="http://schemas.microsoft.com/office/drawing/2014/main" id="{A0008549-4826-E0A6-F1E0-C738CA0C59CC}"/>
              </a:ext>
            </a:extLst>
          </p:cNvPr>
          <p:cNvSpPr txBox="1"/>
          <p:nvPr/>
        </p:nvSpPr>
        <p:spPr>
          <a:xfrm>
            <a:off x="1453538" y="1322591"/>
            <a:ext cx="3682407"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33399"/>
                </a:solidFill>
                <a:effectLst/>
                <a:uLnTx/>
                <a:uFillTx/>
                <a:latin typeface="+mn-lt"/>
              </a:rPr>
              <a:t>Maximum applied unloading displacement 0.27 mm</a:t>
            </a:r>
          </a:p>
        </p:txBody>
      </p:sp>
    </p:spTree>
    <p:extLst>
      <p:ext uri="{BB962C8B-B14F-4D97-AF65-F5344CB8AC3E}">
        <p14:creationId xmlns:p14="http://schemas.microsoft.com/office/powerpoint/2010/main" val="403859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097C5-2B35-45F5-671D-B35E01E3FF0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329C8F8-B9C1-65DB-61F2-5DDA49467980}"/>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Rate-dependent Adhesion Response</a:t>
            </a:r>
          </a:p>
        </p:txBody>
      </p:sp>
      <p:sp>
        <p:nvSpPr>
          <p:cNvPr id="12" name="Slide Number Placeholder 11">
            <a:extLst>
              <a:ext uri="{FF2B5EF4-FFF2-40B4-BE49-F238E27FC236}">
                <a16:creationId xmlns:a16="http://schemas.microsoft.com/office/drawing/2014/main" id="{09DD2D37-6A74-EFCA-9BBA-B66D4F539CC7}"/>
              </a:ext>
            </a:extLst>
          </p:cNvPr>
          <p:cNvSpPr>
            <a:spLocks noGrp="1"/>
          </p:cNvSpPr>
          <p:nvPr>
            <p:ph type="sldNum" sz="quarter" idx="12"/>
          </p:nvPr>
        </p:nvSpPr>
        <p:spPr/>
        <p:txBody>
          <a:bodyPr/>
          <a:lstStyle/>
          <a:p>
            <a:fld id="{63954337-777C-478F-BB37-379719107E1B}" type="slidenum">
              <a:rPr lang="en-US" sz="1600" smtClean="0"/>
              <a:pPr/>
              <a:t>21</a:t>
            </a:fld>
            <a:endParaRPr lang="en-US" sz="1600" dirty="0"/>
          </a:p>
        </p:txBody>
      </p:sp>
      <p:pic>
        <p:nvPicPr>
          <p:cNvPr id="5" name="Picture 4" descr="A graph of a function&#10;&#10;AI-generated content may be incorrect.">
            <a:extLst>
              <a:ext uri="{FF2B5EF4-FFF2-40B4-BE49-F238E27FC236}">
                <a16:creationId xmlns:a16="http://schemas.microsoft.com/office/drawing/2014/main" id="{40FE1B5A-F93E-15F7-1A51-DA2453E390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2025758"/>
            <a:ext cx="5069673" cy="3899750"/>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938EB562-0914-418F-B925-277C8F8EC3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2327" y="1918496"/>
            <a:ext cx="5069673" cy="3899750"/>
          </a:xfrm>
          <a:prstGeom prst="rect">
            <a:avLst/>
          </a:prstGeom>
        </p:spPr>
      </p:pic>
      <p:pic>
        <p:nvPicPr>
          <p:cNvPr id="9" name="Picture 8" descr="A graph of a line graph&#10;&#10;AI-generated content may be incorrect.">
            <a:extLst>
              <a:ext uri="{FF2B5EF4-FFF2-40B4-BE49-F238E27FC236}">
                <a16:creationId xmlns:a16="http://schemas.microsoft.com/office/drawing/2014/main" id="{06B54E27-EB70-80E3-62A6-5C0CD27B0582}"/>
              </a:ext>
            </a:extLst>
          </p:cNvPr>
          <p:cNvPicPr>
            <a:picLocks noChangeAspect="1"/>
          </p:cNvPicPr>
          <p:nvPr/>
        </p:nvPicPr>
        <p:blipFill>
          <a:blip r:embed="rId5" cstate="print">
            <a:extLst>
              <a:ext uri="{28A0092B-C50C-407E-A947-70E740481C1C}">
                <a14:useLocalDpi xmlns:a14="http://schemas.microsoft.com/office/drawing/2010/main" val="0"/>
              </a:ext>
            </a:extLst>
          </a:blip>
          <a:srcRect l="9430" t="4904" r="13762" b="24072"/>
          <a:stretch>
            <a:fillRect/>
          </a:stretch>
        </p:blipFill>
        <p:spPr>
          <a:xfrm>
            <a:off x="4412144" y="1061884"/>
            <a:ext cx="2710183" cy="1927746"/>
          </a:xfrm>
          <a:prstGeom prst="rect">
            <a:avLst/>
          </a:prstGeom>
          <a:ln>
            <a:solidFill>
              <a:schemeClr val="tx2"/>
            </a:solidFill>
          </a:ln>
        </p:spPr>
      </p:pic>
      <p:cxnSp>
        <p:nvCxnSpPr>
          <p:cNvPr id="10" name="Straight Arrow Connector 9">
            <a:extLst>
              <a:ext uri="{FF2B5EF4-FFF2-40B4-BE49-F238E27FC236}">
                <a16:creationId xmlns:a16="http://schemas.microsoft.com/office/drawing/2014/main" id="{8ACE85B6-DF2A-15B7-A73C-222901E65E3E}"/>
              </a:ext>
            </a:extLst>
          </p:cNvPr>
          <p:cNvCxnSpPr>
            <a:cxnSpLocks/>
          </p:cNvCxnSpPr>
          <p:nvPr/>
        </p:nvCxnSpPr>
        <p:spPr>
          <a:xfrm flipH="1">
            <a:off x="4012442" y="1971874"/>
            <a:ext cx="399702" cy="471075"/>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49DF5FE-80AA-A9AC-EFFE-3A69F31C0A6B}"/>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Theory | Validation Study | </a:t>
            </a:r>
            <a:r>
              <a:rPr lang="en-US" dirty="0">
                <a:solidFill>
                  <a:srgbClr val="0033CC"/>
                </a:solidFill>
              </a:rPr>
              <a:t>Results</a:t>
            </a:r>
            <a:r>
              <a:rPr lang="en-US" dirty="0">
                <a:solidFill>
                  <a:schemeClr val="bg2"/>
                </a:solidFill>
              </a:rPr>
              <a:t> | Conclusion |</a:t>
            </a:r>
          </a:p>
        </p:txBody>
      </p:sp>
    </p:spTree>
    <p:extLst>
      <p:ext uri="{BB962C8B-B14F-4D97-AF65-F5344CB8AC3E}">
        <p14:creationId xmlns:p14="http://schemas.microsoft.com/office/powerpoint/2010/main" val="19517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EA4B0-3864-CED5-981F-02A57B66707F}"/>
            </a:ext>
          </a:extLst>
        </p:cNvPr>
        <p:cNvGrpSpPr/>
        <p:nvPr/>
      </p:nvGrpSpPr>
      <p:grpSpPr>
        <a:xfrm>
          <a:off x="0" y="0"/>
          <a:ext cx="0" cy="0"/>
          <a:chOff x="0" y="0"/>
          <a:chExt cx="0" cy="0"/>
        </a:xfrm>
      </p:grpSpPr>
      <p:pic>
        <p:nvPicPr>
          <p:cNvPr id="7" name="Picture 6" descr="A graph of a manometer&#10;&#10;AI-generated content may be incorrect.">
            <a:extLst>
              <a:ext uri="{FF2B5EF4-FFF2-40B4-BE49-F238E27FC236}">
                <a16:creationId xmlns:a16="http://schemas.microsoft.com/office/drawing/2014/main" id="{53624ADA-02C9-3A09-49BC-31221FD72A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36" y="1568287"/>
            <a:ext cx="5146770" cy="3959055"/>
          </a:xfrm>
          <a:prstGeom prst="rect">
            <a:avLst/>
          </a:prstGeom>
        </p:spPr>
      </p:pic>
      <p:sp>
        <p:nvSpPr>
          <p:cNvPr id="4" name="Title 1">
            <a:extLst>
              <a:ext uri="{FF2B5EF4-FFF2-40B4-BE49-F238E27FC236}">
                <a16:creationId xmlns:a16="http://schemas.microsoft.com/office/drawing/2014/main" id="{C352BAFB-ABA4-2525-16CB-BEF4B41C1F95}"/>
              </a:ext>
            </a:extLst>
          </p:cNvPr>
          <p:cNvSpPr txBox="1">
            <a:spLocks/>
          </p:cNvSpPr>
          <p:nvPr/>
        </p:nvSpPr>
        <p:spPr>
          <a:xfrm>
            <a:off x="457200" y="452284"/>
            <a:ext cx="11277600" cy="609600"/>
          </a:xfrm>
          <a:prstGeom prst="rect">
            <a:avLst/>
          </a:prstGeom>
        </p:spPr>
        <p:txBody>
          <a:bodyPr vert="horz" lIns="0" tIns="0" rIns="0" bIns="0" rtlCol="0" anchor="b">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Effect of Traction Viscosity [unloading rate 4mm/sec]</a:t>
            </a:r>
          </a:p>
        </p:txBody>
      </p:sp>
      <p:sp>
        <p:nvSpPr>
          <p:cNvPr id="12" name="Slide Number Placeholder 11">
            <a:extLst>
              <a:ext uri="{FF2B5EF4-FFF2-40B4-BE49-F238E27FC236}">
                <a16:creationId xmlns:a16="http://schemas.microsoft.com/office/drawing/2014/main" id="{8F48C3C1-512A-BCC1-B722-9F456C226894}"/>
              </a:ext>
            </a:extLst>
          </p:cNvPr>
          <p:cNvSpPr>
            <a:spLocks noGrp="1"/>
          </p:cNvSpPr>
          <p:nvPr>
            <p:ph type="sldNum" sz="quarter" idx="12"/>
          </p:nvPr>
        </p:nvSpPr>
        <p:spPr/>
        <p:txBody>
          <a:bodyPr/>
          <a:lstStyle/>
          <a:p>
            <a:fld id="{63954337-777C-478F-BB37-379719107E1B}" type="slidenum">
              <a:rPr lang="en-US" sz="1600" smtClean="0"/>
              <a:pPr/>
              <a:t>22</a:t>
            </a:fld>
            <a:endParaRPr lang="en-US" sz="1600" dirty="0"/>
          </a:p>
        </p:txBody>
      </p:sp>
      <p:cxnSp>
        <p:nvCxnSpPr>
          <p:cNvPr id="9" name="Straight Arrow Connector 8">
            <a:extLst>
              <a:ext uri="{FF2B5EF4-FFF2-40B4-BE49-F238E27FC236}">
                <a16:creationId xmlns:a16="http://schemas.microsoft.com/office/drawing/2014/main" id="{08EF411B-2276-3764-98A9-402A05917B02}"/>
              </a:ext>
            </a:extLst>
          </p:cNvPr>
          <p:cNvCxnSpPr>
            <a:cxnSpLocks/>
          </p:cNvCxnSpPr>
          <p:nvPr/>
        </p:nvCxnSpPr>
        <p:spPr>
          <a:xfrm flipH="1">
            <a:off x="4419595" y="2115403"/>
            <a:ext cx="2297378" cy="0"/>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C2A5144-A51D-85CC-AA05-F3DCE936F685}"/>
              </a:ext>
            </a:extLst>
          </p:cNvPr>
          <p:cNvSpPr/>
          <p:nvPr/>
        </p:nvSpPr>
        <p:spPr>
          <a:xfrm>
            <a:off x="3605349" y="1669443"/>
            <a:ext cx="757645" cy="812500"/>
          </a:xfrm>
          <a:prstGeom prst="rect">
            <a:avLst/>
          </a:prstGeom>
          <a:noFill/>
          <a:ln>
            <a:solidFill>
              <a:srgbClr val="3333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graph of a number of objects&#10;&#10;AI-generated content may be incorrect.">
            <a:extLst>
              <a:ext uri="{FF2B5EF4-FFF2-40B4-BE49-F238E27FC236}">
                <a16:creationId xmlns:a16="http://schemas.microsoft.com/office/drawing/2014/main" id="{FFE09B75-1B13-249A-4EF7-A770D60EDE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752" y="1568286"/>
            <a:ext cx="5004836" cy="3849875"/>
          </a:xfrm>
          <a:prstGeom prst="rect">
            <a:avLst/>
          </a:prstGeom>
        </p:spPr>
      </p:pic>
      <p:sp>
        <p:nvSpPr>
          <p:cNvPr id="3" name="Rectangle 2">
            <a:extLst>
              <a:ext uri="{FF2B5EF4-FFF2-40B4-BE49-F238E27FC236}">
                <a16:creationId xmlns:a16="http://schemas.microsoft.com/office/drawing/2014/main" id="{0E6586F6-DB41-6FEA-94AA-552AF86A0CF0}"/>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Theory | Validation Study | </a:t>
            </a:r>
            <a:r>
              <a:rPr lang="en-US" dirty="0">
                <a:solidFill>
                  <a:srgbClr val="0033CC"/>
                </a:solidFill>
              </a:rPr>
              <a:t>Results</a:t>
            </a:r>
            <a:r>
              <a:rPr lang="en-US" dirty="0">
                <a:solidFill>
                  <a:schemeClr val="bg2"/>
                </a:solidFill>
              </a:rPr>
              <a:t> | Conclusion |</a:t>
            </a:r>
          </a:p>
        </p:txBody>
      </p:sp>
    </p:spTree>
    <p:extLst>
      <p:ext uri="{BB962C8B-B14F-4D97-AF65-F5344CB8AC3E}">
        <p14:creationId xmlns:p14="http://schemas.microsoft.com/office/powerpoint/2010/main" val="418502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6149F-4E75-D04A-1135-5D9B15CBD480}"/>
            </a:ext>
          </a:extLst>
        </p:cNvPr>
        <p:cNvGrpSpPr/>
        <p:nvPr/>
      </p:nvGrpSpPr>
      <p:grpSpPr>
        <a:xfrm>
          <a:off x="0" y="0"/>
          <a:ext cx="0" cy="0"/>
          <a:chOff x="0" y="0"/>
          <a:chExt cx="0" cy="0"/>
        </a:xfrm>
      </p:grpSpPr>
      <p:pic>
        <p:nvPicPr>
          <p:cNvPr id="13" name="Picture 12" descr="A graph of a function&#10;&#10;AI-generated content may be incorrect.">
            <a:extLst>
              <a:ext uri="{FF2B5EF4-FFF2-40B4-BE49-F238E27FC236}">
                <a16:creationId xmlns:a16="http://schemas.microsoft.com/office/drawing/2014/main" id="{3F2A5FC3-259B-C107-B563-D144DA9E92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400" y="1500024"/>
            <a:ext cx="5015335" cy="3857951"/>
          </a:xfrm>
          <a:prstGeom prst="rect">
            <a:avLst/>
          </a:prstGeom>
        </p:spPr>
      </p:pic>
      <p:sp>
        <p:nvSpPr>
          <p:cNvPr id="4" name="Title 1">
            <a:extLst>
              <a:ext uri="{FF2B5EF4-FFF2-40B4-BE49-F238E27FC236}">
                <a16:creationId xmlns:a16="http://schemas.microsoft.com/office/drawing/2014/main" id="{FEC8C4A1-30D7-9D41-6A4D-6F790B72B1AB}"/>
              </a:ext>
            </a:extLst>
          </p:cNvPr>
          <p:cNvSpPr txBox="1">
            <a:spLocks/>
          </p:cNvSpPr>
          <p:nvPr/>
        </p:nvSpPr>
        <p:spPr>
          <a:xfrm>
            <a:off x="457200" y="452284"/>
            <a:ext cx="11277600" cy="609600"/>
          </a:xfrm>
          <a:prstGeom prst="rect">
            <a:avLst/>
          </a:prstGeom>
        </p:spPr>
        <p:txBody>
          <a:bodyPr vert="horz" lIns="0" tIns="0" rIns="0" bIns="0" rtlCol="0" anchor="b">
            <a:normAutofit fontScale="77500" lnSpcReduction="200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Effect of Traction Viscosity [unloading rate 1mm/sec]</a:t>
            </a:r>
          </a:p>
        </p:txBody>
      </p:sp>
      <p:sp>
        <p:nvSpPr>
          <p:cNvPr id="12" name="Slide Number Placeholder 11">
            <a:extLst>
              <a:ext uri="{FF2B5EF4-FFF2-40B4-BE49-F238E27FC236}">
                <a16:creationId xmlns:a16="http://schemas.microsoft.com/office/drawing/2014/main" id="{3A1CC858-106B-BD6B-9A63-2DD04D862692}"/>
              </a:ext>
            </a:extLst>
          </p:cNvPr>
          <p:cNvSpPr>
            <a:spLocks noGrp="1"/>
          </p:cNvSpPr>
          <p:nvPr>
            <p:ph type="sldNum" sz="quarter" idx="12"/>
          </p:nvPr>
        </p:nvSpPr>
        <p:spPr/>
        <p:txBody>
          <a:bodyPr/>
          <a:lstStyle/>
          <a:p>
            <a:fld id="{63954337-777C-478F-BB37-379719107E1B}" type="slidenum">
              <a:rPr lang="en-US" sz="1600" smtClean="0"/>
              <a:pPr/>
              <a:t>23</a:t>
            </a:fld>
            <a:endParaRPr lang="en-US" sz="1600"/>
          </a:p>
        </p:txBody>
      </p:sp>
      <p:cxnSp>
        <p:nvCxnSpPr>
          <p:cNvPr id="9" name="Straight Arrow Connector 8">
            <a:extLst>
              <a:ext uri="{FF2B5EF4-FFF2-40B4-BE49-F238E27FC236}">
                <a16:creationId xmlns:a16="http://schemas.microsoft.com/office/drawing/2014/main" id="{0CAC9A93-78CD-6174-D6C0-A393F81B9AEE}"/>
              </a:ext>
            </a:extLst>
          </p:cNvPr>
          <p:cNvCxnSpPr>
            <a:cxnSpLocks/>
          </p:cNvCxnSpPr>
          <p:nvPr/>
        </p:nvCxnSpPr>
        <p:spPr>
          <a:xfrm flipH="1">
            <a:off x="4419595" y="2115403"/>
            <a:ext cx="2297378" cy="0"/>
          </a:xfrm>
          <a:prstGeom prst="straightConnector1">
            <a:avLst/>
          </a:prstGeom>
          <a:ln w="28575">
            <a:solidFill>
              <a:srgbClr val="333399"/>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227DD00-A55D-510C-F560-3006930F86F0}"/>
              </a:ext>
            </a:extLst>
          </p:cNvPr>
          <p:cNvSpPr/>
          <p:nvPr/>
        </p:nvSpPr>
        <p:spPr>
          <a:xfrm>
            <a:off x="3605349" y="1669443"/>
            <a:ext cx="757645" cy="812500"/>
          </a:xfrm>
          <a:prstGeom prst="rect">
            <a:avLst/>
          </a:prstGeom>
          <a:noFill/>
          <a:ln>
            <a:solidFill>
              <a:srgbClr val="3333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graph of a line&#10;&#10;AI-generated content may be incorrect.">
            <a:extLst>
              <a:ext uri="{FF2B5EF4-FFF2-40B4-BE49-F238E27FC236}">
                <a16:creationId xmlns:a16="http://schemas.microsoft.com/office/drawing/2014/main" id="{FBE2CEF5-156E-EE7F-5A6B-FAB41B9134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546" y="1500024"/>
            <a:ext cx="4778275" cy="3675597"/>
          </a:xfrm>
          <a:prstGeom prst="rect">
            <a:avLst/>
          </a:prstGeom>
        </p:spPr>
      </p:pic>
      <p:sp>
        <p:nvSpPr>
          <p:cNvPr id="3" name="Rectangle 2">
            <a:extLst>
              <a:ext uri="{FF2B5EF4-FFF2-40B4-BE49-F238E27FC236}">
                <a16:creationId xmlns:a16="http://schemas.microsoft.com/office/drawing/2014/main" id="{FC6D7E7F-00BA-540B-CA5A-CB4E824219BD}"/>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Validation Study | </a:t>
            </a:r>
            <a:r>
              <a:rPr lang="en-US">
                <a:solidFill>
                  <a:srgbClr val="0033CC"/>
                </a:solidFill>
              </a:rPr>
              <a:t>Results</a:t>
            </a:r>
            <a:r>
              <a:rPr lang="en-US">
                <a:solidFill>
                  <a:schemeClr val="bg2"/>
                </a:solidFill>
              </a:rPr>
              <a:t> | Conclusion |</a:t>
            </a:r>
          </a:p>
        </p:txBody>
      </p:sp>
    </p:spTree>
    <p:extLst>
      <p:ext uri="{BB962C8B-B14F-4D97-AF65-F5344CB8AC3E}">
        <p14:creationId xmlns:p14="http://schemas.microsoft.com/office/powerpoint/2010/main" val="17728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BB98-88FB-B982-8425-8794445DEBA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248B23D-521F-BBE9-02E4-BC61A95A6EBE}"/>
              </a:ext>
            </a:extLst>
          </p:cNvPr>
          <p:cNvSpPr txBox="1">
            <a:spLocks/>
          </p:cNvSpPr>
          <p:nvPr/>
        </p:nvSpPr>
        <p:spPr>
          <a:xfrm>
            <a:off x="457200" y="452284"/>
            <a:ext cx="11277600" cy="609600"/>
          </a:xfrm>
          <a:prstGeom prst="rect">
            <a:avLst/>
          </a:prstGeom>
        </p:spPr>
        <p:txBody>
          <a:bodyPr vert="horz" lIns="0" tIns="0" rIns="0" bIns="0" rtlCol="0" anchor="b">
            <a:normAutofit fontScale="92500"/>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Adhesion Analysis Between Gelatin and Glass</a:t>
            </a:r>
          </a:p>
        </p:txBody>
      </p:sp>
      <p:sp>
        <p:nvSpPr>
          <p:cNvPr id="12" name="Slide Number Placeholder 11">
            <a:extLst>
              <a:ext uri="{FF2B5EF4-FFF2-40B4-BE49-F238E27FC236}">
                <a16:creationId xmlns:a16="http://schemas.microsoft.com/office/drawing/2014/main" id="{88783D3C-C04E-96DA-72B4-B0F33B966306}"/>
              </a:ext>
            </a:extLst>
          </p:cNvPr>
          <p:cNvSpPr>
            <a:spLocks noGrp="1"/>
          </p:cNvSpPr>
          <p:nvPr>
            <p:ph type="sldNum" sz="quarter" idx="12"/>
          </p:nvPr>
        </p:nvSpPr>
        <p:spPr/>
        <p:txBody>
          <a:bodyPr/>
          <a:lstStyle/>
          <a:p>
            <a:fld id="{63954337-777C-478F-BB37-379719107E1B}" type="slidenum">
              <a:rPr lang="en-US" sz="1600" smtClean="0"/>
              <a:pPr/>
              <a:t>24</a:t>
            </a:fld>
            <a:endParaRPr lang="en-US" sz="1600"/>
          </a:p>
        </p:txBody>
      </p:sp>
      <p:sp>
        <p:nvSpPr>
          <p:cNvPr id="3" name="Rectangle 2">
            <a:extLst>
              <a:ext uri="{FF2B5EF4-FFF2-40B4-BE49-F238E27FC236}">
                <a16:creationId xmlns:a16="http://schemas.microsoft.com/office/drawing/2014/main" id="{6FC94F40-13F1-6853-02DB-072FBFF22F40}"/>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Validation Study | </a:t>
            </a:r>
            <a:r>
              <a:rPr lang="en-US">
                <a:solidFill>
                  <a:srgbClr val="0033CC"/>
                </a:solidFill>
              </a:rPr>
              <a:t>Results</a:t>
            </a:r>
            <a:r>
              <a:rPr lang="en-US">
                <a:solidFill>
                  <a:schemeClr val="bg2"/>
                </a:solidFill>
              </a:rPr>
              <a:t> | Conclusion |</a:t>
            </a:r>
          </a:p>
        </p:txBody>
      </p:sp>
      <p:pic>
        <p:nvPicPr>
          <p:cNvPr id="10" name="video3 (online-video-cutter.com)3">
            <a:hlinkClick r:id="" action="ppaction://media"/>
            <a:extLst>
              <a:ext uri="{FF2B5EF4-FFF2-40B4-BE49-F238E27FC236}">
                <a16:creationId xmlns:a16="http://schemas.microsoft.com/office/drawing/2014/main" id="{129BC623-BB28-9B29-C295-E325225019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2534" y="1334924"/>
            <a:ext cx="9893542" cy="4748385"/>
          </a:xfrm>
          <a:prstGeom prst="rect">
            <a:avLst/>
          </a:prstGeom>
        </p:spPr>
      </p:pic>
      <p:pic>
        <p:nvPicPr>
          <p:cNvPr id="16" name="Picture 15">
            <a:extLst>
              <a:ext uri="{FF2B5EF4-FFF2-40B4-BE49-F238E27FC236}">
                <a16:creationId xmlns:a16="http://schemas.microsoft.com/office/drawing/2014/main" id="{4A8160C6-CCC8-619A-3DBE-18A4A879FE65}"/>
              </a:ext>
            </a:extLst>
          </p:cNvPr>
          <p:cNvPicPr>
            <a:picLocks noChangeAspect="1"/>
          </p:cNvPicPr>
          <p:nvPr/>
        </p:nvPicPr>
        <p:blipFill>
          <a:blip r:embed="rId6"/>
          <a:srcRect l="3759" t="30921" r="4396" b="19288"/>
          <a:stretch>
            <a:fillRect/>
          </a:stretch>
        </p:blipFill>
        <p:spPr>
          <a:xfrm>
            <a:off x="95367" y="2349110"/>
            <a:ext cx="1991484" cy="886351"/>
          </a:xfrm>
          <a:prstGeom prst="rect">
            <a:avLst/>
          </a:prstGeom>
        </p:spPr>
      </p:pic>
      <p:sp>
        <p:nvSpPr>
          <p:cNvPr id="18" name="TextBox 17">
            <a:extLst>
              <a:ext uri="{FF2B5EF4-FFF2-40B4-BE49-F238E27FC236}">
                <a16:creationId xmlns:a16="http://schemas.microsoft.com/office/drawing/2014/main" id="{DF5D913E-BE6E-20AE-6A5A-396D6186DBE1}"/>
              </a:ext>
            </a:extLst>
          </p:cNvPr>
          <p:cNvSpPr txBox="1"/>
          <p:nvPr/>
        </p:nvSpPr>
        <p:spPr>
          <a:xfrm>
            <a:off x="95367" y="4253097"/>
            <a:ext cx="6098058" cy="215444"/>
          </a:xfrm>
          <a:prstGeom prst="rect">
            <a:avLst/>
          </a:prstGeom>
          <a:noFill/>
        </p:spPr>
        <p:txBody>
          <a:bodyPr wrap="square">
            <a:spAutoFit/>
          </a:bodyPr>
          <a:lstStyle/>
          <a:p>
            <a:pPr algn="just" fontAlgn="auto">
              <a:spcAft>
                <a:spcPts val="0"/>
              </a:spcAft>
            </a:pPr>
            <a:r>
              <a:rPr lang="en-US" sz="800" dirty="0">
                <a:solidFill>
                  <a:schemeClr val="tx2"/>
                </a:solidFill>
              </a:rPr>
              <a:t>Lee et al., Soft Matter, (2024)</a:t>
            </a:r>
          </a:p>
        </p:txBody>
      </p:sp>
      <p:pic>
        <p:nvPicPr>
          <p:cNvPr id="19" name="Picture 18">
            <a:extLst>
              <a:ext uri="{FF2B5EF4-FFF2-40B4-BE49-F238E27FC236}">
                <a16:creationId xmlns:a16="http://schemas.microsoft.com/office/drawing/2014/main" id="{84198108-B7A6-E541-B232-C1CABC5E1181}"/>
              </a:ext>
            </a:extLst>
          </p:cNvPr>
          <p:cNvPicPr>
            <a:picLocks noChangeAspect="1"/>
          </p:cNvPicPr>
          <p:nvPr/>
        </p:nvPicPr>
        <p:blipFill>
          <a:blip r:embed="rId6"/>
          <a:srcRect l="12297" r="8147" b="67182"/>
          <a:stretch>
            <a:fillRect/>
          </a:stretch>
        </p:blipFill>
        <p:spPr>
          <a:xfrm>
            <a:off x="228600" y="1370800"/>
            <a:ext cx="1725019" cy="584221"/>
          </a:xfrm>
          <a:prstGeom prst="rect">
            <a:avLst/>
          </a:prstGeom>
        </p:spPr>
      </p:pic>
      <p:pic>
        <p:nvPicPr>
          <p:cNvPr id="20" name="Picture 19">
            <a:extLst>
              <a:ext uri="{FF2B5EF4-FFF2-40B4-BE49-F238E27FC236}">
                <a16:creationId xmlns:a16="http://schemas.microsoft.com/office/drawing/2014/main" id="{0DE9F6D9-0546-FA27-83EA-18318F10DF15}"/>
              </a:ext>
            </a:extLst>
          </p:cNvPr>
          <p:cNvPicPr>
            <a:picLocks noChangeAspect="1"/>
          </p:cNvPicPr>
          <p:nvPr/>
        </p:nvPicPr>
        <p:blipFill>
          <a:blip r:embed="rId6"/>
          <a:srcRect l="3759" t="79635" r="4396" b="-907"/>
          <a:stretch>
            <a:fillRect/>
          </a:stretch>
        </p:blipFill>
        <p:spPr>
          <a:xfrm>
            <a:off x="95367" y="3709116"/>
            <a:ext cx="1991484" cy="378663"/>
          </a:xfrm>
          <a:prstGeom prst="rect">
            <a:avLst/>
          </a:prstGeom>
        </p:spPr>
      </p:pic>
      <p:sp>
        <p:nvSpPr>
          <p:cNvPr id="21" name="TextBox 20">
            <a:extLst>
              <a:ext uri="{FF2B5EF4-FFF2-40B4-BE49-F238E27FC236}">
                <a16:creationId xmlns:a16="http://schemas.microsoft.com/office/drawing/2014/main" id="{E6B23FAE-21B3-7AC5-8FA9-B4DC2B1195FD}"/>
              </a:ext>
            </a:extLst>
          </p:cNvPr>
          <p:cNvSpPr txBox="1"/>
          <p:nvPr/>
        </p:nvSpPr>
        <p:spPr>
          <a:xfrm>
            <a:off x="3732664" y="5034027"/>
            <a:ext cx="1016758" cy="369332"/>
          </a:xfrm>
          <a:prstGeom prst="rect">
            <a:avLst/>
          </a:prstGeom>
          <a:noFill/>
        </p:spPr>
        <p:txBody>
          <a:bodyPr wrap="square" rtlCol="0">
            <a:spAutoFit/>
          </a:bodyPr>
          <a:lstStyle/>
          <a:p>
            <a:pPr algn="just"/>
            <a:r>
              <a:rPr lang="en-US" sz="1800" b="1">
                <a:solidFill>
                  <a:srgbClr val="333399"/>
                </a:solidFill>
              </a:rPr>
              <a:t>1 mm/s</a:t>
            </a:r>
            <a:endParaRPr lang="en-US" sz="1800"/>
          </a:p>
        </p:txBody>
      </p:sp>
      <p:sp>
        <p:nvSpPr>
          <p:cNvPr id="22" name="TextBox 21">
            <a:extLst>
              <a:ext uri="{FF2B5EF4-FFF2-40B4-BE49-F238E27FC236}">
                <a16:creationId xmlns:a16="http://schemas.microsoft.com/office/drawing/2014/main" id="{12F5D2B3-EBE5-98D4-5493-47DA2A34FA98}"/>
              </a:ext>
            </a:extLst>
          </p:cNvPr>
          <p:cNvSpPr txBox="1"/>
          <p:nvPr/>
        </p:nvSpPr>
        <p:spPr>
          <a:xfrm>
            <a:off x="7219666" y="5034027"/>
            <a:ext cx="1183083" cy="369332"/>
          </a:xfrm>
          <a:prstGeom prst="rect">
            <a:avLst/>
          </a:prstGeom>
          <a:noFill/>
        </p:spPr>
        <p:txBody>
          <a:bodyPr wrap="square" rtlCol="0">
            <a:spAutoFit/>
          </a:bodyPr>
          <a:lstStyle/>
          <a:p>
            <a:pPr algn="just"/>
            <a:r>
              <a:rPr lang="en-US" sz="1800" b="1">
                <a:solidFill>
                  <a:srgbClr val="333399"/>
                </a:solidFill>
              </a:rPr>
              <a:t>0.5 mm/s</a:t>
            </a:r>
            <a:endParaRPr lang="en-US" sz="1800"/>
          </a:p>
        </p:txBody>
      </p:sp>
      <p:sp>
        <p:nvSpPr>
          <p:cNvPr id="23" name="TextBox 22">
            <a:extLst>
              <a:ext uri="{FF2B5EF4-FFF2-40B4-BE49-F238E27FC236}">
                <a16:creationId xmlns:a16="http://schemas.microsoft.com/office/drawing/2014/main" id="{F99CAC64-7542-A56E-8EA3-E11EFFA8D8EB}"/>
              </a:ext>
            </a:extLst>
          </p:cNvPr>
          <p:cNvSpPr txBox="1"/>
          <p:nvPr/>
        </p:nvSpPr>
        <p:spPr>
          <a:xfrm>
            <a:off x="10281451" y="5034027"/>
            <a:ext cx="1183083" cy="369332"/>
          </a:xfrm>
          <a:prstGeom prst="rect">
            <a:avLst/>
          </a:prstGeom>
          <a:noFill/>
        </p:spPr>
        <p:txBody>
          <a:bodyPr wrap="square" rtlCol="0">
            <a:spAutoFit/>
          </a:bodyPr>
          <a:lstStyle/>
          <a:p>
            <a:pPr algn="just"/>
            <a:r>
              <a:rPr lang="en-US" sz="1800" b="1">
                <a:solidFill>
                  <a:srgbClr val="333399"/>
                </a:solidFill>
              </a:rPr>
              <a:t>0.1 mm/s</a:t>
            </a:r>
            <a:endParaRPr lang="en-US" sz="1800"/>
          </a:p>
        </p:txBody>
      </p:sp>
      <p:sp>
        <p:nvSpPr>
          <p:cNvPr id="24" name="TextBox 23">
            <a:extLst>
              <a:ext uri="{FF2B5EF4-FFF2-40B4-BE49-F238E27FC236}">
                <a16:creationId xmlns:a16="http://schemas.microsoft.com/office/drawing/2014/main" id="{0023C044-329F-10BE-8BDC-3744762E0985}"/>
              </a:ext>
            </a:extLst>
          </p:cNvPr>
          <p:cNvSpPr txBox="1"/>
          <p:nvPr/>
        </p:nvSpPr>
        <p:spPr>
          <a:xfrm>
            <a:off x="228600" y="5005577"/>
            <a:ext cx="2013045" cy="369332"/>
          </a:xfrm>
          <a:prstGeom prst="rect">
            <a:avLst/>
          </a:prstGeom>
          <a:noFill/>
        </p:spPr>
        <p:txBody>
          <a:bodyPr wrap="square" rtlCol="0">
            <a:spAutoFit/>
          </a:bodyPr>
          <a:lstStyle/>
          <a:p>
            <a:pPr algn="just"/>
            <a:r>
              <a:rPr lang="en-US" sz="1800" b="1">
                <a:solidFill>
                  <a:srgbClr val="333399"/>
                </a:solidFill>
              </a:rPr>
              <a:t>Force Vs. Time</a:t>
            </a:r>
            <a:endParaRPr lang="en-US" sz="1800"/>
          </a:p>
        </p:txBody>
      </p:sp>
    </p:spTree>
    <p:extLst>
      <p:ext uri="{BB962C8B-B14F-4D97-AF65-F5344CB8AC3E}">
        <p14:creationId xmlns:p14="http://schemas.microsoft.com/office/powerpoint/2010/main" val="2758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2C5E-C0F5-522A-BCC8-E98AE1AEE8BE}"/>
            </a:ext>
          </a:extLst>
        </p:cNvPr>
        <p:cNvGrpSpPr/>
        <p:nvPr/>
      </p:nvGrpSpPr>
      <p:grpSpPr>
        <a:xfrm>
          <a:off x="0" y="0"/>
          <a:ext cx="0" cy="0"/>
          <a:chOff x="0" y="0"/>
          <a:chExt cx="0" cy="0"/>
        </a:xfrm>
      </p:grpSpPr>
      <p:pic>
        <p:nvPicPr>
          <p:cNvPr id="9" name="Picture 8" descr="A graph of a line&#10;&#10;AI-generated content may be incorrect.">
            <a:extLst>
              <a:ext uri="{FF2B5EF4-FFF2-40B4-BE49-F238E27FC236}">
                <a16:creationId xmlns:a16="http://schemas.microsoft.com/office/drawing/2014/main" id="{A00BA9E4-8DBC-2576-3BDC-CF1A8C1A80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9069" y="4137789"/>
            <a:ext cx="2575176" cy="1980905"/>
          </a:xfrm>
          <a:prstGeom prst="rect">
            <a:avLst/>
          </a:prstGeom>
        </p:spPr>
      </p:pic>
      <p:sp>
        <p:nvSpPr>
          <p:cNvPr id="4" name="Title 1">
            <a:extLst>
              <a:ext uri="{FF2B5EF4-FFF2-40B4-BE49-F238E27FC236}">
                <a16:creationId xmlns:a16="http://schemas.microsoft.com/office/drawing/2014/main" id="{89D38DEA-89C2-5852-C698-48010E7272EB}"/>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Conclusion</a:t>
            </a:r>
          </a:p>
        </p:txBody>
      </p:sp>
      <p:sp>
        <p:nvSpPr>
          <p:cNvPr id="12" name="Slide Number Placeholder 11">
            <a:extLst>
              <a:ext uri="{FF2B5EF4-FFF2-40B4-BE49-F238E27FC236}">
                <a16:creationId xmlns:a16="http://schemas.microsoft.com/office/drawing/2014/main" id="{0FEE8041-74AA-43A1-7004-A06B919451EA}"/>
              </a:ext>
            </a:extLst>
          </p:cNvPr>
          <p:cNvSpPr>
            <a:spLocks noGrp="1"/>
          </p:cNvSpPr>
          <p:nvPr>
            <p:ph type="sldNum" sz="quarter" idx="12"/>
          </p:nvPr>
        </p:nvSpPr>
        <p:spPr/>
        <p:txBody>
          <a:bodyPr/>
          <a:lstStyle/>
          <a:p>
            <a:fld id="{63954337-777C-478F-BB37-379719107E1B}" type="slidenum">
              <a:rPr lang="en-US" sz="1600" smtClean="0"/>
              <a:pPr/>
              <a:t>25</a:t>
            </a:fld>
            <a:endParaRPr lang="en-US" sz="1600"/>
          </a:p>
        </p:txBody>
      </p:sp>
      <p:sp>
        <p:nvSpPr>
          <p:cNvPr id="2" name="Content Placeholder 3">
            <a:extLst>
              <a:ext uri="{FF2B5EF4-FFF2-40B4-BE49-F238E27FC236}">
                <a16:creationId xmlns:a16="http://schemas.microsoft.com/office/drawing/2014/main" id="{41F7E49E-18CD-C5BA-DDBF-CCDD28EFF0DF}"/>
              </a:ext>
            </a:extLst>
          </p:cNvPr>
          <p:cNvSpPr txBox="1">
            <a:spLocks/>
          </p:cNvSpPr>
          <p:nvPr/>
        </p:nvSpPr>
        <p:spPr>
          <a:xfrm>
            <a:off x="457200" y="1352360"/>
            <a:ext cx="7908878" cy="4722949"/>
          </a:xfrm>
          <a:prstGeom prst="rect">
            <a:avLst/>
          </a:prstGeom>
        </p:spPr>
        <p:txBody>
          <a:bodyPr>
            <a:no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buFont typeface="Wingdings" panose="05000000000000000000" pitchFamily="2" charset="2"/>
              <a:buChar char="§"/>
            </a:pPr>
            <a:r>
              <a:rPr lang="en-US" sz="2300">
                <a:solidFill>
                  <a:srgbClr val="333399"/>
                </a:solidFill>
              </a:rPr>
              <a:t>Rate-independent mixed-mode adhesion </a:t>
            </a:r>
            <a:r>
              <a:rPr lang="en-US" sz="2300">
                <a:solidFill>
                  <a:schemeClr val="tx2"/>
                </a:solidFill>
              </a:rPr>
              <a:t>models </a:t>
            </a:r>
            <a:r>
              <a:rPr lang="en-US" sz="2300">
                <a:solidFill>
                  <a:srgbClr val="333399"/>
                </a:solidFill>
              </a:rPr>
              <a:t>fall short in capturing the time-dependent physical behavior </a:t>
            </a:r>
            <a:r>
              <a:rPr lang="en-US" sz="2300">
                <a:solidFill>
                  <a:schemeClr val="tx2"/>
                </a:solidFill>
              </a:rPr>
              <a:t>observed in soft adhesive contact.</a:t>
            </a:r>
          </a:p>
          <a:p>
            <a:pPr algn="just" fontAlgn="auto">
              <a:spcAft>
                <a:spcPts val="0"/>
              </a:spcAft>
              <a:buFont typeface="Wingdings" panose="05000000000000000000" pitchFamily="2" charset="2"/>
              <a:buChar char="§"/>
            </a:pPr>
            <a:r>
              <a:rPr lang="en-US" sz="2300">
                <a:solidFill>
                  <a:srgbClr val="333399"/>
                </a:solidFill>
              </a:rPr>
              <a:t>Through validation studies</a:t>
            </a:r>
            <a:r>
              <a:rPr lang="en-US" sz="2300">
                <a:solidFill>
                  <a:schemeClr val="tx2"/>
                </a:solidFill>
              </a:rPr>
              <a:t>, critical insight has been gained into the </a:t>
            </a:r>
            <a:r>
              <a:rPr lang="en-US" sz="2300">
                <a:solidFill>
                  <a:srgbClr val="333399"/>
                </a:solidFill>
              </a:rPr>
              <a:t>mechanics of viscoelastic bulk response</a:t>
            </a:r>
            <a:r>
              <a:rPr lang="en-US" sz="2300">
                <a:solidFill>
                  <a:schemeClr val="tx2"/>
                </a:solidFill>
              </a:rPr>
              <a:t>, </a:t>
            </a:r>
            <a:r>
              <a:rPr lang="en-US" sz="2300">
                <a:solidFill>
                  <a:srgbClr val="333399"/>
                </a:solidFill>
              </a:rPr>
              <a:t>contact enforcement</a:t>
            </a:r>
            <a:r>
              <a:rPr lang="en-US" sz="2300">
                <a:solidFill>
                  <a:schemeClr val="tx2"/>
                </a:solidFill>
              </a:rPr>
              <a:t>, and </a:t>
            </a:r>
            <a:r>
              <a:rPr lang="en-US" sz="2300">
                <a:solidFill>
                  <a:srgbClr val="333399"/>
                </a:solidFill>
              </a:rPr>
              <a:t>adhesive separation</a:t>
            </a:r>
            <a:r>
              <a:rPr lang="en-US" sz="2300">
                <a:solidFill>
                  <a:schemeClr val="tx2"/>
                </a:solidFill>
              </a:rPr>
              <a:t>.</a:t>
            </a:r>
          </a:p>
          <a:p>
            <a:pPr algn="just" fontAlgn="auto">
              <a:spcAft>
                <a:spcPts val="0"/>
              </a:spcAft>
              <a:buFont typeface="Wingdings" panose="05000000000000000000" pitchFamily="2" charset="2"/>
              <a:buChar char="§"/>
            </a:pPr>
            <a:r>
              <a:rPr lang="en-US" sz="2300">
                <a:solidFill>
                  <a:schemeClr val="tx2"/>
                </a:solidFill>
              </a:rPr>
              <a:t>The </a:t>
            </a:r>
            <a:r>
              <a:rPr lang="en-US" sz="2300">
                <a:solidFill>
                  <a:srgbClr val="333399"/>
                </a:solidFill>
              </a:rPr>
              <a:t>rate-dependent adhesion model successfully captures key experimental trends</a:t>
            </a:r>
            <a:r>
              <a:rPr lang="en-US" sz="2300">
                <a:solidFill>
                  <a:schemeClr val="tx2"/>
                </a:solidFill>
              </a:rPr>
              <a:t>, especially the increase in pull-off force with unloading rate that demonstrates the importance of incorporating rate effects into cohesive zone formulations. .</a:t>
            </a:r>
          </a:p>
          <a:p>
            <a:pPr algn="just" fontAlgn="auto">
              <a:spcAft>
                <a:spcPts val="0"/>
              </a:spcAft>
              <a:buFont typeface="Wingdings" panose="05000000000000000000" pitchFamily="2" charset="2"/>
              <a:buChar char="§"/>
            </a:pPr>
            <a:r>
              <a:rPr lang="en-US" sz="2300">
                <a:solidFill>
                  <a:schemeClr val="tx2"/>
                </a:solidFill>
              </a:rPr>
              <a:t>The </a:t>
            </a:r>
            <a:r>
              <a:rPr lang="en-US" sz="2300">
                <a:solidFill>
                  <a:srgbClr val="333399"/>
                </a:solidFill>
              </a:rPr>
              <a:t>traction viscosity greatly influences adhesive strength </a:t>
            </a:r>
            <a:r>
              <a:rPr lang="en-US" sz="2300">
                <a:solidFill>
                  <a:schemeClr val="tx2"/>
                </a:solidFill>
              </a:rPr>
              <a:t>of soft material.</a:t>
            </a:r>
          </a:p>
        </p:txBody>
      </p:sp>
      <p:sp>
        <p:nvSpPr>
          <p:cNvPr id="6" name="Rectangle 5">
            <a:extLst>
              <a:ext uri="{FF2B5EF4-FFF2-40B4-BE49-F238E27FC236}">
                <a16:creationId xmlns:a16="http://schemas.microsoft.com/office/drawing/2014/main" id="{0BC6AF6A-87C3-9016-F98A-193915F26937}"/>
              </a:ext>
            </a:extLst>
          </p:cNvPr>
          <p:cNvSpPr/>
          <p:nvPr/>
        </p:nvSpPr>
        <p:spPr>
          <a:xfrm>
            <a:off x="6803411" y="658908"/>
            <a:ext cx="382137" cy="402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function&#10;&#10;AI-generated content may be incorrect.">
            <a:extLst>
              <a:ext uri="{FF2B5EF4-FFF2-40B4-BE49-F238E27FC236}">
                <a16:creationId xmlns:a16="http://schemas.microsoft.com/office/drawing/2014/main" id="{AAFB250C-5C4D-32C9-B4A9-C5A0421560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3677" y="2111211"/>
            <a:ext cx="2830567" cy="2177360"/>
          </a:xfrm>
          <a:prstGeom prst="rect">
            <a:avLst/>
          </a:prstGeom>
        </p:spPr>
      </p:pic>
      <p:pic>
        <p:nvPicPr>
          <p:cNvPr id="11" name="Picture 10">
            <a:extLst>
              <a:ext uri="{FF2B5EF4-FFF2-40B4-BE49-F238E27FC236}">
                <a16:creationId xmlns:a16="http://schemas.microsoft.com/office/drawing/2014/main" id="{2D516F32-AEAD-AF81-4388-2394678422FE}"/>
              </a:ext>
            </a:extLst>
          </p:cNvPr>
          <p:cNvPicPr>
            <a:picLocks noChangeAspect="1"/>
          </p:cNvPicPr>
          <p:nvPr/>
        </p:nvPicPr>
        <p:blipFill>
          <a:blip r:embed="rId5"/>
          <a:srcRect t="955" b="66927"/>
          <a:stretch>
            <a:fillRect/>
          </a:stretch>
        </p:blipFill>
        <p:spPr>
          <a:xfrm>
            <a:off x="9188123" y="376318"/>
            <a:ext cx="2426122" cy="1734893"/>
          </a:xfrm>
          <a:prstGeom prst="rect">
            <a:avLst/>
          </a:prstGeom>
        </p:spPr>
      </p:pic>
      <p:sp>
        <p:nvSpPr>
          <p:cNvPr id="13" name="Rectangle 12">
            <a:extLst>
              <a:ext uri="{FF2B5EF4-FFF2-40B4-BE49-F238E27FC236}">
                <a16:creationId xmlns:a16="http://schemas.microsoft.com/office/drawing/2014/main" id="{DCAF1E21-BE78-8B0F-1A1F-78E89351B298}"/>
              </a:ext>
            </a:extLst>
          </p:cNvPr>
          <p:cNvSpPr/>
          <p:nvPr/>
        </p:nvSpPr>
        <p:spPr>
          <a:xfrm>
            <a:off x="10198960" y="241390"/>
            <a:ext cx="446294" cy="2091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73EDF4-8861-3C19-FBBF-54B2E6DB8ADC}"/>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 Motivation | Background | Theory | Validation Study | Results | </a:t>
            </a:r>
            <a:r>
              <a:rPr lang="en-US">
                <a:solidFill>
                  <a:srgbClr val="0033CC"/>
                </a:solidFill>
              </a:rPr>
              <a:t>Conclusion</a:t>
            </a:r>
            <a:r>
              <a:rPr lang="en-US">
                <a:solidFill>
                  <a:schemeClr val="bg2"/>
                </a:solidFill>
              </a:rPr>
              <a:t> |</a:t>
            </a:r>
          </a:p>
        </p:txBody>
      </p:sp>
    </p:spTree>
    <p:extLst>
      <p:ext uri="{BB962C8B-B14F-4D97-AF65-F5344CB8AC3E}">
        <p14:creationId xmlns:p14="http://schemas.microsoft.com/office/powerpoint/2010/main" val="319552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3501-974D-4A91-C8EC-EA66437C9B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8F05BB-4F30-A603-D675-B89AB360C773}"/>
              </a:ext>
            </a:extLst>
          </p:cNvPr>
          <p:cNvSpPr txBox="1"/>
          <p:nvPr/>
        </p:nvSpPr>
        <p:spPr>
          <a:xfrm>
            <a:off x="457200" y="1825625"/>
            <a:ext cx="11277600" cy="4057463"/>
          </a:xfrm>
          <a:prstGeom prst="rect">
            <a:avLst/>
          </a:prstGeom>
        </p:spPr>
        <p:txBody>
          <a:bodyPr vert="horz" lIns="0" tIns="0" rIns="0" bIns="0" rtlCol="0">
            <a:normAutofit/>
          </a:bodyPr>
          <a:lstStyle/>
          <a:p>
            <a:pPr algn="just">
              <a:lnSpc>
                <a:spcPct val="90000"/>
              </a:lnSpc>
              <a:spcBef>
                <a:spcPts val="1000"/>
              </a:spcBef>
              <a:buClr>
                <a:schemeClr val="tx1">
                  <a:lumMod val="60000"/>
                  <a:lumOff val="40000"/>
                </a:schemeClr>
              </a:buClr>
            </a:pPr>
            <a:r>
              <a:rPr lang="en-US" sz="2400">
                <a:solidFill>
                  <a:schemeClr val="tx2"/>
                </a:solidFill>
                <a:latin typeface="+mn-lt"/>
              </a:rPr>
              <a:t>The authors would like to thank the National Science Foundation for supporting this research (Award No.: 2224371, CMMI-Div Of Civil, Mechanical, &amp; Manufact Inn, Program Director: Lucy T. Zhang) </a:t>
            </a:r>
          </a:p>
          <a:p>
            <a:pPr marL="228600" indent="-228600">
              <a:lnSpc>
                <a:spcPct val="90000"/>
              </a:lnSpc>
              <a:spcBef>
                <a:spcPts val="1000"/>
              </a:spcBef>
              <a:buClr>
                <a:schemeClr val="tx1">
                  <a:lumMod val="60000"/>
                  <a:lumOff val="40000"/>
                </a:schemeClr>
              </a:buClr>
              <a:buFont typeface="Arial" panose="020B0604020202020204" pitchFamily="34" charset="0"/>
              <a:buChar char="•"/>
            </a:pPr>
            <a:endParaRPr lang="en-US" sz="2400">
              <a:latin typeface="+mn-lt"/>
            </a:endParaRPr>
          </a:p>
        </p:txBody>
      </p:sp>
      <p:pic>
        <p:nvPicPr>
          <p:cNvPr id="3" name="Picture 2">
            <a:extLst>
              <a:ext uri="{FF2B5EF4-FFF2-40B4-BE49-F238E27FC236}">
                <a16:creationId xmlns:a16="http://schemas.microsoft.com/office/drawing/2014/main" id="{A6BEF799-8A47-7C1E-7374-85676460B7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1834" y="2926753"/>
            <a:ext cx="3192966" cy="3192966"/>
          </a:xfrm>
          <a:prstGeom prst="rect">
            <a:avLst/>
          </a:prstGeom>
          <a:solidFill>
            <a:srgbClr val="FFFFFF"/>
          </a:solidFill>
          <a:ln w="28575">
            <a:noFill/>
          </a:ln>
        </p:spPr>
      </p:pic>
      <p:sp>
        <p:nvSpPr>
          <p:cNvPr id="12" name="Slide Number Placeholder 11">
            <a:extLst>
              <a:ext uri="{FF2B5EF4-FFF2-40B4-BE49-F238E27FC236}">
                <a16:creationId xmlns:a16="http://schemas.microsoft.com/office/drawing/2014/main" id="{D2DD419C-7613-2CCC-D593-4E2EBBE7584F}"/>
              </a:ext>
            </a:extLst>
          </p:cNvPr>
          <p:cNvSpPr>
            <a:spLocks noGrp="1"/>
          </p:cNvSpPr>
          <p:nvPr>
            <p:ph type="sldNum" sz="quarter" idx="12"/>
          </p:nvPr>
        </p:nvSpPr>
        <p:spPr>
          <a:xfrm>
            <a:off x="228600" y="6356350"/>
            <a:ext cx="431800" cy="273050"/>
          </a:xfrm>
        </p:spPr>
        <p:txBody>
          <a:bodyPr vert="horz" lIns="0" tIns="0" rIns="0" bIns="0" rtlCol="0" anchor="b">
            <a:normAutofit/>
          </a:bodyPr>
          <a:lstStyle/>
          <a:p>
            <a:pPr>
              <a:spcAft>
                <a:spcPts val="600"/>
              </a:spcAft>
            </a:pPr>
            <a:fld id="{63954337-777C-478F-BB37-379719107E1B}" type="slidenum">
              <a:rPr lang="en-US" smtClean="0"/>
              <a:pPr>
                <a:spcAft>
                  <a:spcPts val="600"/>
                </a:spcAft>
              </a:pPr>
              <a:t>26</a:t>
            </a:fld>
            <a:endParaRPr lang="en-US"/>
          </a:p>
        </p:txBody>
      </p:sp>
      <p:sp>
        <p:nvSpPr>
          <p:cNvPr id="5" name="Title 1">
            <a:extLst>
              <a:ext uri="{FF2B5EF4-FFF2-40B4-BE49-F238E27FC236}">
                <a16:creationId xmlns:a16="http://schemas.microsoft.com/office/drawing/2014/main" id="{21C47974-E016-7CC2-692E-1648C3DA4BB0}"/>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Acknowledgement</a:t>
            </a:r>
          </a:p>
        </p:txBody>
      </p:sp>
    </p:spTree>
    <p:extLst>
      <p:ext uri="{BB962C8B-B14F-4D97-AF65-F5344CB8AC3E}">
        <p14:creationId xmlns:p14="http://schemas.microsoft.com/office/powerpoint/2010/main" val="1899528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14BD0-C683-D637-034A-D54A2041FB7E}"/>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8B28418-0432-C041-D490-868C9F11AB16}"/>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References</a:t>
            </a:r>
          </a:p>
        </p:txBody>
      </p:sp>
      <p:sp>
        <p:nvSpPr>
          <p:cNvPr id="7" name="Content Placeholder 3">
            <a:extLst>
              <a:ext uri="{FF2B5EF4-FFF2-40B4-BE49-F238E27FC236}">
                <a16:creationId xmlns:a16="http://schemas.microsoft.com/office/drawing/2014/main" id="{665D9BC2-518F-4C3F-5762-D937325DC76E}"/>
              </a:ext>
            </a:extLst>
          </p:cNvPr>
          <p:cNvSpPr txBox="1">
            <a:spLocks/>
          </p:cNvSpPr>
          <p:nvPr/>
        </p:nvSpPr>
        <p:spPr>
          <a:xfrm>
            <a:off x="457200" y="1352361"/>
            <a:ext cx="11277600" cy="4702751"/>
          </a:xfrm>
          <a:prstGeom prst="rect">
            <a:avLst/>
          </a:prstGeom>
        </p:spPr>
        <p:txBody>
          <a:bodyPr>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buFont typeface="Wingdings" panose="05000000000000000000" pitchFamily="2" charset="2"/>
              <a:buChar char="§"/>
            </a:pPr>
            <a:r>
              <a:rPr lang="en-US" sz="1400" dirty="0">
                <a:solidFill>
                  <a:schemeClr val="tx2"/>
                </a:solidFill>
              </a:rPr>
              <a:t>Han, G., Eriten, M., &amp; Henak, C. R. (2020). Rate-dependent adhesion of cartilage and its relation to relaxation mechanisms. Journal of the mechanical behavior of biomedical materials, 102, 103493.</a:t>
            </a:r>
          </a:p>
          <a:p>
            <a:pPr algn="just" fontAlgn="auto">
              <a:spcAft>
                <a:spcPts val="0"/>
              </a:spcAft>
              <a:buFont typeface="Wingdings" panose="05000000000000000000" pitchFamily="2" charset="2"/>
              <a:buChar char="§"/>
            </a:pPr>
            <a:r>
              <a:rPr lang="en-US" sz="1400" dirty="0">
                <a:solidFill>
                  <a:schemeClr val="tx2"/>
                </a:solidFill>
              </a:rPr>
              <a:t>Shen, Y., Zhang, Z., Chen, X., &amp; He, C. (2024). Tissue‐adhesive, antibacterial, naturally‐derived polymer hydrogels as wound dressings for infected and chronic wound healing. Journal of Polymer Science, 62(11), 2320-2339.</a:t>
            </a:r>
          </a:p>
          <a:p>
            <a:pPr algn="just" fontAlgn="auto">
              <a:spcAft>
                <a:spcPts val="0"/>
              </a:spcAft>
              <a:buFont typeface="Wingdings" panose="05000000000000000000" pitchFamily="2" charset="2"/>
              <a:buChar char="§"/>
            </a:pPr>
            <a:r>
              <a:rPr lang="en-US" sz="1400" dirty="0">
                <a:solidFill>
                  <a:schemeClr val="tx2"/>
                </a:solidFill>
              </a:rPr>
              <a:t>Shemesh, M., Asher, R., Zylberberg, E., </a:t>
            </a:r>
            <a:r>
              <a:rPr lang="en-US" sz="1400" dirty="0" err="1">
                <a:solidFill>
                  <a:schemeClr val="tx2"/>
                </a:solidFill>
              </a:rPr>
              <a:t>Guilak</a:t>
            </a:r>
            <a:r>
              <a:rPr lang="en-US" sz="1400" dirty="0">
                <a:solidFill>
                  <a:schemeClr val="tx2"/>
                </a:solidFill>
              </a:rPr>
              <a:t>, F., Linder-Ganz, E., &amp; Elsner, J. J. (2014). Viscoelastic properties of a synthetic meniscus implant. journal of the mechanical behavior of biomedical materials, 29, 42-55.</a:t>
            </a:r>
          </a:p>
          <a:p>
            <a:pPr algn="just" fontAlgn="auto">
              <a:spcAft>
                <a:spcPts val="0"/>
              </a:spcAft>
              <a:buFont typeface="Wingdings" panose="05000000000000000000" pitchFamily="2" charset="2"/>
              <a:buChar char="§"/>
            </a:pPr>
            <a:r>
              <a:rPr lang="en-US" sz="1400" dirty="0">
                <a:solidFill>
                  <a:schemeClr val="tx2"/>
                </a:solidFill>
              </a:rPr>
              <a:t>Zhou, L., Ren, L., Chen, Y., Niu, S., Han, Z., &amp; Ren, L. (2021). Bio‐inspired soft grippers based on impactive gripping. Advanced Science, 8(9), 2002017.</a:t>
            </a:r>
          </a:p>
          <a:p>
            <a:pPr algn="just" fontAlgn="auto">
              <a:spcAft>
                <a:spcPts val="0"/>
              </a:spcAft>
              <a:buFont typeface="Wingdings" panose="05000000000000000000" pitchFamily="2" charset="2"/>
              <a:buChar char="§"/>
            </a:pPr>
            <a:r>
              <a:rPr lang="en-US" sz="1400" dirty="0">
                <a:solidFill>
                  <a:schemeClr val="tx2"/>
                </a:solidFill>
              </a:rPr>
              <a:t>Hoang, T. T., Quek, J. J. S., Thai, M. T., Phan, P. T., Lovell, N. H., &amp; Do, T. N. (2021). Soft robotic fabric gripper with gecko adhesion and variable stiffness. Sensors and Actuators A: Physical, 323, 112673.</a:t>
            </a:r>
          </a:p>
          <a:p>
            <a:pPr algn="just" fontAlgn="auto">
              <a:spcAft>
                <a:spcPts val="0"/>
              </a:spcAft>
              <a:buFont typeface="Wingdings" panose="05000000000000000000" pitchFamily="2" charset="2"/>
              <a:buChar char="§"/>
            </a:pPr>
            <a:r>
              <a:rPr lang="en-US" sz="1400" dirty="0">
                <a:solidFill>
                  <a:schemeClr val="tx2"/>
                </a:solidFill>
              </a:rPr>
              <a:t>Poul, S. S., </a:t>
            </a:r>
            <a:r>
              <a:rPr lang="en-US" sz="1400" dirty="0" err="1">
                <a:solidFill>
                  <a:schemeClr val="tx2"/>
                </a:solidFill>
              </a:rPr>
              <a:t>Ormachea</a:t>
            </a:r>
            <a:r>
              <a:rPr lang="en-US" sz="1400" dirty="0">
                <a:solidFill>
                  <a:schemeClr val="tx2"/>
                </a:solidFill>
              </a:rPr>
              <a:t>, J., Gary, R. G., &amp; Parker, K. J. (2022). Comprehensive experimental assessments of rheological models’ performance in elastography of soft tissues. Acta </a:t>
            </a:r>
            <a:r>
              <a:rPr lang="en-US" sz="1400" dirty="0" err="1">
                <a:solidFill>
                  <a:schemeClr val="tx2"/>
                </a:solidFill>
              </a:rPr>
              <a:t>biomaterialia</a:t>
            </a:r>
            <a:r>
              <a:rPr lang="en-US" sz="1400" dirty="0">
                <a:solidFill>
                  <a:schemeClr val="tx2"/>
                </a:solidFill>
              </a:rPr>
              <a:t>, 146, 259-273.</a:t>
            </a:r>
          </a:p>
          <a:p>
            <a:pPr algn="just" fontAlgn="auto">
              <a:spcAft>
                <a:spcPts val="0"/>
              </a:spcAft>
              <a:buFont typeface="Wingdings" panose="05000000000000000000" pitchFamily="2" charset="2"/>
              <a:buChar char="§"/>
            </a:pPr>
            <a:r>
              <a:rPr lang="en-US" sz="1400" dirty="0">
                <a:solidFill>
                  <a:schemeClr val="tx2"/>
                </a:solidFill>
              </a:rPr>
              <a:t>Zhao, G., Xu, J., Feng, Y., Tang, J., Chen, Y., Xin, S., ... &amp; Xu, J. (2021). A rate-dependent cohesive zone model with the effects of interfacial viscoelasticity and progressive damage. Engineering Fracture Mechanics, 248, 107695.</a:t>
            </a:r>
          </a:p>
          <a:p>
            <a:pPr algn="just" fontAlgn="auto">
              <a:spcAft>
                <a:spcPts val="0"/>
              </a:spcAft>
              <a:buFont typeface="Wingdings" panose="05000000000000000000" pitchFamily="2" charset="2"/>
              <a:buChar char="§"/>
            </a:pPr>
            <a:r>
              <a:rPr lang="en-US" sz="1400" dirty="0">
                <a:solidFill>
                  <a:schemeClr val="tx2"/>
                </a:solidFill>
              </a:rPr>
              <a:t>Wang, Q., Zhang, Y., Vaz, M. A., Liu, D., &amp; Cao, T. (2025). Research on interface viscoelastic mechanical model based on modified cohesive zone and generalized Maxwell models. Ocean Engineering, 332, 121381.</a:t>
            </a:r>
          </a:p>
          <a:p>
            <a:pPr algn="just" fontAlgn="auto">
              <a:spcAft>
                <a:spcPts val="0"/>
              </a:spcAft>
              <a:buFont typeface="Wingdings" panose="05000000000000000000" pitchFamily="2" charset="2"/>
              <a:buChar char="§"/>
            </a:pPr>
            <a:r>
              <a:rPr lang="en-US" sz="1400" dirty="0">
                <a:solidFill>
                  <a:schemeClr val="tx2"/>
                </a:solidFill>
              </a:rPr>
              <a:t>Violano, G., </a:t>
            </a:r>
            <a:r>
              <a:rPr lang="en-US" sz="1400" dirty="0" err="1">
                <a:solidFill>
                  <a:schemeClr val="tx2"/>
                </a:solidFill>
              </a:rPr>
              <a:t>Chateauminois</a:t>
            </a:r>
            <a:r>
              <a:rPr lang="en-US" sz="1400" dirty="0">
                <a:solidFill>
                  <a:schemeClr val="tx2"/>
                </a:solidFill>
              </a:rPr>
              <a:t>, A., &amp; </a:t>
            </a:r>
            <a:r>
              <a:rPr lang="en-US" sz="1400" dirty="0" err="1">
                <a:solidFill>
                  <a:schemeClr val="tx2"/>
                </a:solidFill>
              </a:rPr>
              <a:t>Afferrante</a:t>
            </a:r>
            <a:r>
              <a:rPr lang="en-US" sz="1400" dirty="0">
                <a:solidFill>
                  <a:schemeClr val="tx2"/>
                </a:solidFill>
              </a:rPr>
              <a:t>, L. (2021). A JKR-like solution for viscoelastic adhesive contacts. Frontiers in Mechanical Engineering, 7, 664486. </a:t>
            </a:r>
          </a:p>
        </p:txBody>
      </p:sp>
      <p:sp>
        <p:nvSpPr>
          <p:cNvPr id="12" name="Slide Number Placeholder 11">
            <a:extLst>
              <a:ext uri="{FF2B5EF4-FFF2-40B4-BE49-F238E27FC236}">
                <a16:creationId xmlns:a16="http://schemas.microsoft.com/office/drawing/2014/main" id="{6539196F-2979-5D46-0E47-27935E5B50E8}"/>
              </a:ext>
            </a:extLst>
          </p:cNvPr>
          <p:cNvSpPr>
            <a:spLocks noGrp="1"/>
          </p:cNvSpPr>
          <p:nvPr>
            <p:ph type="sldNum" sz="quarter" idx="12"/>
          </p:nvPr>
        </p:nvSpPr>
        <p:spPr/>
        <p:txBody>
          <a:bodyPr/>
          <a:lstStyle/>
          <a:p>
            <a:fld id="{63954337-777C-478F-BB37-379719107E1B}" type="slidenum">
              <a:rPr lang="en-US" sz="1600" smtClean="0"/>
              <a:pPr/>
              <a:t>27</a:t>
            </a:fld>
            <a:endParaRPr lang="en-US" sz="1600"/>
          </a:p>
        </p:txBody>
      </p:sp>
    </p:spTree>
    <p:extLst>
      <p:ext uri="{BB962C8B-B14F-4D97-AF65-F5344CB8AC3E}">
        <p14:creationId xmlns:p14="http://schemas.microsoft.com/office/powerpoint/2010/main" val="94116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FA86-6FA4-0ECA-E612-FC197600D28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8ACFB3E-3530-89F3-96FD-024F64B99851}"/>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a:solidFill>
                  <a:schemeClr val="tx2"/>
                </a:solidFill>
              </a:rPr>
              <a:t>References</a:t>
            </a:r>
          </a:p>
        </p:txBody>
      </p:sp>
      <p:sp>
        <p:nvSpPr>
          <p:cNvPr id="7" name="Content Placeholder 3">
            <a:extLst>
              <a:ext uri="{FF2B5EF4-FFF2-40B4-BE49-F238E27FC236}">
                <a16:creationId xmlns:a16="http://schemas.microsoft.com/office/drawing/2014/main" id="{1B79813C-291E-5B49-7AB0-73B083A8B125}"/>
              </a:ext>
            </a:extLst>
          </p:cNvPr>
          <p:cNvSpPr txBox="1">
            <a:spLocks/>
          </p:cNvSpPr>
          <p:nvPr/>
        </p:nvSpPr>
        <p:spPr>
          <a:xfrm>
            <a:off x="457200" y="1352361"/>
            <a:ext cx="11277600" cy="4702751"/>
          </a:xfrm>
          <a:prstGeom prst="rect">
            <a:avLst/>
          </a:prstGeom>
        </p:spPr>
        <p:txBody>
          <a:bodyPr>
            <a:norm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buFont typeface="Wingdings" panose="05000000000000000000" pitchFamily="2" charset="2"/>
              <a:buChar char="§"/>
            </a:pPr>
            <a:r>
              <a:rPr lang="en-US" sz="1400" dirty="0">
                <a:solidFill>
                  <a:schemeClr val="tx2"/>
                </a:solidFill>
              </a:rPr>
              <a:t>Luo, J., Liu, J., Xia, H., Ao, X., Fu, Z., Ni, J., &amp; Huang, H. (2024). Finite element analysis of adhesive contact behaviors in elastoplastic and viscoelastic media. Tribology Letters, 72(1), 7.</a:t>
            </a:r>
          </a:p>
          <a:p>
            <a:pPr algn="just" fontAlgn="auto">
              <a:spcAft>
                <a:spcPts val="0"/>
              </a:spcAft>
              <a:buFont typeface="Wingdings" panose="05000000000000000000" pitchFamily="2" charset="2"/>
              <a:buChar char="§"/>
            </a:pPr>
            <a:r>
              <a:rPr lang="en-US" sz="1400" dirty="0">
                <a:solidFill>
                  <a:schemeClr val="tx2"/>
                </a:solidFill>
              </a:rPr>
              <a:t>Simo, J. C., &amp; Hughes, T. J. (1998). Computational inelasticity. New York, NY: Springer New York.</a:t>
            </a:r>
          </a:p>
          <a:p>
            <a:pPr algn="just" fontAlgn="auto">
              <a:spcAft>
                <a:spcPts val="0"/>
              </a:spcAft>
              <a:buFont typeface="Wingdings" panose="05000000000000000000" pitchFamily="2" charset="2"/>
              <a:buChar char="§"/>
            </a:pPr>
            <a:r>
              <a:rPr lang="en-US" sz="1400" dirty="0">
                <a:solidFill>
                  <a:schemeClr val="tx2"/>
                </a:solidFill>
              </a:rPr>
              <a:t>Fischer, K. A., &amp; Wriggers, P. (2005). Frictionless 2D contact formulations for finite deformations based on the mortar method. Computational Mechanics, 36(3), 226-244.</a:t>
            </a:r>
          </a:p>
          <a:p>
            <a:pPr algn="just" fontAlgn="auto">
              <a:spcAft>
                <a:spcPts val="0"/>
              </a:spcAft>
              <a:buFont typeface="Wingdings" panose="05000000000000000000" pitchFamily="2" charset="2"/>
              <a:buChar char="§"/>
            </a:pPr>
            <a:r>
              <a:rPr lang="en-US" sz="1400" dirty="0">
                <a:solidFill>
                  <a:schemeClr val="tx2"/>
                </a:solidFill>
              </a:rPr>
              <a:t>Camanho, P. P., &amp; Dávila, C. G. (2002). Mixed-mode decohesion finite elements for the simulation of delamination in composite materials (No. NAS 1.15: 211737).</a:t>
            </a:r>
          </a:p>
          <a:p>
            <a:pPr algn="just" fontAlgn="auto">
              <a:spcAft>
                <a:spcPts val="0"/>
              </a:spcAft>
              <a:buFont typeface="Wingdings" panose="05000000000000000000" pitchFamily="2" charset="2"/>
              <a:buChar char="§"/>
            </a:pPr>
            <a:r>
              <a:rPr lang="en-US" sz="1400" dirty="0">
                <a:solidFill>
                  <a:schemeClr val="tx2"/>
                </a:solidFill>
              </a:rPr>
              <a:t>Yu, H., Olsen, J. S., Olden, V., Alvaro, A., He, J., &amp; Zhang, Z. (2016). Viscous regularization for cohesive zone modeling under constant displacement: An application to hydrogen embrittlement simulation. Engineering Fracture Mechanics, 166, 23-42.</a:t>
            </a:r>
          </a:p>
          <a:p>
            <a:pPr algn="just" fontAlgn="auto">
              <a:spcAft>
                <a:spcPts val="0"/>
              </a:spcAft>
              <a:buFont typeface="Wingdings" panose="05000000000000000000" pitchFamily="2" charset="2"/>
              <a:buChar char="§"/>
            </a:pPr>
            <a:r>
              <a:rPr lang="en-US" sz="1400" dirty="0">
                <a:solidFill>
                  <a:schemeClr val="tx2"/>
                </a:solidFill>
              </a:rPr>
              <a:t>Jalocha, D., Constantinescu, A., &amp; Neviere, R. (2015). Revisiting the identification of generalized Maxwell models from experimental results. International Journal of Solids and Structures, 67, 169-181.</a:t>
            </a:r>
          </a:p>
          <a:p>
            <a:pPr algn="just" fontAlgn="auto">
              <a:spcAft>
                <a:spcPts val="0"/>
              </a:spcAft>
              <a:buFont typeface="Wingdings" panose="05000000000000000000" pitchFamily="2" charset="2"/>
              <a:buChar char="§"/>
            </a:pPr>
            <a:r>
              <a:rPr lang="en-US" sz="1400" dirty="0">
                <a:solidFill>
                  <a:schemeClr val="tx2"/>
                </a:solidFill>
              </a:rPr>
              <a:t>Johnson, K. L. (1987). Contact mechanics. Cambridge university press.</a:t>
            </a:r>
          </a:p>
          <a:p>
            <a:pPr algn="just" fontAlgn="auto">
              <a:spcAft>
                <a:spcPts val="0"/>
              </a:spcAft>
              <a:buFont typeface="Wingdings" panose="05000000000000000000" pitchFamily="2" charset="2"/>
              <a:buChar char="§"/>
            </a:pPr>
            <a:r>
              <a:rPr lang="en-US" sz="1400" dirty="0">
                <a:solidFill>
                  <a:schemeClr val="tx2"/>
                </a:solidFill>
              </a:rPr>
              <a:t>Chen, S., &amp; Wang, T. (2006). General solution to two-dimensional nonslipping JKR model with a pulling force in an arbitrary direction. Journal of colloid and interface science, 302(1), 363-369.</a:t>
            </a:r>
          </a:p>
          <a:p>
            <a:pPr algn="just" fontAlgn="auto">
              <a:spcAft>
                <a:spcPts val="0"/>
              </a:spcAft>
              <a:buFont typeface="Wingdings" panose="05000000000000000000" pitchFamily="2" charset="2"/>
              <a:buChar char="§"/>
            </a:pPr>
            <a:r>
              <a:rPr lang="en-US" sz="1400" dirty="0">
                <a:solidFill>
                  <a:schemeClr val="tx2"/>
                </a:solidFill>
              </a:rPr>
              <a:t>Lee, W., &amp; Eriten, M. (2024). Poroviscoelastic relaxations and rate-dependent adhesion in gelatin. Soft Matter, 20(23), 4583-4590.</a:t>
            </a:r>
          </a:p>
        </p:txBody>
      </p:sp>
      <p:sp>
        <p:nvSpPr>
          <p:cNvPr id="12" name="Slide Number Placeholder 11">
            <a:extLst>
              <a:ext uri="{FF2B5EF4-FFF2-40B4-BE49-F238E27FC236}">
                <a16:creationId xmlns:a16="http://schemas.microsoft.com/office/drawing/2014/main" id="{C6F1E420-365E-DD56-996F-9A5DC33EF042}"/>
              </a:ext>
            </a:extLst>
          </p:cNvPr>
          <p:cNvSpPr>
            <a:spLocks noGrp="1"/>
          </p:cNvSpPr>
          <p:nvPr>
            <p:ph type="sldNum" sz="quarter" idx="12"/>
          </p:nvPr>
        </p:nvSpPr>
        <p:spPr/>
        <p:txBody>
          <a:bodyPr/>
          <a:lstStyle/>
          <a:p>
            <a:fld id="{63954337-777C-478F-BB37-379719107E1B}" type="slidenum">
              <a:rPr lang="en-US" sz="1600" smtClean="0"/>
              <a:pPr/>
              <a:t>28</a:t>
            </a:fld>
            <a:endParaRPr lang="en-US" sz="1600" dirty="0"/>
          </a:p>
        </p:txBody>
      </p:sp>
    </p:spTree>
    <p:extLst>
      <p:ext uri="{BB962C8B-B14F-4D97-AF65-F5344CB8AC3E}">
        <p14:creationId xmlns:p14="http://schemas.microsoft.com/office/powerpoint/2010/main" val="3723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E0C56-2785-884F-17A5-35F5595F0DA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0DCC37-54E3-6FA4-871D-4F09A4B0CCEF}"/>
              </a:ext>
            </a:extLst>
          </p:cNvPr>
          <p:cNvSpPr>
            <a:spLocks noGrp="1"/>
          </p:cNvSpPr>
          <p:nvPr>
            <p:ph sz="half" idx="1"/>
          </p:nvPr>
        </p:nvSpPr>
        <p:spPr>
          <a:xfrm>
            <a:off x="457200" y="1352360"/>
            <a:ext cx="4732587" cy="4722949"/>
          </a:xfrm>
        </p:spPr>
        <p:txBody>
          <a:bodyPr>
            <a:noAutofit/>
          </a:bodyPr>
          <a:lstStyle/>
          <a:p>
            <a:pPr algn="just">
              <a:buFont typeface="Wingdings" panose="05000000000000000000" pitchFamily="2" charset="2"/>
              <a:buChar char="§"/>
            </a:pPr>
            <a:r>
              <a:rPr lang="en-US" sz="2300" dirty="0">
                <a:solidFill>
                  <a:srgbClr val="333399"/>
                </a:solidFill>
              </a:rPr>
              <a:t>Soft materials</a:t>
            </a:r>
            <a:r>
              <a:rPr lang="en-US" sz="2300" dirty="0">
                <a:solidFill>
                  <a:schemeClr val="tx2"/>
                </a:solidFill>
              </a:rPr>
              <a:t> like hydrogels, cartilage, and biological tissues exhibit </a:t>
            </a:r>
            <a:r>
              <a:rPr lang="en-US" sz="2300" dirty="0">
                <a:solidFill>
                  <a:srgbClr val="333399"/>
                </a:solidFill>
              </a:rPr>
              <a:t>rate-sensitive interfacial behavior</a:t>
            </a:r>
            <a:r>
              <a:rPr lang="en-US" sz="2300" dirty="0">
                <a:solidFill>
                  <a:schemeClr val="tx2"/>
                </a:solidFill>
              </a:rPr>
              <a:t>.</a:t>
            </a:r>
          </a:p>
          <a:p>
            <a:pPr algn="just">
              <a:buFont typeface="Wingdings" panose="05000000000000000000" pitchFamily="2" charset="2"/>
              <a:buChar char="§"/>
            </a:pPr>
            <a:r>
              <a:rPr lang="en-US" sz="2300" dirty="0">
                <a:solidFill>
                  <a:srgbClr val="333399"/>
                </a:solidFill>
              </a:rPr>
              <a:t>Experimental studies </a:t>
            </a:r>
            <a:r>
              <a:rPr lang="en-US" sz="2300" dirty="0">
                <a:solidFill>
                  <a:schemeClr val="tx2"/>
                </a:solidFill>
              </a:rPr>
              <a:t>show that adhesive strength, pull-off forces, and energy dissipation during adhesion change significantly with unloading rates.</a:t>
            </a:r>
          </a:p>
          <a:p>
            <a:pPr algn="just">
              <a:buFont typeface="Wingdings" panose="05000000000000000000" pitchFamily="2" charset="2"/>
              <a:buChar char="§"/>
            </a:pPr>
            <a:r>
              <a:rPr lang="en-US" sz="2300" dirty="0">
                <a:solidFill>
                  <a:srgbClr val="333399"/>
                </a:solidFill>
              </a:rPr>
              <a:t>To model such materials realistically</a:t>
            </a:r>
            <a:r>
              <a:rPr lang="en-US" sz="2300" dirty="0">
                <a:solidFill>
                  <a:schemeClr val="tx2"/>
                </a:solidFill>
              </a:rPr>
              <a:t>, it is essential to </a:t>
            </a:r>
            <a:r>
              <a:rPr lang="en-US" sz="2300" dirty="0">
                <a:solidFill>
                  <a:srgbClr val="333399"/>
                </a:solidFill>
              </a:rPr>
              <a:t>incorporate rate effects into constitutive material model and interface constraints</a:t>
            </a:r>
            <a:r>
              <a:rPr lang="en-US" sz="2300" dirty="0">
                <a:solidFill>
                  <a:schemeClr val="tx2"/>
                </a:solidFill>
              </a:rPr>
              <a:t>.</a:t>
            </a:r>
          </a:p>
        </p:txBody>
      </p:sp>
      <p:sp>
        <p:nvSpPr>
          <p:cNvPr id="2" name="Title 1">
            <a:extLst>
              <a:ext uri="{FF2B5EF4-FFF2-40B4-BE49-F238E27FC236}">
                <a16:creationId xmlns:a16="http://schemas.microsoft.com/office/drawing/2014/main" id="{125F9C3E-CD10-104A-40CD-8E2ECB31A54B}"/>
              </a:ext>
            </a:extLst>
          </p:cNvPr>
          <p:cNvSpPr>
            <a:spLocks noGrp="1"/>
          </p:cNvSpPr>
          <p:nvPr>
            <p:ph type="title"/>
          </p:nvPr>
        </p:nvSpPr>
        <p:spPr>
          <a:xfrm>
            <a:off x="457200" y="452284"/>
            <a:ext cx="11277600" cy="609600"/>
          </a:xfrm>
        </p:spPr>
        <p:txBody>
          <a:bodyPr/>
          <a:lstStyle/>
          <a:p>
            <a:r>
              <a:rPr lang="en-US" dirty="0">
                <a:solidFill>
                  <a:schemeClr val="tx2"/>
                </a:solidFill>
              </a:rPr>
              <a:t>Motivation</a:t>
            </a:r>
          </a:p>
        </p:txBody>
      </p:sp>
      <p:pic>
        <p:nvPicPr>
          <p:cNvPr id="24" name="Picture 23">
            <a:extLst>
              <a:ext uri="{FF2B5EF4-FFF2-40B4-BE49-F238E27FC236}">
                <a16:creationId xmlns:a16="http://schemas.microsoft.com/office/drawing/2014/main" id="{B96DF33D-A80E-B8F2-434D-E1F5A9543E8D}"/>
              </a:ext>
            </a:extLst>
          </p:cNvPr>
          <p:cNvPicPr>
            <a:picLocks noChangeAspect="1"/>
          </p:cNvPicPr>
          <p:nvPr/>
        </p:nvPicPr>
        <p:blipFill>
          <a:blip r:embed="rId3"/>
          <a:srcRect r="676"/>
          <a:stretch>
            <a:fillRect/>
          </a:stretch>
        </p:blipFill>
        <p:spPr>
          <a:xfrm>
            <a:off x="5705266" y="4105305"/>
            <a:ext cx="2406731" cy="1586525"/>
          </a:xfrm>
          <a:prstGeom prst="rect">
            <a:avLst/>
          </a:prstGeom>
        </p:spPr>
      </p:pic>
      <p:sp>
        <p:nvSpPr>
          <p:cNvPr id="25" name="TextBox 24">
            <a:extLst>
              <a:ext uri="{FF2B5EF4-FFF2-40B4-BE49-F238E27FC236}">
                <a16:creationId xmlns:a16="http://schemas.microsoft.com/office/drawing/2014/main" id="{80858936-408F-39D1-416A-18D2FC8CC031}"/>
              </a:ext>
            </a:extLst>
          </p:cNvPr>
          <p:cNvSpPr txBox="1"/>
          <p:nvPr/>
        </p:nvSpPr>
        <p:spPr>
          <a:xfrm>
            <a:off x="5523990" y="5633841"/>
            <a:ext cx="2873429" cy="461665"/>
          </a:xfrm>
          <a:prstGeom prst="rect">
            <a:avLst/>
          </a:prstGeom>
          <a:noFill/>
        </p:spPr>
        <p:txBody>
          <a:bodyPr wrap="square">
            <a:spAutoFit/>
          </a:bodyPr>
          <a:lstStyle/>
          <a:p>
            <a:r>
              <a:rPr lang="en-US" sz="1600" b="1" dirty="0">
                <a:solidFill>
                  <a:schemeClr val="tx2"/>
                </a:solidFill>
              </a:rPr>
              <a:t>Figure:</a:t>
            </a:r>
            <a:r>
              <a:rPr lang="en-US" sz="1600" dirty="0">
                <a:solidFill>
                  <a:schemeClr val="tx2"/>
                </a:solidFill>
              </a:rPr>
              <a:t> Wound dressing </a:t>
            </a:r>
            <a:r>
              <a:rPr lang="en-US" sz="800" dirty="0">
                <a:solidFill>
                  <a:schemeClr val="tx2"/>
                </a:solidFill>
              </a:rPr>
              <a:t>(adapted from Shen et al., Journal of Polymer Science, (2024)).</a:t>
            </a:r>
          </a:p>
        </p:txBody>
      </p:sp>
      <p:sp>
        <p:nvSpPr>
          <p:cNvPr id="28" name="Slide Number Placeholder 27">
            <a:extLst>
              <a:ext uri="{FF2B5EF4-FFF2-40B4-BE49-F238E27FC236}">
                <a16:creationId xmlns:a16="http://schemas.microsoft.com/office/drawing/2014/main" id="{4E31C369-EA18-2393-B83C-F61D9B5BE4D7}"/>
              </a:ext>
            </a:extLst>
          </p:cNvPr>
          <p:cNvSpPr>
            <a:spLocks noGrp="1"/>
          </p:cNvSpPr>
          <p:nvPr>
            <p:ph type="sldNum" sz="quarter" idx="12"/>
          </p:nvPr>
        </p:nvSpPr>
        <p:spPr/>
        <p:txBody>
          <a:bodyPr/>
          <a:lstStyle/>
          <a:p>
            <a:fld id="{63954337-777C-478F-BB37-379719107E1B}" type="slidenum">
              <a:rPr lang="en-US" sz="1600" smtClean="0"/>
              <a:pPr/>
              <a:t>3</a:t>
            </a:fld>
            <a:endParaRPr lang="en-US" sz="1600" dirty="0"/>
          </a:p>
        </p:txBody>
      </p:sp>
      <p:pic>
        <p:nvPicPr>
          <p:cNvPr id="5" name="Picture 4">
            <a:extLst>
              <a:ext uri="{FF2B5EF4-FFF2-40B4-BE49-F238E27FC236}">
                <a16:creationId xmlns:a16="http://schemas.microsoft.com/office/drawing/2014/main" id="{E9040BDB-7C43-070C-8311-8920EFF396B7}"/>
              </a:ext>
            </a:extLst>
          </p:cNvPr>
          <p:cNvPicPr>
            <a:picLocks noChangeAspect="1"/>
          </p:cNvPicPr>
          <p:nvPr/>
        </p:nvPicPr>
        <p:blipFill>
          <a:blip r:embed="rId4"/>
          <a:stretch>
            <a:fillRect/>
          </a:stretch>
        </p:blipFill>
        <p:spPr>
          <a:xfrm>
            <a:off x="9873358" y="1061884"/>
            <a:ext cx="1708298" cy="1960829"/>
          </a:xfrm>
          <a:prstGeom prst="rect">
            <a:avLst/>
          </a:prstGeom>
        </p:spPr>
      </p:pic>
      <p:sp>
        <p:nvSpPr>
          <p:cNvPr id="6" name="TextBox 5">
            <a:extLst>
              <a:ext uri="{FF2B5EF4-FFF2-40B4-BE49-F238E27FC236}">
                <a16:creationId xmlns:a16="http://schemas.microsoft.com/office/drawing/2014/main" id="{09CF5939-FB3D-778F-84BE-BC10346D58C7}"/>
              </a:ext>
            </a:extLst>
          </p:cNvPr>
          <p:cNvSpPr txBox="1"/>
          <p:nvPr/>
        </p:nvSpPr>
        <p:spPr>
          <a:xfrm>
            <a:off x="9712710" y="2935301"/>
            <a:ext cx="2022090" cy="1200329"/>
          </a:xfrm>
          <a:prstGeom prst="rect">
            <a:avLst/>
          </a:prstGeom>
          <a:noFill/>
        </p:spPr>
        <p:txBody>
          <a:bodyPr wrap="square">
            <a:spAutoFit/>
          </a:bodyPr>
          <a:lstStyle/>
          <a:p>
            <a:r>
              <a:rPr lang="en-US" sz="1600" b="1" dirty="0">
                <a:solidFill>
                  <a:schemeClr val="tx2"/>
                </a:solidFill>
              </a:rPr>
              <a:t>Figure: </a:t>
            </a:r>
            <a:r>
              <a:rPr lang="en-US" sz="1600" dirty="0">
                <a:solidFill>
                  <a:schemeClr val="tx2"/>
                </a:solidFill>
              </a:rPr>
              <a:t>Soft-tissue implant, e.g. meniscus, design </a:t>
            </a:r>
            <a:r>
              <a:rPr lang="en-US" sz="800" dirty="0">
                <a:solidFill>
                  <a:schemeClr val="tx2"/>
                </a:solidFill>
              </a:rPr>
              <a:t>(adapted from Shemesh et al., journal of the mechanical behavior of biomedical materials, (2014)).</a:t>
            </a:r>
          </a:p>
        </p:txBody>
      </p:sp>
      <p:pic>
        <p:nvPicPr>
          <p:cNvPr id="9" name="Picture 8">
            <a:extLst>
              <a:ext uri="{FF2B5EF4-FFF2-40B4-BE49-F238E27FC236}">
                <a16:creationId xmlns:a16="http://schemas.microsoft.com/office/drawing/2014/main" id="{4F601483-9D8A-623C-F821-4A0388E7149B}"/>
              </a:ext>
            </a:extLst>
          </p:cNvPr>
          <p:cNvPicPr>
            <a:picLocks noChangeAspect="1"/>
          </p:cNvPicPr>
          <p:nvPr/>
        </p:nvPicPr>
        <p:blipFill>
          <a:blip r:embed="rId5"/>
          <a:srcRect l="7494" t="7275" r="4156" b="29567"/>
          <a:stretch>
            <a:fillRect/>
          </a:stretch>
        </p:blipFill>
        <p:spPr>
          <a:xfrm>
            <a:off x="10536770" y="4131580"/>
            <a:ext cx="1198030" cy="1286238"/>
          </a:xfrm>
          <a:prstGeom prst="rect">
            <a:avLst/>
          </a:prstGeom>
        </p:spPr>
      </p:pic>
      <p:sp>
        <p:nvSpPr>
          <p:cNvPr id="10" name="TextBox 9">
            <a:extLst>
              <a:ext uri="{FF2B5EF4-FFF2-40B4-BE49-F238E27FC236}">
                <a16:creationId xmlns:a16="http://schemas.microsoft.com/office/drawing/2014/main" id="{D5A78009-B86F-36C1-4E5F-C902C9E911D7}"/>
              </a:ext>
            </a:extLst>
          </p:cNvPr>
          <p:cNvSpPr txBox="1"/>
          <p:nvPr/>
        </p:nvSpPr>
        <p:spPr>
          <a:xfrm>
            <a:off x="8397416" y="5387620"/>
            <a:ext cx="3337383" cy="707886"/>
          </a:xfrm>
          <a:prstGeom prst="rect">
            <a:avLst/>
          </a:prstGeom>
          <a:noFill/>
        </p:spPr>
        <p:txBody>
          <a:bodyPr wrap="square">
            <a:spAutoFit/>
          </a:bodyPr>
          <a:lstStyle/>
          <a:p>
            <a:r>
              <a:rPr lang="en-US" sz="1600" b="1" dirty="0">
                <a:solidFill>
                  <a:schemeClr val="tx2"/>
                </a:solidFill>
              </a:rPr>
              <a:t>Figure:</a:t>
            </a:r>
            <a:r>
              <a:rPr lang="en-US" sz="1600" dirty="0">
                <a:solidFill>
                  <a:schemeClr val="tx2"/>
                </a:solidFill>
              </a:rPr>
              <a:t> Bio-inspired soft robot-gripping </a:t>
            </a:r>
            <a:r>
              <a:rPr lang="en-US" sz="800" dirty="0">
                <a:solidFill>
                  <a:schemeClr val="tx2"/>
                </a:solidFill>
              </a:rPr>
              <a:t>(adapted from Zhou et al., Advanced Science, (2021) and Hoang et al., Sensors and Actuators A: Physical, (2021)).</a:t>
            </a:r>
          </a:p>
        </p:txBody>
      </p:sp>
      <p:pic>
        <p:nvPicPr>
          <p:cNvPr id="11" name="Picture 10">
            <a:extLst>
              <a:ext uri="{FF2B5EF4-FFF2-40B4-BE49-F238E27FC236}">
                <a16:creationId xmlns:a16="http://schemas.microsoft.com/office/drawing/2014/main" id="{F7EFCE57-CBDE-FC8D-9B9F-0CD22F03C3F0}"/>
              </a:ext>
            </a:extLst>
          </p:cNvPr>
          <p:cNvPicPr>
            <a:picLocks noChangeAspect="1"/>
          </p:cNvPicPr>
          <p:nvPr/>
        </p:nvPicPr>
        <p:blipFill>
          <a:blip r:embed="rId6"/>
          <a:srcRect l="2824" t="20625" r="74458" b="65267"/>
          <a:stretch>
            <a:fillRect/>
          </a:stretch>
        </p:blipFill>
        <p:spPr>
          <a:xfrm>
            <a:off x="8446199" y="4105305"/>
            <a:ext cx="1543325" cy="1310907"/>
          </a:xfrm>
          <a:prstGeom prst="rect">
            <a:avLst/>
          </a:prstGeom>
        </p:spPr>
      </p:pic>
      <p:pic>
        <p:nvPicPr>
          <p:cNvPr id="12" name="Picture 11">
            <a:extLst>
              <a:ext uri="{FF2B5EF4-FFF2-40B4-BE49-F238E27FC236}">
                <a16:creationId xmlns:a16="http://schemas.microsoft.com/office/drawing/2014/main" id="{3D9A860D-DD24-BE4A-9E5F-94DEB7B9F13D}"/>
              </a:ext>
            </a:extLst>
          </p:cNvPr>
          <p:cNvPicPr>
            <a:picLocks noChangeAspect="1"/>
          </p:cNvPicPr>
          <p:nvPr/>
        </p:nvPicPr>
        <p:blipFill>
          <a:blip r:embed="rId6"/>
          <a:srcRect l="15167" t="12823" r="74458" b="79310"/>
          <a:stretch>
            <a:fillRect/>
          </a:stretch>
        </p:blipFill>
        <p:spPr>
          <a:xfrm rot="2344751">
            <a:off x="9906349" y="4637778"/>
            <a:ext cx="410479" cy="425725"/>
          </a:xfrm>
          <a:prstGeom prst="rect">
            <a:avLst/>
          </a:prstGeom>
        </p:spPr>
      </p:pic>
      <p:pic>
        <p:nvPicPr>
          <p:cNvPr id="13" name="Picture 12">
            <a:extLst>
              <a:ext uri="{FF2B5EF4-FFF2-40B4-BE49-F238E27FC236}">
                <a16:creationId xmlns:a16="http://schemas.microsoft.com/office/drawing/2014/main" id="{76C667B5-D759-3707-1126-8767CCDD1C3A}"/>
              </a:ext>
            </a:extLst>
          </p:cNvPr>
          <p:cNvPicPr>
            <a:picLocks noChangeAspect="1"/>
          </p:cNvPicPr>
          <p:nvPr/>
        </p:nvPicPr>
        <p:blipFill>
          <a:blip r:embed="rId7"/>
          <a:srcRect t="955" b="66927"/>
          <a:stretch>
            <a:fillRect/>
          </a:stretch>
        </p:blipFill>
        <p:spPr>
          <a:xfrm>
            <a:off x="5771869" y="1062610"/>
            <a:ext cx="3371383" cy="2410839"/>
          </a:xfrm>
          <a:prstGeom prst="rect">
            <a:avLst/>
          </a:prstGeom>
        </p:spPr>
      </p:pic>
      <p:sp>
        <p:nvSpPr>
          <p:cNvPr id="18" name="TextBox 17">
            <a:extLst>
              <a:ext uri="{FF2B5EF4-FFF2-40B4-BE49-F238E27FC236}">
                <a16:creationId xmlns:a16="http://schemas.microsoft.com/office/drawing/2014/main" id="{199B24C4-B8B9-BA98-A657-73182A21B459}"/>
              </a:ext>
            </a:extLst>
          </p:cNvPr>
          <p:cNvSpPr txBox="1"/>
          <p:nvPr/>
        </p:nvSpPr>
        <p:spPr>
          <a:xfrm>
            <a:off x="5523989" y="3429000"/>
            <a:ext cx="4066611" cy="707886"/>
          </a:xfrm>
          <a:prstGeom prst="rect">
            <a:avLst/>
          </a:prstGeom>
          <a:noFill/>
        </p:spPr>
        <p:txBody>
          <a:bodyPr wrap="square">
            <a:spAutoFit/>
          </a:bodyPr>
          <a:lstStyle/>
          <a:p>
            <a:r>
              <a:rPr lang="en-US" sz="1600" b="1" dirty="0">
                <a:solidFill>
                  <a:schemeClr val="tx2"/>
                </a:solidFill>
              </a:rPr>
              <a:t>Figure:</a:t>
            </a:r>
            <a:r>
              <a:rPr lang="en-US" sz="1600" dirty="0">
                <a:solidFill>
                  <a:schemeClr val="tx2"/>
                </a:solidFill>
              </a:rPr>
              <a:t> Adhesion response of cartilage at different unloading rate </a:t>
            </a:r>
            <a:r>
              <a:rPr lang="en-US" sz="800" dirty="0">
                <a:solidFill>
                  <a:schemeClr val="tx2"/>
                </a:solidFill>
              </a:rPr>
              <a:t>(adapted from Han et al., Journal of the mechanical behavior of biomedical materials, (2020)).</a:t>
            </a:r>
          </a:p>
        </p:txBody>
      </p:sp>
      <p:sp>
        <p:nvSpPr>
          <p:cNvPr id="7" name="Rectangle 6">
            <a:extLst>
              <a:ext uri="{FF2B5EF4-FFF2-40B4-BE49-F238E27FC236}">
                <a16:creationId xmlns:a16="http://schemas.microsoft.com/office/drawing/2014/main" id="{E51ACC85-84CD-064D-5CA7-D139153EED01}"/>
              </a:ext>
            </a:extLst>
          </p:cNvPr>
          <p:cNvSpPr/>
          <p:nvPr/>
        </p:nvSpPr>
        <p:spPr>
          <a:xfrm>
            <a:off x="7233313" y="791570"/>
            <a:ext cx="409433" cy="3746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6400089-7D00-EEBD-B69B-3690E741A377}"/>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a:t>
            </a:r>
            <a:r>
              <a:rPr lang="en-US" dirty="0">
                <a:solidFill>
                  <a:srgbClr val="0033CC"/>
                </a:solidFill>
              </a:rPr>
              <a:t>Motivation</a:t>
            </a:r>
            <a:r>
              <a:rPr lang="en-US" dirty="0">
                <a:solidFill>
                  <a:schemeClr val="bg2"/>
                </a:solidFill>
              </a:rPr>
              <a:t> | Background | Theory | Validation Study | Results | Conclusion |</a:t>
            </a:r>
          </a:p>
        </p:txBody>
      </p:sp>
    </p:spTree>
    <p:extLst>
      <p:ext uri="{BB962C8B-B14F-4D97-AF65-F5344CB8AC3E}">
        <p14:creationId xmlns:p14="http://schemas.microsoft.com/office/powerpoint/2010/main" val="30440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27">
            <a:extLst>
              <a:ext uri="{FF2B5EF4-FFF2-40B4-BE49-F238E27FC236}">
                <a16:creationId xmlns:a16="http://schemas.microsoft.com/office/drawing/2014/main" id="{7E16DA34-A8E5-D09A-4A26-857C3A263F08}"/>
              </a:ext>
            </a:extLst>
          </p:cNvPr>
          <p:cNvSpPr>
            <a:spLocks noGrp="1"/>
          </p:cNvSpPr>
          <p:nvPr>
            <p:ph type="sldNum" sz="quarter" idx="12"/>
          </p:nvPr>
        </p:nvSpPr>
        <p:spPr/>
        <p:txBody>
          <a:bodyPr/>
          <a:lstStyle/>
          <a:p>
            <a:fld id="{63954337-777C-478F-BB37-379719107E1B}" type="slidenum">
              <a:rPr lang="en-US" sz="1600" smtClean="0"/>
              <a:pPr/>
              <a:t>4</a:t>
            </a:fld>
            <a:endParaRPr lang="en-US" sz="1600" dirty="0"/>
          </a:p>
        </p:txBody>
      </p:sp>
      <p:pic>
        <p:nvPicPr>
          <p:cNvPr id="37" name="Picture 36">
            <a:extLst>
              <a:ext uri="{FF2B5EF4-FFF2-40B4-BE49-F238E27FC236}">
                <a16:creationId xmlns:a16="http://schemas.microsoft.com/office/drawing/2014/main" id="{9DB9B462-CA56-E0B1-8157-2E02A1DD1E6E}"/>
              </a:ext>
            </a:extLst>
          </p:cNvPr>
          <p:cNvPicPr>
            <a:picLocks noChangeAspect="1"/>
          </p:cNvPicPr>
          <p:nvPr/>
        </p:nvPicPr>
        <p:blipFill>
          <a:blip r:embed="rId3"/>
          <a:srcRect l="67238" t="51629" r="1" b="4482"/>
          <a:stretch>
            <a:fillRect/>
          </a:stretch>
        </p:blipFill>
        <p:spPr>
          <a:xfrm>
            <a:off x="5530125" y="936969"/>
            <a:ext cx="3086159" cy="2324890"/>
          </a:xfrm>
          <a:prstGeom prst="rect">
            <a:avLst/>
          </a:prstGeom>
        </p:spPr>
      </p:pic>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454045F5-DA36-3C4E-BA46-6F6016606E8D}"/>
                  </a:ext>
                </a:extLst>
              </p14:cNvPr>
              <p14:cNvContentPartPr/>
              <p14:nvPr/>
            </p14:nvContentPartPr>
            <p14:xfrm>
              <a:off x="5538466" y="2964148"/>
              <a:ext cx="38160" cy="128160"/>
            </p14:xfrm>
          </p:contentPart>
        </mc:Choice>
        <mc:Fallback xmlns="">
          <p:pic>
            <p:nvPicPr>
              <p:cNvPr id="41" name="Ink 40">
                <a:extLst>
                  <a:ext uri="{FF2B5EF4-FFF2-40B4-BE49-F238E27FC236}">
                    <a16:creationId xmlns:a16="http://schemas.microsoft.com/office/drawing/2014/main" id="{454045F5-DA36-3C4E-BA46-6F6016606E8D}"/>
                  </a:ext>
                </a:extLst>
              </p:cNvPr>
              <p:cNvPicPr/>
              <p:nvPr/>
            </p:nvPicPr>
            <p:blipFill>
              <a:blip r:embed="rId5"/>
              <a:stretch>
                <a:fillRect/>
              </a:stretch>
            </p:blipFill>
            <p:spPr>
              <a:xfrm>
                <a:off x="5502466" y="2928148"/>
                <a:ext cx="10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54A7CE97-0458-E23E-53BB-3BE053F9009D}"/>
                  </a:ext>
                </a:extLst>
              </p14:cNvPr>
              <p14:cNvContentPartPr/>
              <p14:nvPr/>
            </p14:nvContentPartPr>
            <p14:xfrm>
              <a:off x="9313786" y="2668588"/>
              <a:ext cx="360" cy="360"/>
            </p14:xfrm>
          </p:contentPart>
        </mc:Choice>
        <mc:Fallback xmlns="">
          <p:pic>
            <p:nvPicPr>
              <p:cNvPr id="42" name="Ink 41">
                <a:extLst>
                  <a:ext uri="{FF2B5EF4-FFF2-40B4-BE49-F238E27FC236}">
                    <a16:creationId xmlns:a16="http://schemas.microsoft.com/office/drawing/2014/main" id="{54A7CE97-0458-E23E-53BB-3BE053F9009D}"/>
                  </a:ext>
                </a:extLst>
              </p:cNvPr>
              <p:cNvPicPr/>
              <p:nvPr/>
            </p:nvPicPr>
            <p:blipFill>
              <a:blip r:embed="rId7"/>
              <a:stretch>
                <a:fillRect/>
              </a:stretch>
            </p:blipFill>
            <p:spPr>
              <a:xfrm>
                <a:off x="9277786" y="2632588"/>
                <a:ext cx="72000" cy="72000"/>
              </a:xfrm>
              <a:prstGeom prst="rect">
                <a:avLst/>
              </a:prstGeom>
            </p:spPr>
          </p:pic>
        </mc:Fallback>
      </mc:AlternateContent>
      <p:pic>
        <p:nvPicPr>
          <p:cNvPr id="44" name="Picture 43">
            <a:extLst>
              <a:ext uri="{FF2B5EF4-FFF2-40B4-BE49-F238E27FC236}">
                <a16:creationId xmlns:a16="http://schemas.microsoft.com/office/drawing/2014/main" id="{C804160C-D397-4021-72F6-F0D4F812B165}"/>
              </a:ext>
            </a:extLst>
          </p:cNvPr>
          <p:cNvPicPr>
            <a:picLocks noChangeAspect="1"/>
          </p:cNvPicPr>
          <p:nvPr/>
        </p:nvPicPr>
        <p:blipFill>
          <a:blip r:embed="rId8"/>
          <a:stretch>
            <a:fillRect/>
          </a:stretch>
        </p:blipFill>
        <p:spPr>
          <a:xfrm>
            <a:off x="8791413" y="936969"/>
            <a:ext cx="2943386" cy="2212400"/>
          </a:xfrm>
          <a:prstGeom prst="rect">
            <a:avLst/>
          </a:prstGeom>
        </p:spPr>
      </p:pic>
      <p:sp>
        <p:nvSpPr>
          <p:cNvPr id="32" name="TextBox 31">
            <a:extLst>
              <a:ext uri="{FF2B5EF4-FFF2-40B4-BE49-F238E27FC236}">
                <a16:creationId xmlns:a16="http://schemas.microsoft.com/office/drawing/2014/main" id="{83C0022D-DF71-DED9-7F46-F0BAC5A8FF41}"/>
              </a:ext>
            </a:extLst>
          </p:cNvPr>
          <p:cNvSpPr txBox="1"/>
          <p:nvPr/>
        </p:nvSpPr>
        <p:spPr>
          <a:xfrm>
            <a:off x="5801159" y="3261859"/>
            <a:ext cx="2902690" cy="861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n-US" sz="1400" b="1" dirty="0">
                <a:solidFill>
                  <a:srgbClr val="333399"/>
                </a:solidFill>
              </a:rPr>
              <a:t>Identical mechanical response </a:t>
            </a:r>
            <a:r>
              <a:rPr lang="en-US" sz="1400" b="1" dirty="0">
                <a:solidFill>
                  <a:schemeClr val="tx2"/>
                </a:solidFill>
              </a:rPr>
              <a:t>of soft tissue, e.g. bovine liver, and viscoelastic material model </a:t>
            </a:r>
            <a:r>
              <a:rPr lang="en-US" sz="800" b="1" dirty="0">
                <a:solidFill>
                  <a:schemeClr val="tx2"/>
                </a:solidFill>
              </a:rPr>
              <a:t>(adapted from </a:t>
            </a:r>
            <a:r>
              <a:rPr lang="es-ES" sz="800" b="1" dirty="0">
                <a:solidFill>
                  <a:schemeClr val="tx2"/>
                </a:solidFill>
              </a:rPr>
              <a:t>Poul et al., Acta biomaterialia, (2022)</a:t>
            </a:r>
            <a:r>
              <a:rPr lang="en-US" sz="800" b="1" dirty="0">
                <a:solidFill>
                  <a:schemeClr val="tx2"/>
                </a:solidFill>
              </a:rPr>
              <a:t>).</a:t>
            </a:r>
          </a:p>
        </p:txBody>
      </p:sp>
      <p:sp>
        <p:nvSpPr>
          <p:cNvPr id="45" name="TextBox 44">
            <a:extLst>
              <a:ext uri="{FF2B5EF4-FFF2-40B4-BE49-F238E27FC236}">
                <a16:creationId xmlns:a16="http://schemas.microsoft.com/office/drawing/2014/main" id="{C283515B-A798-5619-19AF-0829F913F076}"/>
              </a:ext>
            </a:extLst>
          </p:cNvPr>
          <p:cNvSpPr txBox="1"/>
          <p:nvPr/>
        </p:nvSpPr>
        <p:spPr>
          <a:xfrm>
            <a:off x="9060500" y="3261859"/>
            <a:ext cx="2674299" cy="86177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n-US" sz="1400" b="1" dirty="0">
                <a:solidFill>
                  <a:schemeClr val="tx2"/>
                </a:solidFill>
              </a:rPr>
              <a:t>Rate-dependent bilinear CZM </a:t>
            </a:r>
            <a:r>
              <a:rPr lang="en-US" sz="1400" b="1" dirty="0">
                <a:solidFill>
                  <a:srgbClr val="333399"/>
                </a:solidFill>
              </a:rPr>
              <a:t>only applicable for mode I loading </a:t>
            </a:r>
            <a:r>
              <a:rPr lang="en-US" sz="800" b="1" dirty="0">
                <a:solidFill>
                  <a:schemeClr val="tx2"/>
                </a:solidFill>
              </a:rPr>
              <a:t>(adapted from Zhao et al., Engineering Fracture Mechanics, (2021)).</a:t>
            </a:r>
          </a:p>
        </p:txBody>
      </p:sp>
      <p:pic>
        <p:nvPicPr>
          <p:cNvPr id="49" name="Picture 48">
            <a:extLst>
              <a:ext uri="{FF2B5EF4-FFF2-40B4-BE49-F238E27FC236}">
                <a16:creationId xmlns:a16="http://schemas.microsoft.com/office/drawing/2014/main" id="{C2477414-DB26-D6DE-5340-EBBD37C167FF}"/>
              </a:ext>
            </a:extLst>
          </p:cNvPr>
          <p:cNvPicPr>
            <a:picLocks noChangeAspect="1"/>
          </p:cNvPicPr>
          <p:nvPr/>
        </p:nvPicPr>
        <p:blipFill>
          <a:blip r:embed="rId9"/>
          <a:stretch>
            <a:fillRect/>
          </a:stretch>
        </p:blipFill>
        <p:spPr>
          <a:xfrm>
            <a:off x="5964865" y="4123633"/>
            <a:ext cx="2738984" cy="1988643"/>
          </a:xfrm>
          <a:prstGeom prst="rect">
            <a:avLst/>
          </a:prstGeom>
        </p:spPr>
      </p:pic>
      <p:sp>
        <p:nvSpPr>
          <p:cNvPr id="50" name="TextBox 49">
            <a:extLst>
              <a:ext uri="{FF2B5EF4-FFF2-40B4-BE49-F238E27FC236}">
                <a16:creationId xmlns:a16="http://schemas.microsoft.com/office/drawing/2014/main" id="{B4C888DC-F576-5F3D-ADCD-1423A3526D32}"/>
              </a:ext>
            </a:extLst>
          </p:cNvPr>
          <p:cNvSpPr txBox="1"/>
          <p:nvPr/>
        </p:nvSpPr>
        <p:spPr>
          <a:xfrm>
            <a:off x="8703849" y="4995070"/>
            <a:ext cx="3030950" cy="107721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r>
              <a:rPr lang="en-US" sz="1400" b="1" dirty="0">
                <a:solidFill>
                  <a:schemeClr val="tx2"/>
                </a:solidFill>
              </a:rPr>
              <a:t>Rate-dependent </a:t>
            </a:r>
            <a:r>
              <a:rPr lang="en-US" sz="1400" b="1" dirty="0">
                <a:solidFill>
                  <a:srgbClr val="333399"/>
                </a:solidFill>
              </a:rPr>
              <a:t>mixed-mode</a:t>
            </a:r>
            <a:r>
              <a:rPr lang="en-US" sz="1400" b="1" dirty="0">
                <a:solidFill>
                  <a:schemeClr val="tx2"/>
                </a:solidFill>
              </a:rPr>
              <a:t> bilinear CZM</a:t>
            </a:r>
            <a:r>
              <a:rPr lang="en-US" sz="1400" b="1" dirty="0">
                <a:solidFill>
                  <a:srgbClr val="333399"/>
                </a:solidFill>
              </a:rPr>
              <a:t> with B-K failure criterion solely and optimized for composite delamination </a:t>
            </a:r>
            <a:r>
              <a:rPr lang="en-US" sz="800" b="1" dirty="0">
                <a:solidFill>
                  <a:schemeClr val="tx2"/>
                </a:solidFill>
              </a:rPr>
              <a:t>(adapted from </a:t>
            </a:r>
            <a:r>
              <a:rPr lang="nl-NL" sz="800" b="1">
                <a:solidFill>
                  <a:schemeClr val="tx2"/>
                </a:solidFill>
              </a:rPr>
              <a:t>Wang et al., Ocean Engineering, (2025)</a:t>
            </a:r>
            <a:r>
              <a:rPr lang="en-US" sz="800" b="1" dirty="0">
                <a:solidFill>
                  <a:schemeClr val="tx2"/>
                </a:solidFill>
              </a:rPr>
              <a:t>).</a:t>
            </a:r>
          </a:p>
        </p:txBody>
      </p:sp>
      <p:pic>
        <p:nvPicPr>
          <p:cNvPr id="3078" name="Picture 6">
            <a:extLst>
              <a:ext uri="{FF2B5EF4-FFF2-40B4-BE49-F238E27FC236}">
                <a16:creationId xmlns:a16="http://schemas.microsoft.com/office/drawing/2014/main" id="{A7A1FD70-E7A7-A5A5-765A-C0BEBE00087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2760" t="17636" r="14807" b="64390"/>
          <a:stretch>
            <a:fillRect/>
          </a:stretch>
        </p:blipFill>
        <p:spPr bwMode="auto">
          <a:xfrm>
            <a:off x="9225157" y="4133297"/>
            <a:ext cx="1988334" cy="86177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5141BA33-E33D-5A46-861F-E7053D7CA2ED}"/>
              </a:ext>
            </a:extLst>
          </p:cNvPr>
          <p:cNvSpPr/>
          <p:nvPr/>
        </p:nvSpPr>
        <p:spPr>
          <a:xfrm>
            <a:off x="9225157" y="4133297"/>
            <a:ext cx="344145" cy="23668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64635C1-EE98-A021-0F39-AFF17E599102}"/>
              </a:ext>
            </a:extLst>
          </p:cNvPr>
          <p:cNvSpPr/>
          <p:nvPr/>
        </p:nvSpPr>
        <p:spPr>
          <a:xfrm>
            <a:off x="3430466" y="1147530"/>
            <a:ext cx="186503" cy="24628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01C9ADF5-D1A3-5D2F-09FF-D7004F897BC7}"/>
              </a:ext>
            </a:extLst>
          </p:cNvPr>
          <p:cNvSpPr txBox="1"/>
          <p:nvPr/>
        </p:nvSpPr>
        <p:spPr>
          <a:xfrm>
            <a:off x="3360238" y="4243265"/>
            <a:ext cx="2344637" cy="163121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wrap="square">
            <a:spAutoFit/>
          </a:bodyPr>
          <a:lstStyle/>
          <a:p>
            <a:pPr algn="just"/>
            <a:r>
              <a:rPr lang="en-US" sz="1400" b="1" dirty="0">
                <a:solidFill>
                  <a:srgbClr val="333399"/>
                </a:solidFill>
              </a:rPr>
              <a:t>A single-cycle adhesive contact model using the Derjaguin approximation </a:t>
            </a:r>
            <a:r>
              <a:rPr lang="en-US" sz="1400" b="1" dirty="0">
                <a:solidFill>
                  <a:schemeClr val="tx2"/>
                </a:solidFill>
              </a:rPr>
              <a:t>with a Lennard–Jones potential to model viscoelastic adhesion</a:t>
            </a:r>
            <a:r>
              <a:rPr lang="en-US" sz="1400" b="1" dirty="0">
                <a:solidFill>
                  <a:srgbClr val="333399"/>
                </a:solidFill>
              </a:rPr>
              <a:t> </a:t>
            </a:r>
            <a:r>
              <a:rPr lang="en-US" sz="800" b="1" dirty="0">
                <a:solidFill>
                  <a:schemeClr val="tx2"/>
                </a:solidFill>
              </a:rPr>
              <a:t>(adapted from</a:t>
            </a:r>
            <a:r>
              <a:rPr lang="nb-NO" sz="800" b="1">
                <a:solidFill>
                  <a:schemeClr val="tx2"/>
                </a:solidFill>
              </a:rPr>
              <a:t> Luo et al., Tribology Letters, (2024)) </a:t>
            </a:r>
            <a:r>
              <a:rPr lang="en-US" sz="800" b="1" dirty="0">
                <a:solidFill>
                  <a:schemeClr val="tx2"/>
                </a:solidFill>
              </a:rPr>
              <a:t>.</a:t>
            </a:r>
          </a:p>
        </p:txBody>
      </p:sp>
      <p:sp>
        <p:nvSpPr>
          <p:cNvPr id="2" name="Title 1">
            <a:extLst>
              <a:ext uri="{FF2B5EF4-FFF2-40B4-BE49-F238E27FC236}">
                <a16:creationId xmlns:a16="http://schemas.microsoft.com/office/drawing/2014/main" id="{E9DA53AB-B026-4AE5-9975-B30D05F564DE}"/>
              </a:ext>
            </a:extLst>
          </p:cNvPr>
          <p:cNvSpPr>
            <a:spLocks noGrp="1"/>
          </p:cNvSpPr>
          <p:nvPr>
            <p:ph type="title"/>
          </p:nvPr>
        </p:nvSpPr>
        <p:spPr>
          <a:xfrm>
            <a:off x="457200" y="452284"/>
            <a:ext cx="11277600" cy="609600"/>
          </a:xfrm>
        </p:spPr>
        <p:txBody>
          <a:bodyPr/>
          <a:lstStyle/>
          <a:p>
            <a:r>
              <a:rPr lang="en-US" dirty="0">
                <a:solidFill>
                  <a:schemeClr val="tx2"/>
                </a:solidFill>
              </a:rPr>
              <a:t>Background</a:t>
            </a:r>
          </a:p>
        </p:txBody>
      </p:sp>
      <p:grpSp>
        <p:nvGrpSpPr>
          <p:cNvPr id="3079" name="Group 3078">
            <a:extLst>
              <a:ext uri="{FF2B5EF4-FFF2-40B4-BE49-F238E27FC236}">
                <a16:creationId xmlns:a16="http://schemas.microsoft.com/office/drawing/2014/main" id="{421CBAA5-861B-DE2F-C0D4-80FABA02056D}"/>
              </a:ext>
            </a:extLst>
          </p:cNvPr>
          <p:cNvGrpSpPr/>
          <p:nvPr/>
        </p:nvGrpSpPr>
        <p:grpSpPr>
          <a:xfrm>
            <a:off x="329288" y="3506869"/>
            <a:ext cx="2949097" cy="2367612"/>
            <a:chOff x="660400" y="1673233"/>
            <a:chExt cx="2902691" cy="2206900"/>
          </a:xfrm>
        </p:grpSpPr>
        <p:pic>
          <p:nvPicPr>
            <p:cNvPr id="3072" name="Picture 3071">
              <a:extLst>
                <a:ext uri="{FF2B5EF4-FFF2-40B4-BE49-F238E27FC236}">
                  <a16:creationId xmlns:a16="http://schemas.microsoft.com/office/drawing/2014/main" id="{56EF065F-0689-F057-21D2-C245C35807C0}"/>
                </a:ext>
              </a:extLst>
            </p:cNvPr>
            <p:cNvPicPr>
              <a:picLocks noChangeAspect="1"/>
            </p:cNvPicPr>
            <p:nvPr/>
          </p:nvPicPr>
          <p:blipFill>
            <a:blip r:embed="rId11"/>
            <a:srcRect t="50261" r="50000"/>
            <a:stretch>
              <a:fillRect/>
            </a:stretch>
          </p:blipFill>
          <p:spPr>
            <a:xfrm>
              <a:off x="660400" y="1673233"/>
              <a:ext cx="2902691" cy="2206900"/>
            </a:xfrm>
            <a:prstGeom prst="rect">
              <a:avLst/>
            </a:prstGeom>
          </p:spPr>
        </p:pic>
        <p:sp>
          <p:nvSpPr>
            <p:cNvPr id="60" name="Rectangle 59">
              <a:extLst>
                <a:ext uri="{FF2B5EF4-FFF2-40B4-BE49-F238E27FC236}">
                  <a16:creationId xmlns:a16="http://schemas.microsoft.com/office/drawing/2014/main" id="{004441A2-D5A8-4EA1-C4AD-2F459EB318A2}"/>
                </a:ext>
              </a:extLst>
            </p:cNvPr>
            <p:cNvSpPr/>
            <p:nvPr/>
          </p:nvSpPr>
          <p:spPr>
            <a:xfrm>
              <a:off x="1137445" y="1872642"/>
              <a:ext cx="222770" cy="20695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3" name="Rectangle 3072">
              <a:extLst>
                <a:ext uri="{FF2B5EF4-FFF2-40B4-BE49-F238E27FC236}">
                  <a16:creationId xmlns:a16="http://schemas.microsoft.com/office/drawing/2014/main" id="{A95DE272-5F34-CACA-8B0E-00E9AFF54FBE}"/>
                </a:ext>
              </a:extLst>
            </p:cNvPr>
            <p:cNvSpPr/>
            <p:nvPr/>
          </p:nvSpPr>
          <p:spPr>
            <a:xfrm>
              <a:off x="1225009" y="1977344"/>
              <a:ext cx="167327" cy="10470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85" name="Content Placeholder 3">
            <a:extLst>
              <a:ext uri="{FF2B5EF4-FFF2-40B4-BE49-F238E27FC236}">
                <a16:creationId xmlns:a16="http://schemas.microsoft.com/office/drawing/2014/main" id="{FF289E67-6BC3-6A04-AA79-5851F5F72936}"/>
              </a:ext>
            </a:extLst>
          </p:cNvPr>
          <p:cNvSpPr txBox="1">
            <a:spLocks/>
          </p:cNvSpPr>
          <p:nvPr/>
        </p:nvSpPr>
        <p:spPr>
          <a:xfrm>
            <a:off x="457202" y="1352360"/>
            <a:ext cx="4724614" cy="1707579"/>
          </a:xfrm>
          <a:prstGeom prst="rect">
            <a:avLst/>
          </a:prstGeom>
        </p:spPr>
        <p:txBody>
          <a:bodyPr>
            <a:noAutofit/>
          </a:bodyPr>
          <a:lstStyle>
            <a:lvl1pPr marL="228600" indent="-228600" algn="l" defTabSz="914400" rtl="0" eaLnBrk="1" latinLnBrk="0" hangingPunct="1">
              <a:lnSpc>
                <a:spcPct val="90000"/>
              </a:lnSpc>
              <a:spcBef>
                <a:spcPts val="10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69913" indent="-338138" algn="l" defTabSz="914400" rtl="0" eaLnBrk="1" latinLnBrk="0" hangingPunct="1">
              <a:lnSpc>
                <a:spcPct val="90000"/>
              </a:lnSpc>
              <a:spcBef>
                <a:spcPts val="500"/>
              </a:spcBef>
              <a:buClr>
                <a:schemeClr val="tx1">
                  <a:lumMod val="60000"/>
                  <a:lumOff val="40000"/>
                </a:schemeClr>
              </a:buClr>
              <a:buFont typeface="Roboto" pitchFamily="2" charset="0"/>
              <a:buChar char="—"/>
              <a:defRPr sz="2400" kern="1200">
                <a:solidFill>
                  <a:schemeClr val="tx1"/>
                </a:solidFill>
                <a:latin typeface="+mn-lt"/>
                <a:ea typeface="+mn-ea"/>
                <a:cs typeface="+mn-cs"/>
              </a:defRPr>
            </a:lvl2pPr>
            <a:lvl3pPr marL="801688" indent="-23177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027113" indent="-225425" algn="l" defTabSz="914400" rtl="0" eaLnBrk="1" latinLnBrk="0" hangingPunct="1">
              <a:lnSpc>
                <a:spcPct val="90000"/>
              </a:lnSpc>
              <a:spcBef>
                <a:spcPts val="5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buFont typeface="Wingdings" panose="05000000000000000000" pitchFamily="2" charset="2"/>
              <a:buChar char="§"/>
            </a:pPr>
            <a:r>
              <a:rPr lang="en-US" sz="2000" dirty="0">
                <a:solidFill>
                  <a:schemeClr val="tx2"/>
                </a:solidFill>
              </a:rPr>
              <a:t>Our goal is </a:t>
            </a:r>
            <a:r>
              <a:rPr lang="en-US" sz="2000" dirty="0">
                <a:solidFill>
                  <a:srgbClr val="333399"/>
                </a:solidFill>
              </a:rPr>
              <a:t>to extend the mixed-mode bilinear cohesive zone model to include a simplified rate-dependent traction law in MOOSE</a:t>
            </a:r>
            <a:r>
              <a:rPr lang="en-US" sz="2000" dirty="0">
                <a:solidFill>
                  <a:schemeClr val="tx2"/>
                </a:solidFill>
              </a:rPr>
              <a:t> that supports </a:t>
            </a:r>
            <a:r>
              <a:rPr lang="en-US" sz="2000" dirty="0">
                <a:solidFill>
                  <a:srgbClr val="333399"/>
                </a:solidFill>
              </a:rPr>
              <a:t>transient switching </a:t>
            </a:r>
            <a:r>
              <a:rPr lang="en-US" sz="2000" dirty="0">
                <a:solidFill>
                  <a:schemeClr val="tx2"/>
                </a:solidFill>
              </a:rPr>
              <a:t>and </a:t>
            </a:r>
            <a:r>
              <a:rPr lang="en-US" sz="2000" dirty="0">
                <a:solidFill>
                  <a:srgbClr val="333399"/>
                </a:solidFill>
              </a:rPr>
              <a:t>uses less parameters.</a:t>
            </a:r>
          </a:p>
        </p:txBody>
      </p:sp>
      <p:pic>
        <p:nvPicPr>
          <p:cNvPr id="5" name="Picture 4">
            <a:extLst>
              <a:ext uri="{FF2B5EF4-FFF2-40B4-BE49-F238E27FC236}">
                <a16:creationId xmlns:a16="http://schemas.microsoft.com/office/drawing/2014/main" id="{84978EDF-63F0-5723-6939-1DB7940090EC}"/>
              </a:ext>
            </a:extLst>
          </p:cNvPr>
          <p:cNvPicPr>
            <a:picLocks noChangeAspect="1"/>
          </p:cNvPicPr>
          <p:nvPr/>
        </p:nvPicPr>
        <p:blipFill>
          <a:blip r:embed="rId12"/>
          <a:srcRect l="66864" b="11664"/>
          <a:stretch>
            <a:fillRect/>
          </a:stretch>
        </p:blipFill>
        <p:spPr>
          <a:xfrm>
            <a:off x="3553306" y="2842502"/>
            <a:ext cx="1620168" cy="1328734"/>
          </a:xfrm>
          <a:prstGeom prst="rect">
            <a:avLst/>
          </a:prstGeom>
          <a:ln>
            <a:solidFill>
              <a:schemeClr val="tx2"/>
            </a:solidFill>
          </a:ln>
        </p:spPr>
      </p:pic>
      <p:sp>
        <p:nvSpPr>
          <p:cNvPr id="3" name="Rectangle 2">
            <a:extLst>
              <a:ext uri="{FF2B5EF4-FFF2-40B4-BE49-F238E27FC236}">
                <a16:creationId xmlns:a16="http://schemas.microsoft.com/office/drawing/2014/main" id="{146AE763-C3F4-12E5-13A3-A370A6A834DE}"/>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a:t>
            </a:r>
            <a:r>
              <a:rPr lang="en-US" dirty="0">
                <a:solidFill>
                  <a:srgbClr val="0033CC"/>
                </a:solidFill>
              </a:rPr>
              <a:t>Background</a:t>
            </a:r>
            <a:r>
              <a:rPr lang="en-US" dirty="0">
                <a:solidFill>
                  <a:schemeClr val="bg2"/>
                </a:solidFill>
              </a:rPr>
              <a:t> | Theory | Validation Study | Results | Conclusion |</a:t>
            </a:r>
          </a:p>
        </p:txBody>
      </p:sp>
    </p:spTree>
    <p:extLst>
      <p:ext uri="{BB962C8B-B14F-4D97-AF65-F5344CB8AC3E}">
        <p14:creationId xmlns:p14="http://schemas.microsoft.com/office/powerpoint/2010/main" val="228107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C9097-A5E4-DD9D-5F41-5B7289E89C1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0E31451-E88B-E12E-3227-CC5E89E65FF5}"/>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Linear Viscoelastic Material Model </a:t>
            </a:r>
            <a:endParaRPr lang="en-US" dirty="0">
              <a:solidFill>
                <a:schemeClr val="bg1">
                  <a:lumMod val="50000"/>
                </a:schemeClr>
              </a:solidFill>
            </a:endParaRPr>
          </a:p>
        </p:txBody>
      </p:sp>
      <p:sp>
        <p:nvSpPr>
          <p:cNvPr id="5" name="Slide Number Placeholder 4">
            <a:extLst>
              <a:ext uri="{FF2B5EF4-FFF2-40B4-BE49-F238E27FC236}">
                <a16:creationId xmlns:a16="http://schemas.microsoft.com/office/drawing/2014/main" id="{F2120B72-BA15-1718-561B-8414AF426AEF}"/>
              </a:ext>
            </a:extLst>
          </p:cNvPr>
          <p:cNvSpPr>
            <a:spLocks noGrp="1"/>
          </p:cNvSpPr>
          <p:nvPr>
            <p:ph type="sldNum" sz="quarter" idx="12"/>
          </p:nvPr>
        </p:nvSpPr>
        <p:spPr/>
        <p:txBody>
          <a:bodyPr/>
          <a:lstStyle/>
          <a:p>
            <a:fld id="{63954337-777C-478F-BB37-379719107E1B}" type="slidenum">
              <a:rPr lang="en-US" sz="1600" smtClean="0"/>
              <a:pPr/>
              <a:t>5</a:t>
            </a:fld>
            <a:endParaRPr lang="en-US" sz="1600" dirty="0"/>
          </a:p>
        </p:txBody>
      </p:sp>
      <p:grpSp>
        <p:nvGrpSpPr>
          <p:cNvPr id="20" name="Group 19">
            <a:extLst>
              <a:ext uri="{FF2B5EF4-FFF2-40B4-BE49-F238E27FC236}">
                <a16:creationId xmlns:a16="http://schemas.microsoft.com/office/drawing/2014/main" id="{FFB5AB54-F693-861A-E44A-7927AEC1B493}"/>
              </a:ext>
            </a:extLst>
          </p:cNvPr>
          <p:cNvGrpSpPr/>
          <p:nvPr/>
        </p:nvGrpSpPr>
        <p:grpSpPr>
          <a:xfrm>
            <a:off x="7392763" y="1179284"/>
            <a:ext cx="1437641" cy="1320512"/>
            <a:chOff x="4266987" y="2234762"/>
            <a:chExt cx="1445808" cy="1615836"/>
          </a:xfrm>
        </p:grpSpPr>
        <p:sp>
          <p:nvSpPr>
            <p:cNvPr id="2" name="Oval 61">
              <a:extLst>
                <a:ext uri="{FF2B5EF4-FFF2-40B4-BE49-F238E27FC236}">
                  <a16:creationId xmlns:a16="http://schemas.microsoft.com/office/drawing/2014/main" id="{15E851A1-7F5E-A174-0939-F201552E3243}"/>
                </a:ext>
              </a:extLst>
            </p:cNvPr>
            <p:cNvSpPr/>
            <p:nvPr/>
          </p:nvSpPr>
          <p:spPr>
            <a:xfrm>
              <a:off x="4266987" y="2282864"/>
              <a:ext cx="1445808" cy="1438160"/>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noFill/>
            <a:ln w="28575" cap="flat" cmpd="sng" algn="ctr">
              <a:solidFill>
                <a:srgbClr val="333333">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9C0DED9A-D623-3993-1328-CEC942B3111B}"/>
                </a:ext>
              </a:extLst>
            </p:cNvPr>
            <p:cNvGrpSpPr/>
            <p:nvPr/>
          </p:nvGrpSpPr>
          <p:grpSpPr>
            <a:xfrm>
              <a:off x="4405697" y="2282864"/>
              <a:ext cx="181747" cy="206412"/>
              <a:chOff x="6644640" y="1513751"/>
              <a:chExt cx="181747" cy="206412"/>
            </a:xfrm>
          </p:grpSpPr>
          <p:cxnSp>
            <p:nvCxnSpPr>
              <p:cNvPr id="6" name="Straight Connector 5">
                <a:extLst>
                  <a:ext uri="{FF2B5EF4-FFF2-40B4-BE49-F238E27FC236}">
                    <a16:creationId xmlns:a16="http://schemas.microsoft.com/office/drawing/2014/main" id="{5EA35CBB-3E1B-8606-A521-752654DFF1D1}"/>
                  </a:ext>
                </a:extLst>
              </p:cNvPr>
              <p:cNvCxnSpPr/>
              <p:nvPr/>
            </p:nvCxnSpPr>
            <p:spPr>
              <a:xfrm>
                <a:off x="6644640" y="1513751"/>
                <a:ext cx="181747" cy="56867"/>
              </a:xfrm>
              <a:prstGeom prst="line">
                <a:avLst/>
              </a:prstGeom>
              <a:noFill/>
              <a:ln w="28575" cap="flat" cmpd="sng" algn="ctr">
                <a:solidFill>
                  <a:srgbClr val="333333">
                    <a:lumMod val="50000"/>
                  </a:srgbClr>
                </a:solidFill>
                <a:prstDash val="solid"/>
              </a:ln>
              <a:effectLst/>
            </p:spPr>
          </p:cxnSp>
          <p:cxnSp>
            <p:nvCxnSpPr>
              <p:cNvPr id="7" name="Straight Connector 6">
                <a:extLst>
                  <a:ext uri="{FF2B5EF4-FFF2-40B4-BE49-F238E27FC236}">
                    <a16:creationId xmlns:a16="http://schemas.microsoft.com/office/drawing/2014/main" id="{F9207BDB-0ED4-8D1D-ACCE-CD081D86C257}"/>
                  </a:ext>
                </a:extLst>
              </p:cNvPr>
              <p:cNvCxnSpPr>
                <a:cxnSpLocks/>
              </p:cNvCxnSpPr>
              <p:nvPr/>
            </p:nvCxnSpPr>
            <p:spPr>
              <a:xfrm flipV="1">
                <a:off x="6713257" y="1570618"/>
                <a:ext cx="113130" cy="149545"/>
              </a:xfrm>
              <a:prstGeom prst="line">
                <a:avLst/>
              </a:prstGeom>
              <a:noFill/>
              <a:ln w="28575" cap="flat" cmpd="sng" algn="ctr">
                <a:solidFill>
                  <a:srgbClr val="333333">
                    <a:lumMod val="50000"/>
                  </a:srgbClr>
                </a:solidFill>
                <a:prstDash val="solid"/>
              </a:ln>
              <a:effectLst/>
            </p:spPr>
          </p:cxnSp>
        </p:grpSp>
        <p:grpSp>
          <p:nvGrpSpPr>
            <p:cNvPr id="8" name="Group 7">
              <a:extLst>
                <a:ext uri="{FF2B5EF4-FFF2-40B4-BE49-F238E27FC236}">
                  <a16:creationId xmlns:a16="http://schemas.microsoft.com/office/drawing/2014/main" id="{F91345F2-80CC-81E8-A013-758174BA1867}"/>
                </a:ext>
              </a:extLst>
            </p:cNvPr>
            <p:cNvGrpSpPr/>
            <p:nvPr/>
          </p:nvGrpSpPr>
          <p:grpSpPr>
            <a:xfrm flipH="1">
              <a:off x="5247594" y="3644186"/>
              <a:ext cx="181747" cy="206412"/>
              <a:chOff x="6644640" y="1513751"/>
              <a:chExt cx="181747" cy="206412"/>
            </a:xfrm>
          </p:grpSpPr>
          <p:cxnSp>
            <p:nvCxnSpPr>
              <p:cNvPr id="9" name="Straight Connector 8">
                <a:extLst>
                  <a:ext uri="{FF2B5EF4-FFF2-40B4-BE49-F238E27FC236}">
                    <a16:creationId xmlns:a16="http://schemas.microsoft.com/office/drawing/2014/main" id="{274B1311-AD82-AB0B-8406-42F18927DF45}"/>
                  </a:ext>
                </a:extLst>
              </p:cNvPr>
              <p:cNvCxnSpPr/>
              <p:nvPr/>
            </p:nvCxnSpPr>
            <p:spPr>
              <a:xfrm>
                <a:off x="6644640" y="1513751"/>
                <a:ext cx="181747" cy="56867"/>
              </a:xfrm>
              <a:prstGeom prst="line">
                <a:avLst/>
              </a:prstGeom>
              <a:noFill/>
              <a:ln w="28575" cap="flat" cmpd="sng" algn="ctr">
                <a:solidFill>
                  <a:srgbClr val="333333">
                    <a:lumMod val="50000"/>
                  </a:srgbClr>
                </a:solidFill>
                <a:prstDash val="solid"/>
              </a:ln>
              <a:effectLst/>
            </p:spPr>
          </p:cxnSp>
          <p:cxnSp>
            <p:nvCxnSpPr>
              <p:cNvPr id="10" name="Straight Connector 9">
                <a:extLst>
                  <a:ext uri="{FF2B5EF4-FFF2-40B4-BE49-F238E27FC236}">
                    <a16:creationId xmlns:a16="http://schemas.microsoft.com/office/drawing/2014/main" id="{8FE638A7-755B-CD0E-63E0-D907296BEDDB}"/>
                  </a:ext>
                </a:extLst>
              </p:cNvPr>
              <p:cNvCxnSpPr>
                <a:cxnSpLocks/>
              </p:cNvCxnSpPr>
              <p:nvPr/>
            </p:nvCxnSpPr>
            <p:spPr>
              <a:xfrm flipV="1">
                <a:off x="6713257" y="1570618"/>
                <a:ext cx="113130" cy="149545"/>
              </a:xfrm>
              <a:prstGeom prst="line">
                <a:avLst/>
              </a:prstGeom>
              <a:noFill/>
              <a:ln w="28575" cap="flat" cmpd="sng" algn="ctr">
                <a:solidFill>
                  <a:srgbClr val="333333">
                    <a:lumMod val="50000"/>
                  </a:srgbClr>
                </a:solidFill>
                <a:prstDash val="solid"/>
              </a:ln>
              <a:effectLst/>
            </p:spPr>
          </p:cxnSp>
        </p:grpSp>
        <p:grpSp>
          <p:nvGrpSpPr>
            <p:cNvPr id="14" name="Group 13">
              <a:extLst>
                <a:ext uri="{FF2B5EF4-FFF2-40B4-BE49-F238E27FC236}">
                  <a16:creationId xmlns:a16="http://schemas.microsoft.com/office/drawing/2014/main" id="{42C6DC16-D623-D76C-4B14-1C8E6C0DB22D}"/>
                </a:ext>
              </a:extLst>
            </p:cNvPr>
            <p:cNvGrpSpPr/>
            <p:nvPr/>
          </p:nvGrpSpPr>
          <p:grpSpPr>
            <a:xfrm rot="1022466">
              <a:off x="5065101" y="3636565"/>
              <a:ext cx="181747" cy="206412"/>
              <a:chOff x="6644640" y="1513751"/>
              <a:chExt cx="181747" cy="206412"/>
            </a:xfrm>
          </p:grpSpPr>
          <p:cxnSp>
            <p:nvCxnSpPr>
              <p:cNvPr id="15" name="Straight Connector 14">
                <a:extLst>
                  <a:ext uri="{FF2B5EF4-FFF2-40B4-BE49-F238E27FC236}">
                    <a16:creationId xmlns:a16="http://schemas.microsoft.com/office/drawing/2014/main" id="{C4B22611-288F-D646-427C-47333662511E}"/>
                  </a:ext>
                </a:extLst>
              </p:cNvPr>
              <p:cNvCxnSpPr/>
              <p:nvPr/>
            </p:nvCxnSpPr>
            <p:spPr>
              <a:xfrm>
                <a:off x="6644640" y="1513751"/>
                <a:ext cx="181747" cy="56867"/>
              </a:xfrm>
              <a:prstGeom prst="line">
                <a:avLst/>
              </a:prstGeom>
              <a:noFill/>
              <a:ln w="28575" cap="flat" cmpd="sng" algn="ctr">
                <a:solidFill>
                  <a:srgbClr val="333333">
                    <a:lumMod val="50000"/>
                  </a:srgbClr>
                </a:solidFill>
                <a:prstDash val="solid"/>
              </a:ln>
              <a:effectLst/>
            </p:spPr>
          </p:cxnSp>
          <p:cxnSp>
            <p:nvCxnSpPr>
              <p:cNvPr id="16" name="Straight Connector 15">
                <a:extLst>
                  <a:ext uri="{FF2B5EF4-FFF2-40B4-BE49-F238E27FC236}">
                    <a16:creationId xmlns:a16="http://schemas.microsoft.com/office/drawing/2014/main" id="{95246903-F984-4A89-3ED6-FF67FF37CB11}"/>
                  </a:ext>
                </a:extLst>
              </p:cNvPr>
              <p:cNvCxnSpPr>
                <a:cxnSpLocks/>
              </p:cNvCxnSpPr>
              <p:nvPr/>
            </p:nvCxnSpPr>
            <p:spPr>
              <a:xfrm flipV="1">
                <a:off x="6713257" y="1570618"/>
                <a:ext cx="113130" cy="149545"/>
              </a:xfrm>
              <a:prstGeom prst="line">
                <a:avLst/>
              </a:prstGeom>
              <a:noFill/>
              <a:ln w="28575" cap="flat" cmpd="sng" algn="ctr">
                <a:solidFill>
                  <a:srgbClr val="333333">
                    <a:lumMod val="50000"/>
                  </a:srgbClr>
                </a:solidFill>
                <a:prstDash val="solid"/>
              </a:ln>
              <a:effectLst/>
            </p:spPr>
          </p:cxnSp>
        </p:grpSp>
        <p:grpSp>
          <p:nvGrpSpPr>
            <p:cNvPr id="17" name="Group 16">
              <a:extLst>
                <a:ext uri="{FF2B5EF4-FFF2-40B4-BE49-F238E27FC236}">
                  <a16:creationId xmlns:a16="http://schemas.microsoft.com/office/drawing/2014/main" id="{01D6DE2F-76E9-840F-74DE-C5E4098E47D9}"/>
                </a:ext>
              </a:extLst>
            </p:cNvPr>
            <p:cNvGrpSpPr/>
            <p:nvPr/>
          </p:nvGrpSpPr>
          <p:grpSpPr>
            <a:xfrm rot="20085247" flipH="1">
              <a:off x="4582153" y="2234762"/>
              <a:ext cx="181747" cy="206412"/>
              <a:chOff x="6644640" y="1513751"/>
              <a:chExt cx="181747" cy="206412"/>
            </a:xfrm>
          </p:grpSpPr>
          <p:cxnSp>
            <p:nvCxnSpPr>
              <p:cNvPr id="18" name="Straight Connector 17">
                <a:extLst>
                  <a:ext uri="{FF2B5EF4-FFF2-40B4-BE49-F238E27FC236}">
                    <a16:creationId xmlns:a16="http://schemas.microsoft.com/office/drawing/2014/main" id="{81574786-734C-ED51-3803-44A590C1A754}"/>
                  </a:ext>
                </a:extLst>
              </p:cNvPr>
              <p:cNvCxnSpPr/>
              <p:nvPr/>
            </p:nvCxnSpPr>
            <p:spPr>
              <a:xfrm>
                <a:off x="6644640" y="1513751"/>
                <a:ext cx="181747" cy="56867"/>
              </a:xfrm>
              <a:prstGeom prst="line">
                <a:avLst/>
              </a:prstGeom>
              <a:noFill/>
              <a:ln w="28575" cap="flat" cmpd="sng" algn="ctr">
                <a:solidFill>
                  <a:srgbClr val="333333">
                    <a:lumMod val="50000"/>
                  </a:srgbClr>
                </a:solidFill>
                <a:prstDash val="solid"/>
              </a:ln>
              <a:effectLst/>
            </p:spPr>
          </p:cxnSp>
          <p:cxnSp>
            <p:nvCxnSpPr>
              <p:cNvPr id="19" name="Straight Connector 18">
                <a:extLst>
                  <a:ext uri="{FF2B5EF4-FFF2-40B4-BE49-F238E27FC236}">
                    <a16:creationId xmlns:a16="http://schemas.microsoft.com/office/drawing/2014/main" id="{10828C4E-1F1E-B5AB-D736-80CB7444CE7C}"/>
                  </a:ext>
                </a:extLst>
              </p:cNvPr>
              <p:cNvCxnSpPr>
                <a:cxnSpLocks/>
              </p:cNvCxnSpPr>
              <p:nvPr/>
            </p:nvCxnSpPr>
            <p:spPr>
              <a:xfrm flipV="1">
                <a:off x="6713257" y="1570618"/>
                <a:ext cx="113130" cy="149545"/>
              </a:xfrm>
              <a:prstGeom prst="line">
                <a:avLst/>
              </a:prstGeom>
              <a:noFill/>
              <a:ln w="28575" cap="flat" cmpd="sng" algn="ctr">
                <a:solidFill>
                  <a:srgbClr val="333333">
                    <a:lumMod val="50000"/>
                  </a:srgbClr>
                </a:solidFill>
                <a:prstDash val="solid"/>
              </a:ln>
              <a:effectLst/>
            </p:spPr>
          </p:cxnSp>
        </p:grpSp>
      </p:grpSp>
      <p:pic>
        <p:nvPicPr>
          <p:cNvPr id="22" name="Picture 21">
            <a:extLst>
              <a:ext uri="{FF2B5EF4-FFF2-40B4-BE49-F238E27FC236}">
                <a16:creationId xmlns:a16="http://schemas.microsoft.com/office/drawing/2014/main" id="{3CEDF45E-1A87-48E8-6FBA-9A9BD928A2B7}"/>
              </a:ext>
            </a:extLst>
          </p:cNvPr>
          <p:cNvPicPr>
            <a:picLocks noChangeAspect="1"/>
          </p:cNvPicPr>
          <p:nvPr/>
        </p:nvPicPr>
        <p:blipFill>
          <a:blip r:embed="rId3"/>
          <a:stretch>
            <a:fillRect/>
          </a:stretch>
        </p:blipFill>
        <p:spPr>
          <a:xfrm>
            <a:off x="7767797" y="1450458"/>
            <a:ext cx="719093" cy="237301"/>
          </a:xfrm>
          <a:prstGeom prst="rect">
            <a:avLst/>
          </a:prstGeom>
        </p:spPr>
      </p:pic>
      <p:pic>
        <p:nvPicPr>
          <p:cNvPr id="24" name="Picture 23">
            <a:extLst>
              <a:ext uri="{FF2B5EF4-FFF2-40B4-BE49-F238E27FC236}">
                <a16:creationId xmlns:a16="http://schemas.microsoft.com/office/drawing/2014/main" id="{14A90B5E-FB14-1C63-FB26-A52C314661F6}"/>
              </a:ext>
            </a:extLst>
          </p:cNvPr>
          <p:cNvPicPr>
            <a:picLocks noChangeAspect="1"/>
          </p:cNvPicPr>
          <p:nvPr/>
        </p:nvPicPr>
        <p:blipFill>
          <a:blip r:embed="rId4"/>
          <a:stretch>
            <a:fillRect/>
          </a:stretch>
        </p:blipFill>
        <p:spPr>
          <a:xfrm>
            <a:off x="8662850" y="1281908"/>
            <a:ext cx="275210" cy="290788"/>
          </a:xfrm>
          <a:prstGeom prst="rect">
            <a:avLst/>
          </a:prstGeom>
        </p:spPr>
      </p:pic>
      <p:pic>
        <p:nvPicPr>
          <p:cNvPr id="26" name="Picture 25">
            <a:extLst>
              <a:ext uri="{FF2B5EF4-FFF2-40B4-BE49-F238E27FC236}">
                <a16:creationId xmlns:a16="http://schemas.microsoft.com/office/drawing/2014/main" id="{8DEAE858-4C75-2ED8-623D-F150E4D014CF}"/>
              </a:ext>
            </a:extLst>
          </p:cNvPr>
          <p:cNvPicPr>
            <a:picLocks noChangeAspect="1"/>
          </p:cNvPicPr>
          <p:nvPr/>
        </p:nvPicPr>
        <p:blipFill>
          <a:blip r:embed="rId5"/>
          <a:stretch>
            <a:fillRect/>
          </a:stretch>
        </p:blipFill>
        <p:spPr>
          <a:xfrm>
            <a:off x="7557345" y="1846725"/>
            <a:ext cx="301706" cy="267551"/>
          </a:xfrm>
          <a:prstGeom prst="rect">
            <a:avLst/>
          </a:prstGeom>
        </p:spPr>
      </p:pic>
      <p:pic>
        <p:nvPicPr>
          <p:cNvPr id="28" name="Picture 27">
            <a:extLst>
              <a:ext uri="{FF2B5EF4-FFF2-40B4-BE49-F238E27FC236}">
                <a16:creationId xmlns:a16="http://schemas.microsoft.com/office/drawing/2014/main" id="{68ADD6C1-9954-1454-7A4E-4EE17A09A749}"/>
              </a:ext>
            </a:extLst>
          </p:cNvPr>
          <p:cNvPicPr>
            <a:picLocks noChangeAspect="1"/>
          </p:cNvPicPr>
          <p:nvPr/>
        </p:nvPicPr>
        <p:blipFill>
          <a:blip r:embed="rId6"/>
          <a:stretch>
            <a:fillRect/>
          </a:stretch>
        </p:blipFill>
        <p:spPr>
          <a:xfrm>
            <a:off x="8862467" y="1711607"/>
            <a:ext cx="1437641" cy="300230"/>
          </a:xfrm>
          <a:prstGeom prst="rect">
            <a:avLst/>
          </a:prstGeom>
        </p:spPr>
      </p:pic>
      <p:sp>
        <p:nvSpPr>
          <p:cNvPr id="29" name="TextBox 28">
            <a:extLst>
              <a:ext uri="{FF2B5EF4-FFF2-40B4-BE49-F238E27FC236}">
                <a16:creationId xmlns:a16="http://schemas.microsoft.com/office/drawing/2014/main" id="{4AA497A5-E94C-4748-1CB6-BDB853B218F1}"/>
              </a:ext>
            </a:extLst>
          </p:cNvPr>
          <p:cNvSpPr txBox="1"/>
          <p:nvPr/>
        </p:nvSpPr>
        <p:spPr>
          <a:xfrm>
            <a:off x="384480" y="1202545"/>
            <a:ext cx="2688398" cy="461665"/>
          </a:xfrm>
          <a:prstGeom prst="rect">
            <a:avLst/>
          </a:prstGeom>
          <a:noFill/>
        </p:spPr>
        <p:txBody>
          <a:bodyPr wrap="square" rtlCol="0">
            <a:spAutoFit/>
          </a:bodyPr>
          <a:lstStyle/>
          <a:p>
            <a:pPr algn="just"/>
            <a:r>
              <a:rPr lang="en-US" sz="2400" b="1" dirty="0">
                <a:solidFill>
                  <a:srgbClr val="333399"/>
                </a:solidFill>
              </a:rPr>
              <a:t>Strong forms:</a:t>
            </a:r>
            <a:endParaRPr lang="en-US" sz="1600" dirty="0"/>
          </a:p>
        </p:txBody>
      </p:sp>
      <p:pic>
        <p:nvPicPr>
          <p:cNvPr id="31" name="Picture 30">
            <a:extLst>
              <a:ext uri="{FF2B5EF4-FFF2-40B4-BE49-F238E27FC236}">
                <a16:creationId xmlns:a16="http://schemas.microsoft.com/office/drawing/2014/main" id="{42D81585-0748-1E95-153D-463E36A49EE8}"/>
              </a:ext>
            </a:extLst>
          </p:cNvPr>
          <p:cNvPicPr>
            <a:picLocks noChangeAspect="1"/>
          </p:cNvPicPr>
          <p:nvPr/>
        </p:nvPicPr>
        <p:blipFill>
          <a:blip r:embed="rId7"/>
          <a:stretch>
            <a:fillRect/>
          </a:stretch>
        </p:blipFill>
        <p:spPr>
          <a:xfrm>
            <a:off x="2693728" y="1159747"/>
            <a:ext cx="3004545" cy="458092"/>
          </a:xfrm>
          <a:prstGeom prst="rect">
            <a:avLst/>
          </a:prstGeom>
        </p:spPr>
      </p:pic>
      <p:pic>
        <p:nvPicPr>
          <p:cNvPr id="35" name="Picture 34">
            <a:extLst>
              <a:ext uri="{FF2B5EF4-FFF2-40B4-BE49-F238E27FC236}">
                <a16:creationId xmlns:a16="http://schemas.microsoft.com/office/drawing/2014/main" id="{B4F562BC-A441-D8CD-21DA-2E1FA869FA5D}"/>
              </a:ext>
            </a:extLst>
          </p:cNvPr>
          <p:cNvPicPr>
            <a:picLocks noChangeAspect="1"/>
          </p:cNvPicPr>
          <p:nvPr/>
        </p:nvPicPr>
        <p:blipFill>
          <a:blip r:embed="rId8"/>
          <a:stretch>
            <a:fillRect/>
          </a:stretch>
        </p:blipFill>
        <p:spPr>
          <a:xfrm>
            <a:off x="2929444" y="1829934"/>
            <a:ext cx="2196604" cy="363934"/>
          </a:xfrm>
          <a:prstGeom prst="rect">
            <a:avLst/>
          </a:prstGeom>
        </p:spPr>
      </p:pic>
      <p:sp>
        <p:nvSpPr>
          <p:cNvPr id="36" name="TextBox 35">
            <a:extLst>
              <a:ext uri="{FF2B5EF4-FFF2-40B4-BE49-F238E27FC236}">
                <a16:creationId xmlns:a16="http://schemas.microsoft.com/office/drawing/2014/main" id="{C56AAC84-A8E9-6420-BFC2-9E616246B4FF}"/>
              </a:ext>
            </a:extLst>
          </p:cNvPr>
          <p:cNvSpPr txBox="1"/>
          <p:nvPr/>
        </p:nvSpPr>
        <p:spPr>
          <a:xfrm>
            <a:off x="457200" y="2441963"/>
            <a:ext cx="2748418" cy="461665"/>
          </a:xfrm>
          <a:prstGeom prst="rect">
            <a:avLst/>
          </a:prstGeom>
          <a:noFill/>
        </p:spPr>
        <p:txBody>
          <a:bodyPr wrap="square" rtlCol="0">
            <a:spAutoFit/>
          </a:bodyPr>
          <a:lstStyle/>
          <a:p>
            <a:pPr algn="just"/>
            <a:r>
              <a:rPr lang="en-US" sz="2400" b="1" dirty="0">
                <a:solidFill>
                  <a:srgbClr val="333399"/>
                </a:solidFill>
              </a:rPr>
              <a:t>Constitutive law:</a:t>
            </a:r>
            <a:endParaRPr lang="en-US" sz="1600" dirty="0"/>
          </a:p>
        </p:txBody>
      </p:sp>
      <p:pic>
        <p:nvPicPr>
          <p:cNvPr id="40" name="Picture 39">
            <a:extLst>
              <a:ext uri="{FF2B5EF4-FFF2-40B4-BE49-F238E27FC236}">
                <a16:creationId xmlns:a16="http://schemas.microsoft.com/office/drawing/2014/main" id="{1FD48A8D-DD08-CC59-2E9F-EA0AEB10AE15}"/>
              </a:ext>
            </a:extLst>
          </p:cNvPr>
          <p:cNvPicPr>
            <a:picLocks noChangeAspect="1"/>
          </p:cNvPicPr>
          <p:nvPr/>
        </p:nvPicPr>
        <p:blipFill>
          <a:blip r:embed="rId9"/>
          <a:stretch>
            <a:fillRect/>
          </a:stretch>
        </p:blipFill>
        <p:spPr>
          <a:xfrm>
            <a:off x="457198" y="1727413"/>
            <a:ext cx="2090360" cy="457693"/>
          </a:xfrm>
          <a:prstGeom prst="rect">
            <a:avLst/>
          </a:prstGeom>
        </p:spPr>
      </p:pic>
      <p:pic>
        <p:nvPicPr>
          <p:cNvPr id="45" name="Picture 44">
            <a:extLst>
              <a:ext uri="{FF2B5EF4-FFF2-40B4-BE49-F238E27FC236}">
                <a16:creationId xmlns:a16="http://schemas.microsoft.com/office/drawing/2014/main" id="{42304942-8831-CDA4-BBE1-FC07F8E885CE}"/>
              </a:ext>
            </a:extLst>
          </p:cNvPr>
          <p:cNvPicPr>
            <a:picLocks noChangeAspect="1"/>
          </p:cNvPicPr>
          <p:nvPr/>
        </p:nvPicPr>
        <p:blipFill>
          <a:blip r:embed="rId10"/>
          <a:stretch>
            <a:fillRect/>
          </a:stretch>
        </p:blipFill>
        <p:spPr>
          <a:xfrm>
            <a:off x="2190440" y="3960251"/>
            <a:ext cx="9311433" cy="734151"/>
          </a:xfrm>
          <a:prstGeom prst="rect">
            <a:avLst/>
          </a:prstGeom>
        </p:spPr>
      </p:pic>
      <p:pic>
        <p:nvPicPr>
          <p:cNvPr id="38" name="Picture 37">
            <a:extLst>
              <a:ext uri="{FF2B5EF4-FFF2-40B4-BE49-F238E27FC236}">
                <a16:creationId xmlns:a16="http://schemas.microsoft.com/office/drawing/2014/main" id="{1CB4C47F-AAD7-B077-9DE5-9358C1C11AFE}"/>
              </a:ext>
            </a:extLst>
          </p:cNvPr>
          <p:cNvPicPr>
            <a:picLocks noChangeAspect="1"/>
          </p:cNvPicPr>
          <p:nvPr/>
        </p:nvPicPr>
        <p:blipFill>
          <a:blip r:embed="rId11"/>
          <a:stretch>
            <a:fillRect/>
          </a:stretch>
        </p:blipFill>
        <p:spPr>
          <a:xfrm>
            <a:off x="3098265" y="2299187"/>
            <a:ext cx="3719586" cy="727490"/>
          </a:xfrm>
          <a:prstGeom prst="rect">
            <a:avLst/>
          </a:prstGeom>
          <a:ln w="28575">
            <a:solidFill>
              <a:srgbClr val="F79646"/>
            </a:solidFill>
          </a:ln>
        </p:spPr>
      </p:pic>
      <p:pic>
        <p:nvPicPr>
          <p:cNvPr id="47" name="Picture 46">
            <a:extLst>
              <a:ext uri="{FF2B5EF4-FFF2-40B4-BE49-F238E27FC236}">
                <a16:creationId xmlns:a16="http://schemas.microsoft.com/office/drawing/2014/main" id="{2FB11270-B886-5A2E-734D-69BD0F97E8E6}"/>
              </a:ext>
            </a:extLst>
          </p:cNvPr>
          <p:cNvPicPr>
            <a:picLocks noChangeAspect="1"/>
          </p:cNvPicPr>
          <p:nvPr/>
        </p:nvPicPr>
        <p:blipFill>
          <a:blip r:embed="rId12"/>
          <a:stretch>
            <a:fillRect/>
          </a:stretch>
        </p:blipFill>
        <p:spPr>
          <a:xfrm>
            <a:off x="2880059" y="4742998"/>
            <a:ext cx="6431882" cy="609714"/>
          </a:xfrm>
          <a:prstGeom prst="rect">
            <a:avLst/>
          </a:prstGeom>
          <a:ln w="28575">
            <a:solidFill>
              <a:srgbClr val="F79646"/>
            </a:solidFill>
          </a:ln>
        </p:spPr>
      </p:pic>
      <p:sp>
        <p:nvSpPr>
          <p:cNvPr id="43" name="TextBox 42">
            <a:extLst>
              <a:ext uri="{FF2B5EF4-FFF2-40B4-BE49-F238E27FC236}">
                <a16:creationId xmlns:a16="http://schemas.microsoft.com/office/drawing/2014/main" id="{1E2DCCD1-AB88-650C-C29A-1453DBA21B46}"/>
              </a:ext>
            </a:extLst>
          </p:cNvPr>
          <p:cNvSpPr txBox="1"/>
          <p:nvPr/>
        </p:nvSpPr>
        <p:spPr>
          <a:xfrm>
            <a:off x="457199" y="4096493"/>
            <a:ext cx="1895707" cy="461665"/>
          </a:xfrm>
          <a:prstGeom prst="rect">
            <a:avLst/>
          </a:prstGeom>
          <a:noFill/>
        </p:spPr>
        <p:txBody>
          <a:bodyPr wrap="square" rtlCol="0">
            <a:spAutoFit/>
          </a:bodyPr>
          <a:lstStyle/>
          <a:p>
            <a:pPr algn="just"/>
            <a:r>
              <a:rPr lang="en-US" sz="2400" b="1" dirty="0">
                <a:solidFill>
                  <a:srgbClr val="333399"/>
                </a:solidFill>
              </a:rPr>
              <a:t>Weak form:</a:t>
            </a:r>
            <a:endParaRPr lang="en-US" sz="1600" dirty="0"/>
          </a:p>
        </p:txBody>
      </p:sp>
      <p:pic>
        <p:nvPicPr>
          <p:cNvPr id="151" name="Picture 150">
            <a:extLst>
              <a:ext uri="{FF2B5EF4-FFF2-40B4-BE49-F238E27FC236}">
                <a16:creationId xmlns:a16="http://schemas.microsoft.com/office/drawing/2014/main" id="{3BE2897B-3D72-C041-D746-64117D131BF0}"/>
              </a:ext>
            </a:extLst>
          </p:cNvPr>
          <p:cNvPicPr>
            <a:picLocks noChangeAspect="1"/>
          </p:cNvPicPr>
          <p:nvPr/>
        </p:nvPicPr>
        <p:blipFill>
          <a:blip r:embed="rId13"/>
          <a:stretch>
            <a:fillRect/>
          </a:stretch>
        </p:blipFill>
        <p:spPr>
          <a:xfrm>
            <a:off x="3184475" y="3169897"/>
            <a:ext cx="3533446" cy="713966"/>
          </a:xfrm>
          <a:prstGeom prst="rect">
            <a:avLst/>
          </a:prstGeom>
          <a:ln w="28575">
            <a:solidFill>
              <a:schemeClr val="accent1"/>
            </a:solidFill>
          </a:ln>
        </p:spPr>
      </p:pic>
      <p:grpSp>
        <p:nvGrpSpPr>
          <p:cNvPr id="13" name="Group 12">
            <a:extLst>
              <a:ext uri="{FF2B5EF4-FFF2-40B4-BE49-F238E27FC236}">
                <a16:creationId xmlns:a16="http://schemas.microsoft.com/office/drawing/2014/main" id="{37BE6E9D-39CE-D8F2-AD98-6082B1F24E4F}"/>
              </a:ext>
            </a:extLst>
          </p:cNvPr>
          <p:cNvGrpSpPr/>
          <p:nvPr/>
        </p:nvGrpSpPr>
        <p:grpSpPr>
          <a:xfrm>
            <a:off x="8732629" y="2114276"/>
            <a:ext cx="3268333" cy="1900905"/>
            <a:chOff x="8732629" y="2114276"/>
            <a:chExt cx="3268333" cy="1900905"/>
          </a:xfrm>
        </p:grpSpPr>
        <p:pic>
          <p:nvPicPr>
            <p:cNvPr id="79" name="Picture 78">
              <a:extLst>
                <a:ext uri="{FF2B5EF4-FFF2-40B4-BE49-F238E27FC236}">
                  <a16:creationId xmlns:a16="http://schemas.microsoft.com/office/drawing/2014/main" id="{A5732EE1-B42E-F29A-DA1F-0615DA61318B}"/>
                </a:ext>
              </a:extLst>
            </p:cNvPr>
            <p:cNvPicPr>
              <a:picLocks noChangeAspect="1"/>
            </p:cNvPicPr>
            <p:nvPr/>
          </p:nvPicPr>
          <p:blipFill>
            <a:blip r:embed="rId14"/>
            <a:srcRect l="20626" t="820" b="1"/>
            <a:stretch>
              <a:fillRect/>
            </a:stretch>
          </p:blipFill>
          <p:spPr>
            <a:xfrm>
              <a:off x="11697570" y="2551215"/>
              <a:ext cx="303392" cy="433997"/>
            </a:xfrm>
            <a:prstGeom prst="rect">
              <a:avLst/>
            </a:prstGeom>
            <a:ln w="19050">
              <a:noFill/>
            </a:ln>
          </p:spPr>
        </p:pic>
        <p:grpSp>
          <p:nvGrpSpPr>
            <p:cNvPr id="142" name="Group 141">
              <a:extLst>
                <a:ext uri="{FF2B5EF4-FFF2-40B4-BE49-F238E27FC236}">
                  <a16:creationId xmlns:a16="http://schemas.microsoft.com/office/drawing/2014/main" id="{C1854F12-892B-6296-7B3B-E889E13064B2}"/>
                </a:ext>
              </a:extLst>
            </p:cNvPr>
            <p:cNvGrpSpPr/>
            <p:nvPr/>
          </p:nvGrpSpPr>
          <p:grpSpPr>
            <a:xfrm>
              <a:off x="8732629" y="2196245"/>
              <a:ext cx="3021551" cy="1818936"/>
              <a:chOff x="8960765" y="2848684"/>
              <a:chExt cx="2383000" cy="1237449"/>
            </a:xfrm>
          </p:grpSpPr>
          <p:cxnSp>
            <p:nvCxnSpPr>
              <p:cNvPr id="58" name="Straight Connector 57">
                <a:extLst>
                  <a:ext uri="{FF2B5EF4-FFF2-40B4-BE49-F238E27FC236}">
                    <a16:creationId xmlns:a16="http://schemas.microsoft.com/office/drawing/2014/main" id="{8F2A5165-6502-42CD-1CBE-AE032CE87D04}"/>
                  </a:ext>
                </a:extLst>
              </p:cNvPr>
              <p:cNvCxnSpPr>
                <a:cxnSpLocks/>
              </p:cNvCxnSpPr>
              <p:nvPr/>
            </p:nvCxnSpPr>
            <p:spPr>
              <a:xfrm flipV="1">
                <a:off x="10448458" y="3341166"/>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2AC2EC3-B640-B9D2-B371-7BD1863F9CA7}"/>
                  </a:ext>
                </a:extLst>
              </p:cNvPr>
              <p:cNvCxnSpPr>
                <a:cxnSpLocks/>
              </p:cNvCxnSpPr>
              <p:nvPr/>
            </p:nvCxnSpPr>
            <p:spPr>
              <a:xfrm flipV="1">
                <a:off x="9298533" y="3460554"/>
                <a:ext cx="0" cy="252582"/>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0975B6D-846D-AE9C-CFE7-DCF12333298B}"/>
                  </a:ext>
                </a:extLst>
              </p:cNvPr>
              <p:cNvCxnSpPr>
                <a:cxnSpLocks/>
              </p:cNvCxnSpPr>
              <p:nvPr/>
            </p:nvCxnSpPr>
            <p:spPr>
              <a:xfrm flipV="1">
                <a:off x="11019249" y="3492011"/>
                <a:ext cx="0" cy="219245"/>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4DB69F65-E327-6B42-59B9-E180F6A1E5EB}"/>
                  </a:ext>
                </a:extLst>
              </p:cNvPr>
              <p:cNvGrpSpPr/>
              <p:nvPr/>
            </p:nvGrpSpPr>
            <p:grpSpPr>
              <a:xfrm>
                <a:off x="8960765" y="2848684"/>
                <a:ext cx="2383000" cy="1237449"/>
                <a:chOff x="8960765" y="2848684"/>
                <a:chExt cx="2383000" cy="1237449"/>
              </a:xfrm>
            </p:grpSpPr>
            <p:cxnSp>
              <p:nvCxnSpPr>
                <p:cNvPr id="49" name="Straight Arrow Connector 48">
                  <a:extLst>
                    <a:ext uri="{FF2B5EF4-FFF2-40B4-BE49-F238E27FC236}">
                      <a16:creationId xmlns:a16="http://schemas.microsoft.com/office/drawing/2014/main" id="{0F1E937A-5EF4-D830-9066-EA193CC98EA3}"/>
                    </a:ext>
                  </a:extLst>
                </p:cNvPr>
                <p:cNvCxnSpPr>
                  <a:cxnSpLocks/>
                </p:cNvCxnSpPr>
                <p:nvPr/>
              </p:nvCxnSpPr>
              <p:spPr>
                <a:xfrm flipV="1">
                  <a:off x="11033993" y="3428746"/>
                  <a:ext cx="309772" cy="2893"/>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870194C-964A-8A53-2070-E946D97C5695}"/>
                    </a:ext>
                  </a:extLst>
                </p:cNvPr>
                <p:cNvCxnSpPr>
                  <a:cxnSpLocks/>
                  <a:stCxn id="72" idx="4"/>
                </p:cNvCxnSpPr>
                <p:nvPr/>
              </p:nvCxnSpPr>
              <p:spPr>
                <a:xfrm flipH="1" flipV="1">
                  <a:off x="9294611" y="3000835"/>
                  <a:ext cx="929" cy="46871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4C9012-5E45-CE37-0114-4F1F95C7F387}"/>
                    </a:ext>
                  </a:extLst>
                </p:cNvPr>
                <p:cNvCxnSpPr>
                  <a:cxnSpLocks/>
                </p:cNvCxnSpPr>
                <p:nvPr/>
              </p:nvCxnSpPr>
              <p:spPr>
                <a:xfrm flipV="1">
                  <a:off x="11021214" y="3018717"/>
                  <a:ext cx="0" cy="49170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E39A9C4A-2E6A-2304-92F7-2687DAC405A9}"/>
                    </a:ext>
                  </a:extLst>
                </p:cNvPr>
                <p:cNvGrpSpPr/>
                <p:nvPr/>
              </p:nvGrpSpPr>
              <p:grpSpPr>
                <a:xfrm>
                  <a:off x="9608818" y="3252001"/>
                  <a:ext cx="292257" cy="176745"/>
                  <a:chOff x="5585254" y="2649868"/>
                  <a:chExt cx="1467347" cy="1083599"/>
                </a:xfrm>
              </p:grpSpPr>
              <p:cxnSp>
                <p:nvCxnSpPr>
                  <p:cNvPr id="88" name="Straight Connector 87">
                    <a:extLst>
                      <a:ext uri="{FF2B5EF4-FFF2-40B4-BE49-F238E27FC236}">
                        <a16:creationId xmlns:a16="http://schemas.microsoft.com/office/drawing/2014/main" id="{DC0F6156-92D0-0863-DE20-BE4726059550}"/>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6D0FE87F-D7E4-0730-8DDE-2E4A8D0AF113}"/>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5B322412-4CAD-63D9-48CC-5294CCE4BB30}"/>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31ECBCB9-2582-6FB4-E099-54007F38089C}"/>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234C3460-5D4C-4E58-B2E9-055DA5E38DCB}"/>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6D4FAA8-168A-1232-D4A7-7064448AC7E4}"/>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C0C89E9-324C-E067-5954-61463F39FCD9}"/>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04DA5846-1191-01E9-FDC5-AAE85F400EDF}"/>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cxnSp>
              <p:nvCxnSpPr>
                <p:cNvPr id="56" name="Straight Connector 55">
                  <a:extLst>
                    <a:ext uri="{FF2B5EF4-FFF2-40B4-BE49-F238E27FC236}">
                      <a16:creationId xmlns:a16="http://schemas.microsoft.com/office/drawing/2014/main" id="{94508A80-21A1-69F9-6E6D-5F5F98A2E397}"/>
                    </a:ext>
                  </a:extLst>
                </p:cNvPr>
                <p:cNvCxnSpPr>
                  <a:cxnSpLocks/>
                </p:cNvCxnSpPr>
                <p:nvPr/>
              </p:nvCxnSpPr>
              <p:spPr>
                <a:xfrm flipV="1">
                  <a:off x="9893348" y="3418891"/>
                  <a:ext cx="555110" cy="56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96B5DA-DA41-CEE0-4399-7BC49736E2E0}"/>
                    </a:ext>
                  </a:extLst>
                </p:cNvPr>
                <p:cNvCxnSpPr>
                  <a:cxnSpLocks/>
                </p:cNvCxnSpPr>
                <p:nvPr/>
              </p:nvCxnSpPr>
              <p:spPr>
                <a:xfrm>
                  <a:off x="9281284" y="342077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7BCE083-70E5-F799-2ECC-DA1F96D1E809}"/>
                    </a:ext>
                  </a:extLst>
                </p:cNvPr>
                <p:cNvCxnSpPr>
                  <a:cxnSpLocks/>
                </p:cNvCxnSpPr>
                <p:nvPr/>
              </p:nvCxnSpPr>
              <p:spPr>
                <a:xfrm>
                  <a:off x="10368420" y="3341166"/>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913B90-9F8C-E99C-0734-D94165C4DEF0}"/>
                    </a:ext>
                  </a:extLst>
                </p:cNvPr>
                <p:cNvCxnSpPr>
                  <a:cxnSpLocks/>
                </p:cNvCxnSpPr>
                <p:nvPr/>
              </p:nvCxnSpPr>
              <p:spPr>
                <a:xfrm>
                  <a:off x="10368419" y="3510420"/>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86BFB0B-DF33-B5D0-30BB-DB31EDAB3C6A}"/>
                    </a:ext>
                  </a:extLst>
                </p:cNvPr>
                <p:cNvCxnSpPr>
                  <a:cxnSpLocks/>
                </p:cNvCxnSpPr>
                <p:nvPr/>
              </p:nvCxnSpPr>
              <p:spPr>
                <a:xfrm flipV="1">
                  <a:off x="10687353" y="3344119"/>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0106D48-A9EE-C557-A081-CEEF44A0CDF9}"/>
                    </a:ext>
                  </a:extLst>
                </p:cNvPr>
                <p:cNvCxnSpPr>
                  <a:cxnSpLocks/>
                </p:cNvCxnSpPr>
                <p:nvPr/>
              </p:nvCxnSpPr>
              <p:spPr>
                <a:xfrm>
                  <a:off x="10698965" y="341889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6DC1E37-32C1-E0EE-5F83-A1202150FCF2}"/>
                    </a:ext>
                  </a:extLst>
                </p:cNvPr>
                <p:cNvSpPr/>
                <p:nvPr/>
              </p:nvSpPr>
              <p:spPr>
                <a:xfrm>
                  <a:off x="10993038" y="3383105"/>
                  <a:ext cx="81911" cy="82946"/>
                </a:xfrm>
                <a:prstGeom prst="ellipse">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FD62D663-1BFD-69BF-B9F6-F4A59D17A787}"/>
                    </a:ext>
                  </a:extLst>
                </p:cNvPr>
                <p:cNvCxnSpPr>
                  <a:cxnSpLocks/>
                </p:cNvCxnSpPr>
                <p:nvPr/>
              </p:nvCxnSpPr>
              <p:spPr>
                <a:xfrm flipH="1" flipV="1">
                  <a:off x="8960765" y="3415998"/>
                  <a:ext cx="309772" cy="2893"/>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FB90F2ED-F7E5-188D-0FDC-51C9C5D7D8EE}"/>
                    </a:ext>
                  </a:extLst>
                </p:cNvPr>
                <p:cNvGrpSpPr/>
                <p:nvPr/>
              </p:nvGrpSpPr>
              <p:grpSpPr>
                <a:xfrm>
                  <a:off x="9293742" y="2848684"/>
                  <a:ext cx="1736605" cy="180625"/>
                  <a:chOff x="9293742" y="2848684"/>
                  <a:chExt cx="1736605" cy="180625"/>
                </a:xfrm>
              </p:grpSpPr>
              <p:cxnSp>
                <p:nvCxnSpPr>
                  <p:cNvPr id="50" name="Straight Connector 49">
                    <a:extLst>
                      <a:ext uri="{FF2B5EF4-FFF2-40B4-BE49-F238E27FC236}">
                        <a16:creationId xmlns:a16="http://schemas.microsoft.com/office/drawing/2014/main" id="{0C4C2984-1ACF-5AB6-8C81-EFA31906513E}"/>
                      </a:ext>
                    </a:extLst>
                  </p:cNvPr>
                  <p:cNvCxnSpPr>
                    <a:cxnSpLocks/>
                  </p:cNvCxnSpPr>
                  <p:nvPr/>
                </p:nvCxnSpPr>
                <p:spPr>
                  <a:xfrm>
                    <a:off x="9293742" y="3008863"/>
                    <a:ext cx="656411" cy="49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77FDA7C-7FEB-374C-93B1-3B2B6C20A11A}"/>
                      </a:ext>
                    </a:extLst>
                  </p:cNvPr>
                  <p:cNvCxnSpPr>
                    <a:cxnSpLocks/>
                  </p:cNvCxnSpPr>
                  <p:nvPr/>
                </p:nvCxnSpPr>
                <p:spPr>
                  <a:xfrm>
                    <a:off x="10373936" y="3018717"/>
                    <a:ext cx="656411" cy="49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5603B2F-6F2C-D2CA-374C-148070FEF43A}"/>
                      </a:ext>
                    </a:extLst>
                  </p:cNvPr>
                  <p:cNvGrpSpPr/>
                  <p:nvPr/>
                </p:nvGrpSpPr>
                <p:grpSpPr>
                  <a:xfrm>
                    <a:off x="9950137" y="2848684"/>
                    <a:ext cx="420602" cy="180625"/>
                    <a:chOff x="5585254" y="2649868"/>
                    <a:chExt cx="1467347" cy="1083599"/>
                  </a:xfrm>
                </p:grpSpPr>
                <p:cxnSp>
                  <p:nvCxnSpPr>
                    <p:cNvPr id="96" name="Straight Connector 95">
                      <a:extLst>
                        <a:ext uri="{FF2B5EF4-FFF2-40B4-BE49-F238E27FC236}">
                          <a16:creationId xmlns:a16="http://schemas.microsoft.com/office/drawing/2014/main" id="{A6044E2A-4611-5202-E5B9-34E4A9F707A9}"/>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648C6F89-F592-DA11-7450-4378A22A3103}"/>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5CCEE15-1889-1A72-1D90-CBB12E8B61E4}"/>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7DACC34C-0E13-F624-441A-636F2BDF0042}"/>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DB370694-A2EA-1432-6E99-42099D6DB25F}"/>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E54BF8C-DD8B-39B7-2EBE-0E54EFD77F22}"/>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34170C73-729A-202D-8F87-C6A6774449BC}"/>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A370F6DE-1665-B6DD-5913-27BE6AA6D3E7}"/>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grpSp>
              <p:nvGrpSpPr>
                <p:cNvPr id="109" name="Group 108">
                  <a:extLst>
                    <a:ext uri="{FF2B5EF4-FFF2-40B4-BE49-F238E27FC236}">
                      <a16:creationId xmlns:a16="http://schemas.microsoft.com/office/drawing/2014/main" id="{CC025633-2829-B8EA-4CE2-5E083ADFB8FB}"/>
                    </a:ext>
                  </a:extLst>
                </p:cNvPr>
                <p:cNvGrpSpPr/>
                <p:nvPr/>
              </p:nvGrpSpPr>
              <p:grpSpPr>
                <a:xfrm>
                  <a:off x="9293742" y="3824761"/>
                  <a:ext cx="1739930" cy="261372"/>
                  <a:chOff x="9289676" y="3761587"/>
                  <a:chExt cx="1739930" cy="261372"/>
                </a:xfrm>
              </p:grpSpPr>
              <p:grpSp>
                <p:nvGrpSpPr>
                  <p:cNvPr id="110" name="Group 109">
                    <a:extLst>
                      <a:ext uri="{FF2B5EF4-FFF2-40B4-BE49-F238E27FC236}">
                        <a16:creationId xmlns:a16="http://schemas.microsoft.com/office/drawing/2014/main" id="{AFCF9FFD-93D1-996A-35B6-B9113BB12BF2}"/>
                      </a:ext>
                    </a:extLst>
                  </p:cNvPr>
                  <p:cNvGrpSpPr/>
                  <p:nvPr/>
                </p:nvGrpSpPr>
                <p:grpSpPr>
                  <a:xfrm>
                    <a:off x="9617210" y="3761587"/>
                    <a:ext cx="292257" cy="176745"/>
                    <a:chOff x="5585254" y="2649868"/>
                    <a:chExt cx="1467347" cy="1083599"/>
                  </a:xfrm>
                </p:grpSpPr>
                <p:cxnSp>
                  <p:nvCxnSpPr>
                    <p:cNvPr id="118" name="Straight Connector 117">
                      <a:extLst>
                        <a:ext uri="{FF2B5EF4-FFF2-40B4-BE49-F238E27FC236}">
                          <a16:creationId xmlns:a16="http://schemas.microsoft.com/office/drawing/2014/main" id="{EE533B66-13C8-A8F2-CA88-BA6A5279E010}"/>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C9AE0A10-23FA-1A1E-BB06-118A34B9B62A}"/>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D24C3F07-BA4B-CE4A-ECA3-AF44412EFBE9}"/>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C6E212C-6018-7B39-0CFC-AEB3C16CED57}"/>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32C13271-DDCD-2BD1-E356-74A337B755C1}"/>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A2C36BA7-8BBF-F172-A109-86137816851E}"/>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C17B5F3-48B5-26E5-B93B-D6EF5668FA76}"/>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0C72B81-9FB6-6681-0F45-22A0A6814164}"/>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cxnSp>
                <p:nvCxnSpPr>
                  <p:cNvPr id="111" name="Straight Connector 110">
                    <a:extLst>
                      <a:ext uri="{FF2B5EF4-FFF2-40B4-BE49-F238E27FC236}">
                        <a16:creationId xmlns:a16="http://schemas.microsoft.com/office/drawing/2014/main" id="{FAA204D6-0F7F-559B-9A9B-EECDBD2F7030}"/>
                      </a:ext>
                    </a:extLst>
                  </p:cNvPr>
                  <p:cNvCxnSpPr>
                    <a:cxnSpLocks/>
                  </p:cNvCxnSpPr>
                  <p:nvPr/>
                </p:nvCxnSpPr>
                <p:spPr>
                  <a:xfrm flipV="1">
                    <a:off x="9901740" y="3928477"/>
                    <a:ext cx="555110" cy="56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03A49F-3DD0-F515-0BE6-450A4490DD03}"/>
                      </a:ext>
                    </a:extLst>
                  </p:cNvPr>
                  <p:cNvCxnSpPr>
                    <a:cxnSpLocks/>
                  </p:cNvCxnSpPr>
                  <p:nvPr/>
                </p:nvCxnSpPr>
                <p:spPr>
                  <a:xfrm>
                    <a:off x="9289676" y="3930357"/>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2110C1E-DF60-AA54-8484-E1AECBAAD70A}"/>
                      </a:ext>
                    </a:extLst>
                  </p:cNvPr>
                  <p:cNvCxnSpPr>
                    <a:cxnSpLocks/>
                  </p:cNvCxnSpPr>
                  <p:nvPr/>
                </p:nvCxnSpPr>
                <p:spPr>
                  <a:xfrm flipV="1">
                    <a:off x="10456850" y="3850751"/>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AFBC511-6807-C5AF-FA91-0E9DC7383555}"/>
                      </a:ext>
                    </a:extLst>
                  </p:cNvPr>
                  <p:cNvCxnSpPr>
                    <a:cxnSpLocks/>
                  </p:cNvCxnSpPr>
                  <p:nvPr/>
                </p:nvCxnSpPr>
                <p:spPr>
                  <a:xfrm>
                    <a:off x="10376812" y="385075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3F9BF42-4B64-79A3-0AA2-9170B9955247}"/>
                      </a:ext>
                    </a:extLst>
                  </p:cNvPr>
                  <p:cNvCxnSpPr>
                    <a:cxnSpLocks/>
                  </p:cNvCxnSpPr>
                  <p:nvPr/>
                </p:nvCxnSpPr>
                <p:spPr>
                  <a:xfrm>
                    <a:off x="10376811" y="4020006"/>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C3C0D81-DD7E-C534-05AA-A4FB94ABAA12}"/>
                      </a:ext>
                    </a:extLst>
                  </p:cNvPr>
                  <p:cNvCxnSpPr>
                    <a:cxnSpLocks/>
                  </p:cNvCxnSpPr>
                  <p:nvPr/>
                </p:nvCxnSpPr>
                <p:spPr>
                  <a:xfrm flipV="1">
                    <a:off x="10695745" y="3853705"/>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167967C-2608-BD6E-50EE-8CC8D41B9A6E}"/>
                      </a:ext>
                    </a:extLst>
                  </p:cNvPr>
                  <p:cNvCxnSpPr>
                    <a:cxnSpLocks/>
                  </p:cNvCxnSpPr>
                  <p:nvPr/>
                </p:nvCxnSpPr>
                <p:spPr>
                  <a:xfrm>
                    <a:off x="10707357" y="3928477"/>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D220D82-E425-F483-1279-8D99DF4DB729}"/>
                    </a:ext>
                  </a:extLst>
                </p:cNvPr>
                <p:cNvSpPr/>
                <p:nvPr/>
              </p:nvSpPr>
              <p:spPr>
                <a:xfrm>
                  <a:off x="9254584" y="3386604"/>
                  <a:ext cx="81911" cy="82946"/>
                </a:xfrm>
                <a:prstGeom prst="ellipse">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9" name="Straight Connector 128">
                  <a:extLst>
                    <a:ext uri="{FF2B5EF4-FFF2-40B4-BE49-F238E27FC236}">
                      <a16:creationId xmlns:a16="http://schemas.microsoft.com/office/drawing/2014/main" id="{5C67AFC2-A2CB-F901-5CFC-63D3AFA226D7}"/>
                    </a:ext>
                  </a:extLst>
                </p:cNvPr>
                <p:cNvCxnSpPr>
                  <a:cxnSpLocks/>
                </p:cNvCxnSpPr>
                <p:nvPr/>
              </p:nvCxnSpPr>
              <p:spPr>
                <a:xfrm flipV="1">
                  <a:off x="9297154" y="3688351"/>
                  <a:ext cx="0" cy="31714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391A3D-D21F-6AC9-CC10-84D69A2A3977}"/>
                    </a:ext>
                  </a:extLst>
                </p:cNvPr>
                <p:cNvCxnSpPr>
                  <a:cxnSpLocks/>
                </p:cNvCxnSpPr>
                <p:nvPr/>
              </p:nvCxnSpPr>
              <p:spPr>
                <a:xfrm flipH="1" flipV="1">
                  <a:off x="9293742" y="3688350"/>
                  <a:ext cx="1722237" cy="2971"/>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D2E1E95-4E68-735D-7BE8-7DA7C49B3EC5}"/>
                    </a:ext>
                  </a:extLst>
                </p:cNvPr>
                <p:cNvCxnSpPr>
                  <a:cxnSpLocks/>
                </p:cNvCxnSpPr>
                <p:nvPr/>
              </p:nvCxnSpPr>
              <p:spPr>
                <a:xfrm flipV="1">
                  <a:off x="11020770" y="3695705"/>
                  <a:ext cx="512" cy="30284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pic>
          <p:nvPicPr>
            <p:cNvPr id="150" name="Picture 149">
              <a:extLst>
                <a:ext uri="{FF2B5EF4-FFF2-40B4-BE49-F238E27FC236}">
                  <a16:creationId xmlns:a16="http://schemas.microsoft.com/office/drawing/2014/main" id="{4B644664-E4BA-A131-A1C4-20EAB7445C39}"/>
                </a:ext>
              </a:extLst>
            </p:cNvPr>
            <p:cNvPicPr>
              <a:picLocks noChangeAspect="1"/>
            </p:cNvPicPr>
            <p:nvPr/>
          </p:nvPicPr>
          <p:blipFill>
            <a:blip r:embed="rId15"/>
            <a:stretch>
              <a:fillRect/>
            </a:stretch>
          </p:blipFill>
          <p:spPr>
            <a:xfrm>
              <a:off x="10634762" y="2114276"/>
              <a:ext cx="410576" cy="281406"/>
            </a:xfrm>
            <a:prstGeom prst="rect">
              <a:avLst/>
            </a:prstGeom>
          </p:spPr>
        </p:pic>
        <p:pic>
          <p:nvPicPr>
            <p:cNvPr id="153" name="Picture 152">
              <a:extLst>
                <a:ext uri="{FF2B5EF4-FFF2-40B4-BE49-F238E27FC236}">
                  <a16:creationId xmlns:a16="http://schemas.microsoft.com/office/drawing/2014/main" id="{A2195F5F-A3B1-4D30-BA9B-D9D52B61D307}"/>
                </a:ext>
              </a:extLst>
            </p:cNvPr>
            <p:cNvPicPr>
              <a:picLocks noChangeAspect="1"/>
            </p:cNvPicPr>
            <p:nvPr/>
          </p:nvPicPr>
          <p:blipFill>
            <a:blip r:embed="rId16"/>
            <a:stretch>
              <a:fillRect/>
            </a:stretch>
          </p:blipFill>
          <p:spPr>
            <a:xfrm>
              <a:off x="9242496" y="2715393"/>
              <a:ext cx="267820" cy="297577"/>
            </a:xfrm>
            <a:prstGeom prst="rect">
              <a:avLst/>
            </a:prstGeom>
          </p:spPr>
        </p:pic>
        <p:pic>
          <p:nvPicPr>
            <p:cNvPr id="155" name="Picture 154">
              <a:extLst>
                <a:ext uri="{FF2B5EF4-FFF2-40B4-BE49-F238E27FC236}">
                  <a16:creationId xmlns:a16="http://schemas.microsoft.com/office/drawing/2014/main" id="{407C374E-751C-A262-444A-580F026DF0BF}"/>
                </a:ext>
              </a:extLst>
            </p:cNvPr>
            <p:cNvPicPr>
              <a:picLocks noChangeAspect="1"/>
            </p:cNvPicPr>
            <p:nvPr/>
          </p:nvPicPr>
          <p:blipFill>
            <a:blip r:embed="rId17"/>
            <a:stretch>
              <a:fillRect/>
            </a:stretch>
          </p:blipFill>
          <p:spPr>
            <a:xfrm>
              <a:off x="10941817" y="2593579"/>
              <a:ext cx="378559" cy="312462"/>
            </a:xfrm>
            <a:prstGeom prst="rect">
              <a:avLst/>
            </a:prstGeom>
          </p:spPr>
        </p:pic>
        <p:pic>
          <p:nvPicPr>
            <p:cNvPr id="157" name="Picture 156">
              <a:extLst>
                <a:ext uri="{FF2B5EF4-FFF2-40B4-BE49-F238E27FC236}">
                  <a16:creationId xmlns:a16="http://schemas.microsoft.com/office/drawing/2014/main" id="{A0B7E9DC-9393-0B0B-3272-A34BD6802A6E}"/>
                </a:ext>
              </a:extLst>
            </p:cNvPr>
            <p:cNvPicPr>
              <a:picLocks noChangeAspect="1"/>
            </p:cNvPicPr>
            <p:nvPr/>
          </p:nvPicPr>
          <p:blipFill>
            <a:blip r:embed="rId18"/>
            <a:stretch>
              <a:fillRect/>
            </a:stretch>
          </p:blipFill>
          <p:spPr>
            <a:xfrm>
              <a:off x="10951637" y="3510284"/>
              <a:ext cx="315610" cy="273125"/>
            </a:xfrm>
            <a:prstGeom prst="rect">
              <a:avLst/>
            </a:prstGeom>
          </p:spPr>
        </p:pic>
        <p:pic>
          <p:nvPicPr>
            <p:cNvPr id="159" name="Picture 158">
              <a:extLst>
                <a:ext uri="{FF2B5EF4-FFF2-40B4-BE49-F238E27FC236}">
                  <a16:creationId xmlns:a16="http://schemas.microsoft.com/office/drawing/2014/main" id="{4930844E-9D47-B572-B2F1-2BE975B5C2D0}"/>
                </a:ext>
              </a:extLst>
            </p:cNvPr>
            <p:cNvPicPr>
              <a:picLocks noChangeAspect="1"/>
            </p:cNvPicPr>
            <p:nvPr/>
          </p:nvPicPr>
          <p:blipFill>
            <a:blip r:embed="rId19"/>
            <a:stretch>
              <a:fillRect/>
            </a:stretch>
          </p:blipFill>
          <p:spPr>
            <a:xfrm>
              <a:off x="9225050" y="3580410"/>
              <a:ext cx="268160" cy="225595"/>
            </a:xfrm>
            <a:prstGeom prst="rect">
              <a:avLst/>
            </a:prstGeom>
          </p:spPr>
        </p:pic>
      </p:grpSp>
      <p:pic>
        <p:nvPicPr>
          <p:cNvPr id="161" name="Picture 160">
            <a:extLst>
              <a:ext uri="{FF2B5EF4-FFF2-40B4-BE49-F238E27FC236}">
                <a16:creationId xmlns:a16="http://schemas.microsoft.com/office/drawing/2014/main" id="{009BB4DB-236D-ACE5-01C6-291D71F4256D}"/>
              </a:ext>
            </a:extLst>
          </p:cNvPr>
          <p:cNvPicPr>
            <a:picLocks noChangeAspect="1"/>
          </p:cNvPicPr>
          <p:nvPr/>
        </p:nvPicPr>
        <p:blipFill>
          <a:blip r:embed="rId20"/>
          <a:stretch>
            <a:fillRect/>
          </a:stretch>
        </p:blipFill>
        <p:spPr>
          <a:xfrm>
            <a:off x="6015591" y="5379750"/>
            <a:ext cx="5401429" cy="523948"/>
          </a:xfrm>
          <a:prstGeom prst="rect">
            <a:avLst/>
          </a:prstGeom>
        </p:spPr>
      </p:pic>
      <p:sp>
        <p:nvSpPr>
          <p:cNvPr id="162" name="TextBox 161">
            <a:extLst>
              <a:ext uri="{FF2B5EF4-FFF2-40B4-BE49-F238E27FC236}">
                <a16:creationId xmlns:a16="http://schemas.microsoft.com/office/drawing/2014/main" id="{0705623F-835D-C113-25B3-DA78B3A8C364}"/>
              </a:ext>
            </a:extLst>
          </p:cNvPr>
          <p:cNvSpPr txBox="1"/>
          <p:nvPr/>
        </p:nvSpPr>
        <p:spPr>
          <a:xfrm>
            <a:off x="457198" y="5409486"/>
            <a:ext cx="7738947" cy="707886"/>
          </a:xfrm>
          <a:prstGeom prst="rect">
            <a:avLst/>
          </a:prstGeom>
          <a:noFill/>
        </p:spPr>
        <p:txBody>
          <a:bodyPr wrap="square" rtlCol="0">
            <a:spAutoFit/>
          </a:bodyPr>
          <a:lstStyle/>
          <a:p>
            <a:pPr algn="just"/>
            <a:r>
              <a:rPr lang="en-US" sz="2400" b="1" dirty="0">
                <a:solidFill>
                  <a:srgbClr val="333399"/>
                </a:solidFill>
              </a:rPr>
              <a:t>Time integration of internal variable:</a:t>
            </a:r>
          </a:p>
          <a:p>
            <a:pPr algn="just"/>
            <a:r>
              <a:rPr lang="en-US" sz="1600" dirty="0">
                <a:solidFill>
                  <a:schemeClr val="tx2"/>
                </a:solidFill>
              </a:rPr>
              <a:t>where</a:t>
            </a:r>
            <a:r>
              <a:rPr lang="en-US" sz="1600" dirty="0">
                <a:solidFill>
                  <a:srgbClr val="333399"/>
                </a:solidFill>
              </a:rPr>
              <a:t>                </a:t>
            </a:r>
            <a:r>
              <a:rPr lang="en-US" sz="1600" dirty="0">
                <a:solidFill>
                  <a:schemeClr val="tx2"/>
                </a:solidFill>
              </a:rPr>
              <a:t>corresponds to Backward Euler integration (fully implicit).</a:t>
            </a:r>
          </a:p>
        </p:txBody>
      </p:sp>
      <p:pic>
        <p:nvPicPr>
          <p:cNvPr id="11" name="Picture 10">
            <a:extLst>
              <a:ext uri="{FF2B5EF4-FFF2-40B4-BE49-F238E27FC236}">
                <a16:creationId xmlns:a16="http://schemas.microsoft.com/office/drawing/2014/main" id="{AFA64308-62A0-BE92-0E2C-6A64CE7531D8}"/>
              </a:ext>
            </a:extLst>
          </p:cNvPr>
          <p:cNvPicPr>
            <a:picLocks noChangeAspect="1"/>
          </p:cNvPicPr>
          <p:nvPr/>
        </p:nvPicPr>
        <p:blipFill>
          <a:blip r:embed="rId21"/>
          <a:stretch>
            <a:fillRect/>
          </a:stretch>
        </p:blipFill>
        <p:spPr>
          <a:xfrm>
            <a:off x="525175" y="3164379"/>
            <a:ext cx="2333692" cy="704252"/>
          </a:xfrm>
          <a:prstGeom prst="rect">
            <a:avLst/>
          </a:prstGeom>
        </p:spPr>
      </p:pic>
      <p:pic>
        <p:nvPicPr>
          <p:cNvPr id="23" name="Picture 22">
            <a:extLst>
              <a:ext uri="{FF2B5EF4-FFF2-40B4-BE49-F238E27FC236}">
                <a16:creationId xmlns:a16="http://schemas.microsoft.com/office/drawing/2014/main" id="{72CC9DD9-06A1-4012-E2D7-E49EEB9B9E43}"/>
              </a:ext>
            </a:extLst>
          </p:cNvPr>
          <p:cNvPicPr>
            <a:picLocks noChangeAspect="1"/>
          </p:cNvPicPr>
          <p:nvPr/>
        </p:nvPicPr>
        <p:blipFill>
          <a:blip r:embed="rId22"/>
          <a:stretch>
            <a:fillRect/>
          </a:stretch>
        </p:blipFill>
        <p:spPr>
          <a:xfrm>
            <a:off x="1216120" y="5780815"/>
            <a:ext cx="713042" cy="315240"/>
          </a:xfrm>
          <a:prstGeom prst="rect">
            <a:avLst/>
          </a:prstGeom>
        </p:spPr>
      </p:pic>
      <p:sp>
        <p:nvSpPr>
          <p:cNvPr id="25" name="TextBox 24">
            <a:extLst>
              <a:ext uri="{FF2B5EF4-FFF2-40B4-BE49-F238E27FC236}">
                <a16:creationId xmlns:a16="http://schemas.microsoft.com/office/drawing/2014/main" id="{ED55870F-BA96-50F9-86D9-5DABDA5A1DAD}"/>
              </a:ext>
            </a:extLst>
          </p:cNvPr>
          <p:cNvSpPr txBox="1"/>
          <p:nvPr/>
        </p:nvSpPr>
        <p:spPr>
          <a:xfrm>
            <a:off x="9366350" y="4914070"/>
            <a:ext cx="1895707" cy="338554"/>
          </a:xfrm>
          <a:prstGeom prst="rect">
            <a:avLst/>
          </a:prstGeom>
          <a:noFill/>
        </p:spPr>
        <p:txBody>
          <a:bodyPr wrap="square" rtlCol="0">
            <a:spAutoFit/>
          </a:bodyPr>
          <a:lstStyle/>
          <a:p>
            <a:pPr algn="just"/>
            <a:r>
              <a:rPr lang="en-US" sz="1600" dirty="0">
                <a:solidFill>
                  <a:srgbClr val="333399"/>
                </a:solidFill>
              </a:rPr>
              <a:t>Quasistatic</a:t>
            </a:r>
            <a:endParaRPr lang="en-US" sz="1600" dirty="0"/>
          </a:p>
        </p:txBody>
      </p:sp>
      <p:sp>
        <p:nvSpPr>
          <p:cNvPr id="12" name="TextBox 11">
            <a:extLst>
              <a:ext uri="{FF2B5EF4-FFF2-40B4-BE49-F238E27FC236}">
                <a16:creationId xmlns:a16="http://schemas.microsoft.com/office/drawing/2014/main" id="{F8564A7A-E727-A26A-FCA2-7B6F1B780E81}"/>
              </a:ext>
            </a:extLst>
          </p:cNvPr>
          <p:cNvSpPr txBox="1"/>
          <p:nvPr/>
        </p:nvSpPr>
        <p:spPr>
          <a:xfrm>
            <a:off x="7470105" y="5888508"/>
            <a:ext cx="6096000" cy="215444"/>
          </a:xfrm>
          <a:prstGeom prst="rect">
            <a:avLst/>
          </a:prstGeom>
          <a:noFill/>
        </p:spPr>
        <p:txBody>
          <a:bodyPr wrap="square">
            <a:spAutoFit/>
          </a:bodyPr>
          <a:lstStyle/>
          <a:p>
            <a:r>
              <a:rPr lang="en-US" sz="800" b="0" i="0" dirty="0">
                <a:solidFill>
                  <a:schemeClr val="tx2"/>
                </a:solidFill>
                <a:effectLst/>
                <a:latin typeface="Arial" panose="020B0604020202020204" pitchFamily="34" charset="0"/>
              </a:rPr>
              <a:t>Simo, J. C., &amp; Hughes, T. J.. </a:t>
            </a:r>
            <a:r>
              <a:rPr lang="en-US" sz="800" b="0" i="1" dirty="0">
                <a:solidFill>
                  <a:schemeClr val="tx2"/>
                </a:solidFill>
                <a:effectLst/>
                <a:latin typeface="Arial" panose="020B0604020202020204" pitchFamily="34" charset="0"/>
              </a:rPr>
              <a:t>Computational inelasticity</a:t>
            </a:r>
            <a:r>
              <a:rPr lang="en-US" sz="800" b="0" i="0" dirty="0">
                <a:solidFill>
                  <a:schemeClr val="tx2"/>
                </a:solidFill>
                <a:effectLst/>
                <a:latin typeface="Arial" panose="020B0604020202020204" pitchFamily="34" charset="0"/>
              </a:rPr>
              <a:t>. New York, NY: Springer New York, (1998).</a:t>
            </a:r>
            <a:endParaRPr lang="en-US" sz="800" dirty="0">
              <a:solidFill>
                <a:schemeClr val="tx2"/>
              </a:solidFill>
            </a:endParaRPr>
          </a:p>
        </p:txBody>
      </p:sp>
      <p:sp>
        <p:nvSpPr>
          <p:cNvPr id="21" name="Rectangle 20">
            <a:extLst>
              <a:ext uri="{FF2B5EF4-FFF2-40B4-BE49-F238E27FC236}">
                <a16:creationId xmlns:a16="http://schemas.microsoft.com/office/drawing/2014/main" id="{68BFD7B5-6410-38BC-E7ED-3DF902B6ED90}"/>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381498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BD40D-0DD1-85FC-E2D9-17EA684A879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C600500-52A0-21C2-67C2-D3A9D6185D28}"/>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Linear Viscoelastic Material Model (Cont’d)</a:t>
            </a:r>
            <a:endParaRPr lang="en-US" dirty="0">
              <a:solidFill>
                <a:schemeClr val="bg1">
                  <a:lumMod val="50000"/>
                </a:schemeClr>
              </a:solidFill>
            </a:endParaRPr>
          </a:p>
        </p:txBody>
      </p:sp>
      <p:sp>
        <p:nvSpPr>
          <p:cNvPr id="5" name="Slide Number Placeholder 4">
            <a:extLst>
              <a:ext uri="{FF2B5EF4-FFF2-40B4-BE49-F238E27FC236}">
                <a16:creationId xmlns:a16="http://schemas.microsoft.com/office/drawing/2014/main" id="{FB610955-03C4-CC8D-7CD8-A85548F9F7D3}"/>
              </a:ext>
            </a:extLst>
          </p:cNvPr>
          <p:cNvSpPr>
            <a:spLocks noGrp="1"/>
          </p:cNvSpPr>
          <p:nvPr>
            <p:ph type="sldNum" sz="quarter" idx="12"/>
          </p:nvPr>
        </p:nvSpPr>
        <p:spPr/>
        <p:txBody>
          <a:bodyPr/>
          <a:lstStyle/>
          <a:p>
            <a:fld id="{63954337-777C-478F-BB37-379719107E1B}" type="slidenum">
              <a:rPr lang="en-US" sz="1600" smtClean="0"/>
              <a:pPr/>
              <a:t>6</a:t>
            </a:fld>
            <a:endParaRPr lang="en-US" sz="1600" dirty="0"/>
          </a:p>
        </p:txBody>
      </p:sp>
      <p:sp>
        <p:nvSpPr>
          <p:cNvPr id="4" name="TextBox 3">
            <a:extLst>
              <a:ext uri="{FF2B5EF4-FFF2-40B4-BE49-F238E27FC236}">
                <a16:creationId xmlns:a16="http://schemas.microsoft.com/office/drawing/2014/main" id="{797B9C02-4897-24E8-214F-F093AD560901}"/>
              </a:ext>
            </a:extLst>
          </p:cNvPr>
          <p:cNvSpPr txBox="1"/>
          <p:nvPr/>
        </p:nvSpPr>
        <p:spPr>
          <a:xfrm>
            <a:off x="457200" y="5901385"/>
            <a:ext cx="6096000" cy="215444"/>
          </a:xfrm>
          <a:prstGeom prst="rect">
            <a:avLst/>
          </a:prstGeom>
          <a:noFill/>
        </p:spPr>
        <p:txBody>
          <a:bodyPr wrap="square">
            <a:spAutoFit/>
          </a:bodyPr>
          <a:lstStyle/>
          <a:p>
            <a:r>
              <a:rPr lang="en-US" sz="800" b="0" i="0" dirty="0">
                <a:solidFill>
                  <a:schemeClr val="tx2"/>
                </a:solidFill>
                <a:effectLst/>
                <a:latin typeface="Arial" panose="020B0604020202020204" pitchFamily="34" charset="0"/>
              </a:rPr>
              <a:t>Simo, J. C., &amp; Hughes, T. J.. </a:t>
            </a:r>
            <a:r>
              <a:rPr lang="en-US" sz="800" b="0" i="1" dirty="0">
                <a:solidFill>
                  <a:schemeClr val="tx2"/>
                </a:solidFill>
                <a:effectLst/>
                <a:latin typeface="Arial" panose="020B0604020202020204" pitchFamily="34" charset="0"/>
              </a:rPr>
              <a:t>Computational inelasticity</a:t>
            </a:r>
            <a:r>
              <a:rPr lang="en-US" sz="800" b="0" i="0" dirty="0">
                <a:solidFill>
                  <a:schemeClr val="tx2"/>
                </a:solidFill>
                <a:effectLst/>
                <a:latin typeface="Arial" panose="020B0604020202020204" pitchFamily="34" charset="0"/>
              </a:rPr>
              <a:t>. New York, NY: Springer New York, (1998).</a:t>
            </a:r>
            <a:endParaRPr lang="en-US" sz="800" dirty="0">
              <a:solidFill>
                <a:schemeClr val="tx2"/>
              </a:solidFill>
            </a:endParaRPr>
          </a:p>
        </p:txBody>
      </p:sp>
      <p:sp>
        <p:nvSpPr>
          <p:cNvPr id="29" name="TextBox 28">
            <a:extLst>
              <a:ext uri="{FF2B5EF4-FFF2-40B4-BE49-F238E27FC236}">
                <a16:creationId xmlns:a16="http://schemas.microsoft.com/office/drawing/2014/main" id="{6CDB14D8-DB0C-5494-4517-2943F29B8123}"/>
              </a:ext>
            </a:extLst>
          </p:cNvPr>
          <p:cNvSpPr txBox="1"/>
          <p:nvPr/>
        </p:nvSpPr>
        <p:spPr>
          <a:xfrm>
            <a:off x="444500" y="1530936"/>
            <a:ext cx="4918442" cy="461665"/>
          </a:xfrm>
          <a:prstGeom prst="rect">
            <a:avLst/>
          </a:prstGeom>
          <a:noFill/>
        </p:spPr>
        <p:txBody>
          <a:bodyPr wrap="square" rtlCol="0">
            <a:spAutoFit/>
          </a:bodyPr>
          <a:lstStyle/>
          <a:p>
            <a:pPr algn="just"/>
            <a:r>
              <a:rPr lang="en-US" sz="2400" b="1" dirty="0">
                <a:solidFill>
                  <a:srgbClr val="333399"/>
                </a:solidFill>
              </a:rPr>
              <a:t>The stored energy (free energy):</a:t>
            </a:r>
            <a:endParaRPr lang="en-US" sz="1600" dirty="0"/>
          </a:p>
        </p:txBody>
      </p:sp>
      <p:pic>
        <p:nvPicPr>
          <p:cNvPr id="10" name="Picture 9">
            <a:extLst>
              <a:ext uri="{FF2B5EF4-FFF2-40B4-BE49-F238E27FC236}">
                <a16:creationId xmlns:a16="http://schemas.microsoft.com/office/drawing/2014/main" id="{39FD11D9-AB21-803B-8068-5056B057DA8A}"/>
              </a:ext>
            </a:extLst>
          </p:cNvPr>
          <p:cNvPicPr>
            <a:picLocks noChangeAspect="1"/>
          </p:cNvPicPr>
          <p:nvPr/>
        </p:nvPicPr>
        <p:blipFill>
          <a:blip r:embed="rId3"/>
          <a:stretch>
            <a:fillRect/>
          </a:stretch>
        </p:blipFill>
        <p:spPr>
          <a:xfrm>
            <a:off x="564111" y="2284952"/>
            <a:ext cx="2210108" cy="809738"/>
          </a:xfrm>
          <a:prstGeom prst="rect">
            <a:avLst/>
          </a:prstGeom>
        </p:spPr>
      </p:pic>
      <p:pic>
        <p:nvPicPr>
          <p:cNvPr id="12" name="Picture 11">
            <a:extLst>
              <a:ext uri="{FF2B5EF4-FFF2-40B4-BE49-F238E27FC236}">
                <a16:creationId xmlns:a16="http://schemas.microsoft.com/office/drawing/2014/main" id="{1EC72005-3A3B-182C-57D6-34806CBD29C9}"/>
              </a:ext>
            </a:extLst>
          </p:cNvPr>
          <p:cNvPicPr>
            <a:picLocks noChangeAspect="1"/>
          </p:cNvPicPr>
          <p:nvPr/>
        </p:nvPicPr>
        <p:blipFill>
          <a:blip r:embed="rId4"/>
          <a:srcRect r="48768" b="17861"/>
          <a:stretch>
            <a:fillRect/>
          </a:stretch>
        </p:blipFill>
        <p:spPr>
          <a:xfrm>
            <a:off x="3136193" y="2458988"/>
            <a:ext cx="1683777" cy="461665"/>
          </a:xfrm>
          <a:prstGeom prst="rect">
            <a:avLst/>
          </a:prstGeom>
        </p:spPr>
      </p:pic>
      <p:sp>
        <p:nvSpPr>
          <p:cNvPr id="19" name="TextBox 18">
            <a:extLst>
              <a:ext uri="{FF2B5EF4-FFF2-40B4-BE49-F238E27FC236}">
                <a16:creationId xmlns:a16="http://schemas.microsoft.com/office/drawing/2014/main" id="{69D648F9-85C4-18B5-4EAD-3FB166564FE0}"/>
              </a:ext>
            </a:extLst>
          </p:cNvPr>
          <p:cNvSpPr txBox="1"/>
          <p:nvPr/>
        </p:nvSpPr>
        <p:spPr>
          <a:xfrm>
            <a:off x="444500" y="3264464"/>
            <a:ext cx="4918442" cy="461665"/>
          </a:xfrm>
          <a:prstGeom prst="rect">
            <a:avLst/>
          </a:prstGeom>
          <a:noFill/>
        </p:spPr>
        <p:txBody>
          <a:bodyPr wrap="square" rtlCol="0">
            <a:spAutoFit/>
          </a:bodyPr>
          <a:lstStyle/>
          <a:p>
            <a:pPr algn="just"/>
            <a:r>
              <a:rPr lang="en-US" sz="2400" b="1" dirty="0">
                <a:solidFill>
                  <a:srgbClr val="333399"/>
                </a:solidFill>
              </a:rPr>
              <a:t>Clausius–Duhem inequality :</a:t>
            </a:r>
            <a:endParaRPr lang="en-US" sz="1600" dirty="0"/>
          </a:p>
        </p:txBody>
      </p:sp>
      <p:pic>
        <p:nvPicPr>
          <p:cNvPr id="21" name="Picture 20">
            <a:extLst>
              <a:ext uri="{FF2B5EF4-FFF2-40B4-BE49-F238E27FC236}">
                <a16:creationId xmlns:a16="http://schemas.microsoft.com/office/drawing/2014/main" id="{5484117F-6886-2D4B-C8B2-01D11D6505A3}"/>
              </a:ext>
            </a:extLst>
          </p:cNvPr>
          <p:cNvPicPr>
            <a:picLocks noChangeAspect="1"/>
          </p:cNvPicPr>
          <p:nvPr/>
        </p:nvPicPr>
        <p:blipFill>
          <a:blip r:embed="rId5"/>
          <a:stretch>
            <a:fillRect/>
          </a:stretch>
        </p:blipFill>
        <p:spPr>
          <a:xfrm>
            <a:off x="4957603" y="3233321"/>
            <a:ext cx="2441090" cy="561757"/>
          </a:xfrm>
          <a:prstGeom prst="rect">
            <a:avLst/>
          </a:prstGeom>
        </p:spPr>
      </p:pic>
      <p:pic>
        <p:nvPicPr>
          <p:cNvPr id="23" name="Picture 22">
            <a:extLst>
              <a:ext uri="{FF2B5EF4-FFF2-40B4-BE49-F238E27FC236}">
                <a16:creationId xmlns:a16="http://schemas.microsoft.com/office/drawing/2014/main" id="{35775BC4-571B-D530-2F78-EF5632DD5FEF}"/>
              </a:ext>
            </a:extLst>
          </p:cNvPr>
          <p:cNvPicPr>
            <a:picLocks noChangeAspect="1"/>
          </p:cNvPicPr>
          <p:nvPr/>
        </p:nvPicPr>
        <p:blipFill>
          <a:blip r:embed="rId6"/>
          <a:stretch>
            <a:fillRect/>
          </a:stretch>
        </p:blipFill>
        <p:spPr>
          <a:xfrm>
            <a:off x="560244" y="3783516"/>
            <a:ext cx="4686954" cy="981212"/>
          </a:xfrm>
          <a:prstGeom prst="rect">
            <a:avLst/>
          </a:prstGeom>
        </p:spPr>
      </p:pic>
      <p:sp>
        <p:nvSpPr>
          <p:cNvPr id="28" name="TextBox 27">
            <a:extLst>
              <a:ext uri="{FF2B5EF4-FFF2-40B4-BE49-F238E27FC236}">
                <a16:creationId xmlns:a16="http://schemas.microsoft.com/office/drawing/2014/main" id="{0D21F154-C8D4-0E85-9F59-F92AB64837E6}"/>
              </a:ext>
            </a:extLst>
          </p:cNvPr>
          <p:cNvSpPr txBox="1"/>
          <p:nvPr/>
        </p:nvSpPr>
        <p:spPr>
          <a:xfrm>
            <a:off x="5216608" y="4052827"/>
            <a:ext cx="439118" cy="461665"/>
          </a:xfrm>
          <a:prstGeom prst="rect">
            <a:avLst/>
          </a:prstGeom>
          <a:noFill/>
        </p:spPr>
        <p:txBody>
          <a:bodyPr wrap="square" rtlCol="0">
            <a:spAutoFit/>
          </a:bodyPr>
          <a:lstStyle/>
          <a:p>
            <a:pPr algn="just"/>
            <a:r>
              <a:rPr lang="en-US" sz="2400" b="1" dirty="0">
                <a:solidFill>
                  <a:schemeClr val="tx2"/>
                </a:solidFill>
              </a:rPr>
              <a:t>,</a:t>
            </a:r>
            <a:endParaRPr lang="en-US" sz="1600" dirty="0">
              <a:solidFill>
                <a:schemeClr val="tx2"/>
              </a:solidFill>
            </a:endParaRPr>
          </a:p>
        </p:txBody>
      </p:sp>
      <p:pic>
        <p:nvPicPr>
          <p:cNvPr id="18" name="Picture 17">
            <a:extLst>
              <a:ext uri="{FF2B5EF4-FFF2-40B4-BE49-F238E27FC236}">
                <a16:creationId xmlns:a16="http://schemas.microsoft.com/office/drawing/2014/main" id="{CFF1F14D-9A2D-1214-2DE6-8DE4010509EC}"/>
              </a:ext>
            </a:extLst>
          </p:cNvPr>
          <p:cNvPicPr>
            <a:picLocks noChangeAspect="1"/>
          </p:cNvPicPr>
          <p:nvPr/>
        </p:nvPicPr>
        <p:blipFill>
          <a:blip r:embed="rId7"/>
          <a:stretch>
            <a:fillRect/>
          </a:stretch>
        </p:blipFill>
        <p:spPr>
          <a:xfrm>
            <a:off x="5216608" y="2257862"/>
            <a:ext cx="3724795" cy="1000265"/>
          </a:xfrm>
          <a:prstGeom prst="rect">
            <a:avLst/>
          </a:prstGeom>
        </p:spPr>
      </p:pic>
      <p:grpSp>
        <p:nvGrpSpPr>
          <p:cNvPr id="30" name="Group 29">
            <a:extLst>
              <a:ext uri="{FF2B5EF4-FFF2-40B4-BE49-F238E27FC236}">
                <a16:creationId xmlns:a16="http://schemas.microsoft.com/office/drawing/2014/main" id="{0759BC1F-4B07-E808-083D-25F3531C6333}"/>
              </a:ext>
            </a:extLst>
          </p:cNvPr>
          <p:cNvGrpSpPr/>
          <p:nvPr/>
        </p:nvGrpSpPr>
        <p:grpSpPr>
          <a:xfrm>
            <a:off x="8910811" y="2613587"/>
            <a:ext cx="3268333" cy="1900905"/>
            <a:chOff x="8732629" y="2114276"/>
            <a:chExt cx="3268333" cy="1900905"/>
          </a:xfrm>
        </p:grpSpPr>
        <p:pic>
          <p:nvPicPr>
            <p:cNvPr id="31" name="Picture 30">
              <a:extLst>
                <a:ext uri="{FF2B5EF4-FFF2-40B4-BE49-F238E27FC236}">
                  <a16:creationId xmlns:a16="http://schemas.microsoft.com/office/drawing/2014/main" id="{4BDEC600-5676-66E9-3EA4-0EF5CE1361E8}"/>
                </a:ext>
              </a:extLst>
            </p:cNvPr>
            <p:cNvPicPr>
              <a:picLocks noChangeAspect="1"/>
            </p:cNvPicPr>
            <p:nvPr/>
          </p:nvPicPr>
          <p:blipFill>
            <a:blip r:embed="rId8"/>
            <a:srcRect l="20626" t="820" b="1"/>
            <a:stretch>
              <a:fillRect/>
            </a:stretch>
          </p:blipFill>
          <p:spPr>
            <a:xfrm>
              <a:off x="11697570" y="2551215"/>
              <a:ext cx="303392" cy="433997"/>
            </a:xfrm>
            <a:prstGeom prst="rect">
              <a:avLst/>
            </a:prstGeom>
            <a:ln w="19050">
              <a:noFill/>
            </a:ln>
          </p:spPr>
        </p:pic>
        <p:grpSp>
          <p:nvGrpSpPr>
            <p:cNvPr id="32" name="Group 31">
              <a:extLst>
                <a:ext uri="{FF2B5EF4-FFF2-40B4-BE49-F238E27FC236}">
                  <a16:creationId xmlns:a16="http://schemas.microsoft.com/office/drawing/2014/main" id="{1D45E7FB-097D-DB2B-0334-C386B5EC569B}"/>
                </a:ext>
              </a:extLst>
            </p:cNvPr>
            <p:cNvGrpSpPr/>
            <p:nvPr/>
          </p:nvGrpSpPr>
          <p:grpSpPr>
            <a:xfrm>
              <a:off x="8732629" y="2196245"/>
              <a:ext cx="3021551" cy="1818936"/>
              <a:chOff x="8960765" y="2848684"/>
              <a:chExt cx="2383000" cy="1237449"/>
            </a:xfrm>
          </p:grpSpPr>
          <p:cxnSp>
            <p:nvCxnSpPr>
              <p:cNvPr id="38" name="Straight Connector 37">
                <a:extLst>
                  <a:ext uri="{FF2B5EF4-FFF2-40B4-BE49-F238E27FC236}">
                    <a16:creationId xmlns:a16="http://schemas.microsoft.com/office/drawing/2014/main" id="{4AAED0BA-A7EA-7AF4-9CD6-CB22001C2C02}"/>
                  </a:ext>
                </a:extLst>
              </p:cNvPr>
              <p:cNvCxnSpPr>
                <a:cxnSpLocks/>
              </p:cNvCxnSpPr>
              <p:nvPr/>
            </p:nvCxnSpPr>
            <p:spPr>
              <a:xfrm flipV="1">
                <a:off x="10448458" y="3341166"/>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3C1E42B-4503-65B6-07AD-16A982ACA97F}"/>
                  </a:ext>
                </a:extLst>
              </p:cNvPr>
              <p:cNvCxnSpPr>
                <a:cxnSpLocks/>
              </p:cNvCxnSpPr>
              <p:nvPr/>
            </p:nvCxnSpPr>
            <p:spPr>
              <a:xfrm flipV="1">
                <a:off x="9298533" y="3460554"/>
                <a:ext cx="0" cy="252582"/>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D948F2-786F-C898-EEB1-C5FA73C421A3}"/>
                  </a:ext>
                </a:extLst>
              </p:cNvPr>
              <p:cNvCxnSpPr>
                <a:cxnSpLocks/>
              </p:cNvCxnSpPr>
              <p:nvPr/>
            </p:nvCxnSpPr>
            <p:spPr>
              <a:xfrm flipV="1">
                <a:off x="11019249" y="3492011"/>
                <a:ext cx="0" cy="219245"/>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55E82EC-20C9-C2B6-CF00-06BD1F366266}"/>
                  </a:ext>
                </a:extLst>
              </p:cNvPr>
              <p:cNvGrpSpPr/>
              <p:nvPr/>
            </p:nvGrpSpPr>
            <p:grpSpPr>
              <a:xfrm>
                <a:off x="8960765" y="2848684"/>
                <a:ext cx="2383000" cy="1237449"/>
                <a:chOff x="8960765" y="2848684"/>
                <a:chExt cx="2383000" cy="1237449"/>
              </a:xfrm>
            </p:grpSpPr>
            <p:cxnSp>
              <p:nvCxnSpPr>
                <p:cNvPr id="42" name="Straight Arrow Connector 41">
                  <a:extLst>
                    <a:ext uri="{FF2B5EF4-FFF2-40B4-BE49-F238E27FC236}">
                      <a16:creationId xmlns:a16="http://schemas.microsoft.com/office/drawing/2014/main" id="{E209F288-6A94-7437-68FE-B98D644FFB47}"/>
                    </a:ext>
                  </a:extLst>
                </p:cNvPr>
                <p:cNvCxnSpPr>
                  <a:cxnSpLocks/>
                </p:cNvCxnSpPr>
                <p:nvPr/>
              </p:nvCxnSpPr>
              <p:spPr>
                <a:xfrm flipV="1">
                  <a:off x="11033993" y="3428746"/>
                  <a:ext cx="309772" cy="2893"/>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CFB002-EF3A-C87C-9FB9-5E1EC35324F8}"/>
                    </a:ext>
                  </a:extLst>
                </p:cNvPr>
                <p:cNvCxnSpPr>
                  <a:cxnSpLocks/>
                  <a:stCxn id="70" idx="4"/>
                </p:cNvCxnSpPr>
                <p:nvPr/>
              </p:nvCxnSpPr>
              <p:spPr>
                <a:xfrm flipH="1" flipV="1">
                  <a:off x="9294611" y="3000835"/>
                  <a:ext cx="929" cy="46871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87852D1-07CE-25E4-467C-DA3A29DCD7CF}"/>
                    </a:ext>
                  </a:extLst>
                </p:cNvPr>
                <p:cNvCxnSpPr>
                  <a:cxnSpLocks/>
                </p:cNvCxnSpPr>
                <p:nvPr/>
              </p:nvCxnSpPr>
              <p:spPr>
                <a:xfrm flipV="1">
                  <a:off x="11021214" y="3018717"/>
                  <a:ext cx="0" cy="49170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392BDB05-E588-7E5C-4A2C-0F399C8848C9}"/>
                    </a:ext>
                  </a:extLst>
                </p:cNvPr>
                <p:cNvGrpSpPr/>
                <p:nvPr/>
              </p:nvGrpSpPr>
              <p:grpSpPr>
                <a:xfrm>
                  <a:off x="9608818" y="3252001"/>
                  <a:ext cx="292257" cy="176745"/>
                  <a:chOff x="5585254" y="2649868"/>
                  <a:chExt cx="1467347" cy="1083599"/>
                </a:xfrm>
              </p:grpSpPr>
              <p:cxnSp>
                <p:nvCxnSpPr>
                  <p:cNvPr id="146" name="Straight Connector 145">
                    <a:extLst>
                      <a:ext uri="{FF2B5EF4-FFF2-40B4-BE49-F238E27FC236}">
                        <a16:creationId xmlns:a16="http://schemas.microsoft.com/office/drawing/2014/main" id="{E6F4E7A6-1D29-EFD1-192D-DDE70CAB31B3}"/>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6F4EB8EC-D1BE-6CDB-C894-674483533483}"/>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E75449DD-4E01-A48B-F38A-D983C0431C37}"/>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E9E81AA2-08F0-1A98-91BC-43F353171AFD}"/>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DD761EEB-6DD9-B588-08E7-3A761C20ACC9}"/>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01186F52-C757-B1DF-EFED-ADB746F20034}"/>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77A27E0D-DC86-30E3-530D-33590B096E92}"/>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5B5871E0-561B-9D3D-9CF5-90A5FCD53C33}"/>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cxnSp>
              <p:nvCxnSpPr>
                <p:cNvPr id="46" name="Straight Connector 45">
                  <a:extLst>
                    <a:ext uri="{FF2B5EF4-FFF2-40B4-BE49-F238E27FC236}">
                      <a16:creationId xmlns:a16="http://schemas.microsoft.com/office/drawing/2014/main" id="{9F674FC4-B886-EE41-17A6-BFE0D8270256}"/>
                    </a:ext>
                  </a:extLst>
                </p:cNvPr>
                <p:cNvCxnSpPr>
                  <a:cxnSpLocks/>
                </p:cNvCxnSpPr>
                <p:nvPr/>
              </p:nvCxnSpPr>
              <p:spPr>
                <a:xfrm flipV="1">
                  <a:off x="9893348" y="3418891"/>
                  <a:ext cx="555110" cy="56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AB5E77-8AEE-17FB-155B-4550687C2C07}"/>
                    </a:ext>
                  </a:extLst>
                </p:cNvPr>
                <p:cNvCxnSpPr>
                  <a:cxnSpLocks/>
                </p:cNvCxnSpPr>
                <p:nvPr/>
              </p:nvCxnSpPr>
              <p:spPr>
                <a:xfrm>
                  <a:off x="9281284" y="342077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909F5A-3322-DA85-08CA-66529470ED5C}"/>
                    </a:ext>
                  </a:extLst>
                </p:cNvPr>
                <p:cNvCxnSpPr>
                  <a:cxnSpLocks/>
                </p:cNvCxnSpPr>
                <p:nvPr/>
              </p:nvCxnSpPr>
              <p:spPr>
                <a:xfrm>
                  <a:off x="10368420" y="3341166"/>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0F19A6D-B003-70F1-9AEC-7FDFC303E6E9}"/>
                    </a:ext>
                  </a:extLst>
                </p:cNvPr>
                <p:cNvCxnSpPr>
                  <a:cxnSpLocks/>
                </p:cNvCxnSpPr>
                <p:nvPr/>
              </p:nvCxnSpPr>
              <p:spPr>
                <a:xfrm>
                  <a:off x="10368419" y="3510420"/>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C86F61B-CFD5-662C-AD92-F07A939E96CD}"/>
                    </a:ext>
                  </a:extLst>
                </p:cNvPr>
                <p:cNvCxnSpPr>
                  <a:cxnSpLocks/>
                </p:cNvCxnSpPr>
                <p:nvPr/>
              </p:nvCxnSpPr>
              <p:spPr>
                <a:xfrm flipV="1">
                  <a:off x="10687353" y="3344119"/>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87DAA6-E14A-4C6A-35DC-0DA437F09332}"/>
                    </a:ext>
                  </a:extLst>
                </p:cNvPr>
                <p:cNvCxnSpPr>
                  <a:cxnSpLocks/>
                </p:cNvCxnSpPr>
                <p:nvPr/>
              </p:nvCxnSpPr>
              <p:spPr>
                <a:xfrm>
                  <a:off x="10698965" y="341889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03126F37-8334-E323-B432-87952F9A029F}"/>
                    </a:ext>
                  </a:extLst>
                </p:cNvPr>
                <p:cNvSpPr/>
                <p:nvPr/>
              </p:nvSpPr>
              <p:spPr>
                <a:xfrm>
                  <a:off x="10993038" y="3383105"/>
                  <a:ext cx="81911" cy="82946"/>
                </a:xfrm>
                <a:prstGeom prst="ellipse">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Arrow Connector 66">
                  <a:extLst>
                    <a:ext uri="{FF2B5EF4-FFF2-40B4-BE49-F238E27FC236}">
                      <a16:creationId xmlns:a16="http://schemas.microsoft.com/office/drawing/2014/main" id="{433DC7D6-B753-E5A2-D725-286C511939EC}"/>
                    </a:ext>
                  </a:extLst>
                </p:cNvPr>
                <p:cNvCxnSpPr>
                  <a:cxnSpLocks/>
                </p:cNvCxnSpPr>
                <p:nvPr/>
              </p:nvCxnSpPr>
              <p:spPr>
                <a:xfrm flipH="1" flipV="1">
                  <a:off x="8960765" y="3415998"/>
                  <a:ext cx="309772" cy="2893"/>
                </a:xfrm>
                <a:prstGeom prst="straightConnector1">
                  <a:avLst/>
                </a:prstGeom>
                <a:ln w="2857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93F8E36D-8C72-E1B8-85F6-C0F6A920F442}"/>
                    </a:ext>
                  </a:extLst>
                </p:cNvPr>
                <p:cNvGrpSpPr/>
                <p:nvPr/>
              </p:nvGrpSpPr>
              <p:grpSpPr>
                <a:xfrm>
                  <a:off x="9293742" y="2848684"/>
                  <a:ext cx="1736605" cy="180625"/>
                  <a:chOff x="9293742" y="2848684"/>
                  <a:chExt cx="1736605" cy="180625"/>
                </a:xfrm>
              </p:grpSpPr>
              <p:cxnSp>
                <p:nvCxnSpPr>
                  <p:cNvPr id="130" name="Straight Connector 129">
                    <a:extLst>
                      <a:ext uri="{FF2B5EF4-FFF2-40B4-BE49-F238E27FC236}">
                        <a16:creationId xmlns:a16="http://schemas.microsoft.com/office/drawing/2014/main" id="{EEB8D015-713F-39A3-876D-9FBCFEF9A32D}"/>
                      </a:ext>
                    </a:extLst>
                  </p:cNvPr>
                  <p:cNvCxnSpPr>
                    <a:cxnSpLocks/>
                  </p:cNvCxnSpPr>
                  <p:nvPr/>
                </p:nvCxnSpPr>
                <p:spPr>
                  <a:xfrm>
                    <a:off x="9293742" y="3008863"/>
                    <a:ext cx="656411" cy="49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CD51FA7-1A8D-7170-C4EA-4DD8AE75FE13}"/>
                      </a:ext>
                    </a:extLst>
                  </p:cNvPr>
                  <p:cNvCxnSpPr>
                    <a:cxnSpLocks/>
                  </p:cNvCxnSpPr>
                  <p:nvPr/>
                </p:nvCxnSpPr>
                <p:spPr>
                  <a:xfrm>
                    <a:off x="10373936" y="3018717"/>
                    <a:ext cx="656411" cy="49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8271DBCE-6439-A5AF-7E87-E79999C2D7A0}"/>
                      </a:ext>
                    </a:extLst>
                  </p:cNvPr>
                  <p:cNvGrpSpPr/>
                  <p:nvPr/>
                </p:nvGrpSpPr>
                <p:grpSpPr>
                  <a:xfrm>
                    <a:off x="9950137" y="2848684"/>
                    <a:ext cx="420602" cy="180625"/>
                    <a:chOff x="5585254" y="2649868"/>
                    <a:chExt cx="1467347" cy="1083599"/>
                  </a:xfrm>
                </p:grpSpPr>
                <p:cxnSp>
                  <p:nvCxnSpPr>
                    <p:cNvPr id="134" name="Straight Connector 133">
                      <a:extLst>
                        <a:ext uri="{FF2B5EF4-FFF2-40B4-BE49-F238E27FC236}">
                          <a16:creationId xmlns:a16="http://schemas.microsoft.com/office/drawing/2014/main" id="{DD8BF11E-C559-6D5B-3545-FE9C43760A44}"/>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30DA1784-94B3-6F2E-0401-D92E42102D7B}"/>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89608794-5D79-E755-D7E0-0B572740B5AD}"/>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47A16A5B-452D-8F78-9679-275D99ADB2DD}"/>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1131F105-D6C6-FF23-74C3-14D50C74E1F8}"/>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F07B2687-1D68-CBCE-D241-7A01EE929853}"/>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369C6528-6EB3-51E1-2C83-614D53BD27E2}"/>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9D8E1EEE-B255-A6C9-09FF-374A0CC3E710}"/>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grpSp>
            <p:grpSp>
              <p:nvGrpSpPr>
                <p:cNvPr id="69" name="Group 68">
                  <a:extLst>
                    <a:ext uri="{FF2B5EF4-FFF2-40B4-BE49-F238E27FC236}">
                      <a16:creationId xmlns:a16="http://schemas.microsoft.com/office/drawing/2014/main" id="{A1F71815-D54D-F632-40A3-5E74F0092231}"/>
                    </a:ext>
                  </a:extLst>
                </p:cNvPr>
                <p:cNvGrpSpPr/>
                <p:nvPr/>
              </p:nvGrpSpPr>
              <p:grpSpPr>
                <a:xfrm>
                  <a:off x="9293742" y="3824761"/>
                  <a:ext cx="1739930" cy="261372"/>
                  <a:chOff x="9289676" y="3761587"/>
                  <a:chExt cx="1739930" cy="261372"/>
                </a:xfrm>
              </p:grpSpPr>
              <p:grpSp>
                <p:nvGrpSpPr>
                  <p:cNvPr id="77" name="Group 76">
                    <a:extLst>
                      <a:ext uri="{FF2B5EF4-FFF2-40B4-BE49-F238E27FC236}">
                        <a16:creationId xmlns:a16="http://schemas.microsoft.com/office/drawing/2014/main" id="{C751F8B2-4ED1-BDB2-574A-D3DEB98A9D78}"/>
                      </a:ext>
                    </a:extLst>
                  </p:cNvPr>
                  <p:cNvGrpSpPr/>
                  <p:nvPr/>
                </p:nvGrpSpPr>
                <p:grpSpPr>
                  <a:xfrm>
                    <a:off x="9617210" y="3761587"/>
                    <a:ext cx="292257" cy="176745"/>
                    <a:chOff x="5585254" y="2649868"/>
                    <a:chExt cx="1467347" cy="1083599"/>
                  </a:xfrm>
                </p:grpSpPr>
                <p:cxnSp>
                  <p:nvCxnSpPr>
                    <p:cNvPr id="86" name="Straight Connector 85">
                      <a:extLst>
                        <a:ext uri="{FF2B5EF4-FFF2-40B4-BE49-F238E27FC236}">
                          <a16:creationId xmlns:a16="http://schemas.microsoft.com/office/drawing/2014/main" id="{1DE09BB6-0A68-9AEB-E922-5C7A84C4A5AD}"/>
                        </a:ext>
                      </a:extLst>
                    </p:cNvPr>
                    <p:cNvCxnSpPr>
                      <a:cxnSpLocks/>
                    </p:cNvCxnSpPr>
                    <p:nvPr/>
                  </p:nvCxnSpPr>
                  <p:spPr>
                    <a:xfrm flipV="1">
                      <a:off x="5585254" y="2664890"/>
                      <a:ext cx="189062" cy="1023748"/>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02C63D6-282D-7C18-1C26-24E2A8243971}"/>
                        </a:ext>
                      </a:extLst>
                    </p:cNvPr>
                    <p:cNvCxnSpPr>
                      <a:cxnSpLocks/>
                    </p:cNvCxnSpPr>
                    <p:nvPr/>
                  </p:nvCxnSpPr>
                  <p:spPr>
                    <a:xfrm flipV="1">
                      <a:off x="5960592" y="266888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08B5A9B-E43B-8099-F377-6B5824FB8D56}"/>
                        </a:ext>
                      </a:extLst>
                    </p:cNvPr>
                    <p:cNvCxnSpPr>
                      <a:cxnSpLocks/>
                    </p:cNvCxnSpPr>
                    <p:nvPr/>
                  </p:nvCxnSpPr>
                  <p:spPr>
                    <a:xfrm flipH="1" flipV="1">
                      <a:off x="5777349" y="2649868"/>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AED1782B-C803-30F4-897A-B8320EE0C008}"/>
                        </a:ext>
                      </a:extLst>
                    </p:cNvPr>
                    <p:cNvCxnSpPr>
                      <a:cxnSpLocks/>
                    </p:cNvCxnSpPr>
                    <p:nvPr/>
                  </p:nvCxnSpPr>
                  <p:spPr>
                    <a:xfrm flipH="1" flipV="1">
                      <a:off x="6177385" y="268458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93A7BEB7-012E-E884-350C-65095BA9ED2A}"/>
                        </a:ext>
                      </a:extLst>
                    </p:cNvPr>
                    <p:cNvCxnSpPr>
                      <a:cxnSpLocks/>
                    </p:cNvCxnSpPr>
                    <p:nvPr/>
                  </p:nvCxnSpPr>
                  <p:spPr>
                    <a:xfrm flipV="1">
                      <a:off x="6324797" y="2696093"/>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141D05AE-358B-FE63-9D42-49C3A9659DFD}"/>
                        </a:ext>
                      </a:extLst>
                    </p:cNvPr>
                    <p:cNvCxnSpPr>
                      <a:cxnSpLocks/>
                    </p:cNvCxnSpPr>
                    <p:nvPr/>
                  </p:nvCxnSpPr>
                  <p:spPr>
                    <a:xfrm flipH="1" flipV="1">
                      <a:off x="6540553" y="2677139"/>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7C049E43-E1C6-D811-E05B-C6A87DB54957}"/>
                        </a:ext>
                      </a:extLst>
                    </p:cNvPr>
                    <p:cNvCxnSpPr>
                      <a:cxnSpLocks/>
                    </p:cNvCxnSpPr>
                    <p:nvPr/>
                  </p:nvCxnSpPr>
                  <p:spPr>
                    <a:xfrm flipV="1">
                      <a:off x="6686884" y="2676286"/>
                      <a:ext cx="215756" cy="1015761"/>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1B38A7B9-DF9C-0717-4720-42381AE5C9C0}"/>
                        </a:ext>
                      </a:extLst>
                    </p:cNvPr>
                    <p:cNvCxnSpPr>
                      <a:cxnSpLocks/>
                    </p:cNvCxnSpPr>
                    <p:nvPr/>
                  </p:nvCxnSpPr>
                  <p:spPr>
                    <a:xfrm flipH="1" flipV="1">
                      <a:off x="6900349" y="2694697"/>
                      <a:ext cx="152252" cy="103877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grpSp>
              <p:cxnSp>
                <p:nvCxnSpPr>
                  <p:cNvPr id="78" name="Straight Connector 77">
                    <a:extLst>
                      <a:ext uri="{FF2B5EF4-FFF2-40B4-BE49-F238E27FC236}">
                        <a16:creationId xmlns:a16="http://schemas.microsoft.com/office/drawing/2014/main" id="{9938BF8D-ED74-F36F-8E38-ED86AE77EA23}"/>
                      </a:ext>
                    </a:extLst>
                  </p:cNvPr>
                  <p:cNvCxnSpPr>
                    <a:cxnSpLocks/>
                  </p:cNvCxnSpPr>
                  <p:nvPr/>
                </p:nvCxnSpPr>
                <p:spPr>
                  <a:xfrm flipV="1">
                    <a:off x="9901740" y="3928477"/>
                    <a:ext cx="555110" cy="568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0F69F83-3AC8-6AED-05D9-DDAEFD270503}"/>
                      </a:ext>
                    </a:extLst>
                  </p:cNvPr>
                  <p:cNvCxnSpPr>
                    <a:cxnSpLocks/>
                  </p:cNvCxnSpPr>
                  <p:nvPr/>
                </p:nvCxnSpPr>
                <p:spPr>
                  <a:xfrm>
                    <a:off x="9289676" y="3930357"/>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0BD2ADC-C5EC-6453-0A6E-FEAE52F7315A}"/>
                      </a:ext>
                    </a:extLst>
                  </p:cNvPr>
                  <p:cNvCxnSpPr>
                    <a:cxnSpLocks/>
                  </p:cNvCxnSpPr>
                  <p:nvPr/>
                </p:nvCxnSpPr>
                <p:spPr>
                  <a:xfrm flipV="1">
                    <a:off x="10456850" y="3850751"/>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B6B4B43-527E-34D0-A68C-22C7BB207AC7}"/>
                      </a:ext>
                    </a:extLst>
                  </p:cNvPr>
                  <p:cNvCxnSpPr>
                    <a:cxnSpLocks/>
                  </p:cNvCxnSpPr>
                  <p:nvPr/>
                </p:nvCxnSpPr>
                <p:spPr>
                  <a:xfrm>
                    <a:off x="10376812" y="3850751"/>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5FB8D50-8C55-0E26-21D8-6EEC7BA22FDE}"/>
                      </a:ext>
                    </a:extLst>
                  </p:cNvPr>
                  <p:cNvCxnSpPr>
                    <a:cxnSpLocks/>
                  </p:cNvCxnSpPr>
                  <p:nvPr/>
                </p:nvCxnSpPr>
                <p:spPr>
                  <a:xfrm>
                    <a:off x="10376811" y="4020006"/>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0EC45B7-0F87-C1B4-07E5-A6712884E25E}"/>
                      </a:ext>
                    </a:extLst>
                  </p:cNvPr>
                  <p:cNvCxnSpPr>
                    <a:cxnSpLocks/>
                  </p:cNvCxnSpPr>
                  <p:nvPr/>
                </p:nvCxnSpPr>
                <p:spPr>
                  <a:xfrm flipV="1">
                    <a:off x="10695745" y="3853705"/>
                    <a:ext cx="0" cy="16925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424481E-F2BC-BE12-7190-2A106078A5CD}"/>
                      </a:ext>
                    </a:extLst>
                  </p:cNvPr>
                  <p:cNvCxnSpPr>
                    <a:cxnSpLocks/>
                  </p:cNvCxnSpPr>
                  <p:nvPr/>
                </p:nvCxnSpPr>
                <p:spPr>
                  <a:xfrm>
                    <a:off x="10707357" y="3928477"/>
                    <a:ext cx="32224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0" name="Oval 69">
                  <a:extLst>
                    <a:ext uri="{FF2B5EF4-FFF2-40B4-BE49-F238E27FC236}">
                      <a16:creationId xmlns:a16="http://schemas.microsoft.com/office/drawing/2014/main" id="{B0EBFF26-B961-527E-A0A1-5E991C2CB4A0}"/>
                    </a:ext>
                  </a:extLst>
                </p:cNvPr>
                <p:cNvSpPr/>
                <p:nvPr/>
              </p:nvSpPr>
              <p:spPr>
                <a:xfrm>
                  <a:off x="9254584" y="3386604"/>
                  <a:ext cx="81911" cy="82946"/>
                </a:xfrm>
                <a:prstGeom prst="ellipse">
                  <a:avLst/>
                </a:prstGeom>
                <a:solidFill>
                  <a:schemeClr val="bg1"/>
                </a:solidFill>
                <a:ln w="2857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F5813C7E-EA07-4B84-1102-9EDE77EE1170}"/>
                    </a:ext>
                  </a:extLst>
                </p:cNvPr>
                <p:cNvCxnSpPr>
                  <a:cxnSpLocks/>
                </p:cNvCxnSpPr>
                <p:nvPr/>
              </p:nvCxnSpPr>
              <p:spPr>
                <a:xfrm flipV="1">
                  <a:off x="9297154" y="3688351"/>
                  <a:ext cx="0" cy="317146"/>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586D546-5F8A-B8F1-E37B-A458F02285FE}"/>
                    </a:ext>
                  </a:extLst>
                </p:cNvPr>
                <p:cNvCxnSpPr>
                  <a:cxnSpLocks/>
                </p:cNvCxnSpPr>
                <p:nvPr/>
              </p:nvCxnSpPr>
              <p:spPr>
                <a:xfrm flipH="1" flipV="1">
                  <a:off x="9293742" y="3688350"/>
                  <a:ext cx="1722237" cy="2971"/>
                </a:xfrm>
                <a:prstGeom prst="line">
                  <a:avLst/>
                </a:prstGeom>
                <a:ln w="28575">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42A8064-FF3E-4085-10D8-AF508B5E4E4A}"/>
                    </a:ext>
                  </a:extLst>
                </p:cNvPr>
                <p:cNvCxnSpPr>
                  <a:cxnSpLocks/>
                </p:cNvCxnSpPr>
                <p:nvPr/>
              </p:nvCxnSpPr>
              <p:spPr>
                <a:xfrm flipV="1">
                  <a:off x="11020770" y="3695705"/>
                  <a:ext cx="512" cy="302847"/>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pic>
          <p:nvPicPr>
            <p:cNvPr id="33" name="Picture 32">
              <a:extLst>
                <a:ext uri="{FF2B5EF4-FFF2-40B4-BE49-F238E27FC236}">
                  <a16:creationId xmlns:a16="http://schemas.microsoft.com/office/drawing/2014/main" id="{00C7FA83-B299-0249-423E-F667303EE362}"/>
                </a:ext>
              </a:extLst>
            </p:cNvPr>
            <p:cNvPicPr>
              <a:picLocks noChangeAspect="1"/>
            </p:cNvPicPr>
            <p:nvPr/>
          </p:nvPicPr>
          <p:blipFill>
            <a:blip r:embed="rId9"/>
            <a:stretch>
              <a:fillRect/>
            </a:stretch>
          </p:blipFill>
          <p:spPr>
            <a:xfrm>
              <a:off x="10634762" y="2114276"/>
              <a:ext cx="410576" cy="281406"/>
            </a:xfrm>
            <a:prstGeom prst="rect">
              <a:avLst/>
            </a:prstGeom>
          </p:spPr>
        </p:pic>
        <p:pic>
          <p:nvPicPr>
            <p:cNvPr id="34" name="Picture 33">
              <a:extLst>
                <a:ext uri="{FF2B5EF4-FFF2-40B4-BE49-F238E27FC236}">
                  <a16:creationId xmlns:a16="http://schemas.microsoft.com/office/drawing/2014/main" id="{4507D78D-006B-5698-A3F0-0F880E528E8C}"/>
                </a:ext>
              </a:extLst>
            </p:cNvPr>
            <p:cNvPicPr>
              <a:picLocks noChangeAspect="1"/>
            </p:cNvPicPr>
            <p:nvPr/>
          </p:nvPicPr>
          <p:blipFill>
            <a:blip r:embed="rId10"/>
            <a:stretch>
              <a:fillRect/>
            </a:stretch>
          </p:blipFill>
          <p:spPr>
            <a:xfrm>
              <a:off x="9242496" y="2715393"/>
              <a:ext cx="267820" cy="297577"/>
            </a:xfrm>
            <a:prstGeom prst="rect">
              <a:avLst/>
            </a:prstGeom>
          </p:spPr>
        </p:pic>
        <p:pic>
          <p:nvPicPr>
            <p:cNvPr id="35" name="Picture 34">
              <a:extLst>
                <a:ext uri="{FF2B5EF4-FFF2-40B4-BE49-F238E27FC236}">
                  <a16:creationId xmlns:a16="http://schemas.microsoft.com/office/drawing/2014/main" id="{E98B7453-A3E6-F8DE-902D-F88BE199A440}"/>
                </a:ext>
              </a:extLst>
            </p:cNvPr>
            <p:cNvPicPr>
              <a:picLocks noChangeAspect="1"/>
            </p:cNvPicPr>
            <p:nvPr/>
          </p:nvPicPr>
          <p:blipFill>
            <a:blip r:embed="rId11"/>
            <a:stretch>
              <a:fillRect/>
            </a:stretch>
          </p:blipFill>
          <p:spPr>
            <a:xfrm>
              <a:off x="10941817" y="2593579"/>
              <a:ext cx="378559" cy="312462"/>
            </a:xfrm>
            <a:prstGeom prst="rect">
              <a:avLst/>
            </a:prstGeom>
          </p:spPr>
        </p:pic>
        <p:pic>
          <p:nvPicPr>
            <p:cNvPr id="36" name="Picture 35">
              <a:extLst>
                <a:ext uri="{FF2B5EF4-FFF2-40B4-BE49-F238E27FC236}">
                  <a16:creationId xmlns:a16="http://schemas.microsoft.com/office/drawing/2014/main" id="{F018FC5D-EE71-A6B0-6E52-BE3311C8E127}"/>
                </a:ext>
              </a:extLst>
            </p:cNvPr>
            <p:cNvPicPr>
              <a:picLocks noChangeAspect="1"/>
            </p:cNvPicPr>
            <p:nvPr/>
          </p:nvPicPr>
          <p:blipFill>
            <a:blip r:embed="rId12"/>
            <a:stretch>
              <a:fillRect/>
            </a:stretch>
          </p:blipFill>
          <p:spPr>
            <a:xfrm>
              <a:off x="10951637" y="3510284"/>
              <a:ext cx="315610" cy="273125"/>
            </a:xfrm>
            <a:prstGeom prst="rect">
              <a:avLst/>
            </a:prstGeom>
          </p:spPr>
        </p:pic>
        <p:pic>
          <p:nvPicPr>
            <p:cNvPr id="37" name="Picture 36">
              <a:extLst>
                <a:ext uri="{FF2B5EF4-FFF2-40B4-BE49-F238E27FC236}">
                  <a16:creationId xmlns:a16="http://schemas.microsoft.com/office/drawing/2014/main" id="{A0EA6FF2-331E-7E9B-3BCB-C9809244BA75}"/>
                </a:ext>
              </a:extLst>
            </p:cNvPr>
            <p:cNvPicPr>
              <a:picLocks noChangeAspect="1"/>
            </p:cNvPicPr>
            <p:nvPr/>
          </p:nvPicPr>
          <p:blipFill>
            <a:blip r:embed="rId13"/>
            <a:stretch>
              <a:fillRect/>
            </a:stretch>
          </p:blipFill>
          <p:spPr>
            <a:xfrm>
              <a:off x="9225050" y="3580410"/>
              <a:ext cx="268160" cy="225595"/>
            </a:xfrm>
            <a:prstGeom prst="rect">
              <a:avLst/>
            </a:prstGeom>
          </p:spPr>
        </p:pic>
      </p:grpSp>
      <p:pic>
        <p:nvPicPr>
          <p:cNvPr id="163" name="Picture 162">
            <a:extLst>
              <a:ext uri="{FF2B5EF4-FFF2-40B4-BE49-F238E27FC236}">
                <a16:creationId xmlns:a16="http://schemas.microsoft.com/office/drawing/2014/main" id="{058520B8-4E7D-845B-FCFA-EC65C5AE0B66}"/>
              </a:ext>
            </a:extLst>
          </p:cNvPr>
          <p:cNvPicPr>
            <a:picLocks noChangeAspect="1"/>
          </p:cNvPicPr>
          <p:nvPr/>
        </p:nvPicPr>
        <p:blipFill>
          <a:blip r:embed="rId14"/>
          <a:stretch>
            <a:fillRect/>
          </a:stretch>
        </p:blipFill>
        <p:spPr>
          <a:xfrm>
            <a:off x="457200" y="4955774"/>
            <a:ext cx="4429743" cy="981212"/>
          </a:xfrm>
          <a:prstGeom prst="rect">
            <a:avLst/>
          </a:prstGeom>
        </p:spPr>
      </p:pic>
      <p:pic>
        <p:nvPicPr>
          <p:cNvPr id="165" name="Picture 164">
            <a:extLst>
              <a:ext uri="{FF2B5EF4-FFF2-40B4-BE49-F238E27FC236}">
                <a16:creationId xmlns:a16="http://schemas.microsoft.com/office/drawing/2014/main" id="{014E773D-AE1D-52CD-E79C-95F57D5F8DFB}"/>
              </a:ext>
            </a:extLst>
          </p:cNvPr>
          <p:cNvPicPr>
            <a:picLocks noChangeAspect="1"/>
          </p:cNvPicPr>
          <p:nvPr/>
        </p:nvPicPr>
        <p:blipFill>
          <a:blip r:embed="rId15"/>
          <a:stretch>
            <a:fillRect/>
          </a:stretch>
        </p:blipFill>
        <p:spPr>
          <a:xfrm>
            <a:off x="4957603" y="4940201"/>
            <a:ext cx="3086531" cy="971686"/>
          </a:xfrm>
          <a:prstGeom prst="rect">
            <a:avLst/>
          </a:prstGeom>
        </p:spPr>
      </p:pic>
      <p:pic>
        <p:nvPicPr>
          <p:cNvPr id="167" name="Picture 166">
            <a:extLst>
              <a:ext uri="{FF2B5EF4-FFF2-40B4-BE49-F238E27FC236}">
                <a16:creationId xmlns:a16="http://schemas.microsoft.com/office/drawing/2014/main" id="{E02837F5-ACA8-2DC9-6CC9-4B612891A908}"/>
              </a:ext>
            </a:extLst>
          </p:cNvPr>
          <p:cNvPicPr>
            <a:picLocks noChangeAspect="1"/>
          </p:cNvPicPr>
          <p:nvPr/>
        </p:nvPicPr>
        <p:blipFill>
          <a:blip r:embed="rId16"/>
          <a:stretch>
            <a:fillRect/>
          </a:stretch>
        </p:blipFill>
        <p:spPr>
          <a:xfrm>
            <a:off x="8711778" y="5018718"/>
            <a:ext cx="1589935" cy="766910"/>
          </a:xfrm>
          <a:prstGeom prst="rect">
            <a:avLst/>
          </a:prstGeom>
        </p:spPr>
      </p:pic>
      <p:sp>
        <p:nvSpPr>
          <p:cNvPr id="168" name="TextBox 167">
            <a:extLst>
              <a:ext uri="{FF2B5EF4-FFF2-40B4-BE49-F238E27FC236}">
                <a16:creationId xmlns:a16="http://schemas.microsoft.com/office/drawing/2014/main" id="{D3490D36-64DE-E0C5-889E-45BCF42EBA3C}"/>
              </a:ext>
            </a:extLst>
          </p:cNvPr>
          <p:cNvSpPr txBox="1"/>
          <p:nvPr/>
        </p:nvSpPr>
        <p:spPr>
          <a:xfrm>
            <a:off x="7946768" y="5229637"/>
            <a:ext cx="439118" cy="461665"/>
          </a:xfrm>
          <a:prstGeom prst="rect">
            <a:avLst/>
          </a:prstGeom>
          <a:noFill/>
        </p:spPr>
        <p:txBody>
          <a:bodyPr wrap="square" rtlCol="0">
            <a:spAutoFit/>
          </a:bodyPr>
          <a:lstStyle/>
          <a:p>
            <a:pPr algn="just"/>
            <a:r>
              <a:rPr lang="en-US" sz="2400" b="1" dirty="0">
                <a:solidFill>
                  <a:schemeClr val="tx2"/>
                </a:solidFill>
              </a:rPr>
              <a:t>,</a:t>
            </a:r>
            <a:endParaRPr lang="en-US" sz="1600" dirty="0">
              <a:solidFill>
                <a:schemeClr val="tx2"/>
              </a:solidFill>
            </a:endParaRPr>
          </a:p>
        </p:txBody>
      </p:sp>
      <p:pic>
        <p:nvPicPr>
          <p:cNvPr id="16" name="Picture 15">
            <a:extLst>
              <a:ext uri="{FF2B5EF4-FFF2-40B4-BE49-F238E27FC236}">
                <a16:creationId xmlns:a16="http://schemas.microsoft.com/office/drawing/2014/main" id="{C71EC56E-354F-810E-183E-326DB8C657C9}"/>
              </a:ext>
            </a:extLst>
          </p:cNvPr>
          <p:cNvPicPr>
            <a:picLocks noChangeAspect="1"/>
          </p:cNvPicPr>
          <p:nvPr/>
        </p:nvPicPr>
        <p:blipFill>
          <a:blip r:embed="rId17"/>
          <a:stretch>
            <a:fillRect/>
          </a:stretch>
        </p:blipFill>
        <p:spPr>
          <a:xfrm>
            <a:off x="5378590" y="1195453"/>
            <a:ext cx="6014593" cy="1059801"/>
          </a:xfrm>
          <a:prstGeom prst="rect">
            <a:avLst/>
          </a:prstGeom>
          <a:ln w="28575">
            <a:solidFill>
              <a:schemeClr val="accent1"/>
            </a:solidFill>
          </a:ln>
        </p:spPr>
      </p:pic>
      <p:pic>
        <p:nvPicPr>
          <p:cNvPr id="27" name="Picture 26">
            <a:extLst>
              <a:ext uri="{FF2B5EF4-FFF2-40B4-BE49-F238E27FC236}">
                <a16:creationId xmlns:a16="http://schemas.microsoft.com/office/drawing/2014/main" id="{6D562C90-2882-BE46-9094-F0D97A47164D}"/>
              </a:ext>
            </a:extLst>
          </p:cNvPr>
          <p:cNvPicPr>
            <a:picLocks noChangeAspect="1"/>
          </p:cNvPicPr>
          <p:nvPr/>
        </p:nvPicPr>
        <p:blipFill>
          <a:blip r:embed="rId18"/>
          <a:stretch>
            <a:fillRect/>
          </a:stretch>
        </p:blipFill>
        <p:spPr>
          <a:xfrm>
            <a:off x="5535739" y="3783516"/>
            <a:ext cx="3086531" cy="1124107"/>
          </a:xfrm>
          <a:prstGeom prst="rect">
            <a:avLst/>
          </a:prstGeom>
          <a:ln w="28575">
            <a:solidFill>
              <a:schemeClr val="accent1"/>
            </a:solidFill>
          </a:ln>
        </p:spPr>
      </p:pic>
      <p:sp>
        <p:nvSpPr>
          <p:cNvPr id="2" name="Rectangle 1">
            <a:extLst>
              <a:ext uri="{FF2B5EF4-FFF2-40B4-BE49-F238E27FC236}">
                <a16:creationId xmlns:a16="http://schemas.microsoft.com/office/drawing/2014/main" id="{34936A3B-BC60-D538-C266-6F37FC006572}"/>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290542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BDC87-8B5C-5F4A-099D-F9D05D27E89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76D7E5E-26E0-C527-C6EF-4BFC2D6BABC5}"/>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Mortar-based Penalty Contact </a:t>
            </a:r>
          </a:p>
        </p:txBody>
      </p:sp>
      <p:sp>
        <p:nvSpPr>
          <p:cNvPr id="5" name="Slide Number Placeholder 4">
            <a:extLst>
              <a:ext uri="{FF2B5EF4-FFF2-40B4-BE49-F238E27FC236}">
                <a16:creationId xmlns:a16="http://schemas.microsoft.com/office/drawing/2014/main" id="{6F3C23A6-5760-674C-53CD-CF3479794779}"/>
              </a:ext>
            </a:extLst>
          </p:cNvPr>
          <p:cNvSpPr>
            <a:spLocks noGrp="1"/>
          </p:cNvSpPr>
          <p:nvPr>
            <p:ph type="sldNum" sz="quarter" idx="12"/>
          </p:nvPr>
        </p:nvSpPr>
        <p:spPr/>
        <p:txBody>
          <a:bodyPr/>
          <a:lstStyle/>
          <a:p>
            <a:fld id="{63954337-777C-478F-BB37-379719107E1B}" type="slidenum">
              <a:rPr lang="en-US" sz="1600" smtClean="0"/>
              <a:pPr/>
              <a:t>7</a:t>
            </a:fld>
            <a:endParaRPr lang="en-US" sz="1600" dirty="0"/>
          </a:p>
        </p:txBody>
      </p:sp>
      <p:sp>
        <p:nvSpPr>
          <p:cNvPr id="24" name="TextBox 23">
            <a:extLst>
              <a:ext uri="{FF2B5EF4-FFF2-40B4-BE49-F238E27FC236}">
                <a16:creationId xmlns:a16="http://schemas.microsoft.com/office/drawing/2014/main" id="{9E1BB006-5F41-E992-D312-3851CF85449A}"/>
              </a:ext>
            </a:extLst>
          </p:cNvPr>
          <p:cNvSpPr txBox="1"/>
          <p:nvPr/>
        </p:nvSpPr>
        <p:spPr>
          <a:xfrm>
            <a:off x="442729" y="1332920"/>
            <a:ext cx="2688398" cy="461665"/>
          </a:xfrm>
          <a:prstGeom prst="rect">
            <a:avLst/>
          </a:prstGeom>
          <a:noFill/>
        </p:spPr>
        <p:txBody>
          <a:bodyPr wrap="square" rtlCol="0">
            <a:spAutoFit/>
          </a:bodyPr>
          <a:lstStyle/>
          <a:p>
            <a:pPr algn="just"/>
            <a:r>
              <a:rPr lang="en-US" sz="2400" b="1" dirty="0">
                <a:solidFill>
                  <a:srgbClr val="333399"/>
                </a:solidFill>
              </a:rPr>
              <a:t>Gap vector </a:t>
            </a:r>
            <a:endParaRPr lang="en-US" sz="1600" dirty="0"/>
          </a:p>
        </p:txBody>
      </p:sp>
      <p:grpSp>
        <p:nvGrpSpPr>
          <p:cNvPr id="270" name="Group 269">
            <a:extLst>
              <a:ext uri="{FF2B5EF4-FFF2-40B4-BE49-F238E27FC236}">
                <a16:creationId xmlns:a16="http://schemas.microsoft.com/office/drawing/2014/main" id="{260347C2-CA4E-9C4B-E939-9D295D32975D}"/>
              </a:ext>
            </a:extLst>
          </p:cNvPr>
          <p:cNvGrpSpPr/>
          <p:nvPr/>
        </p:nvGrpSpPr>
        <p:grpSpPr>
          <a:xfrm>
            <a:off x="7353409" y="1024912"/>
            <a:ext cx="4068153" cy="3020454"/>
            <a:chOff x="6951993" y="966267"/>
            <a:chExt cx="4922885" cy="3414226"/>
          </a:xfrm>
        </p:grpSpPr>
        <p:pic>
          <p:nvPicPr>
            <p:cNvPr id="123" name="Picture 122">
              <a:extLst>
                <a:ext uri="{FF2B5EF4-FFF2-40B4-BE49-F238E27FC236}">
                  <a16:creationId xmlns:a16="http://schemas.microsoft.com/office/drawing/2014/main" id="{48358D56-55CB-F512-45E6-BEE4972A7217}"/>
                </a:ext>
              </a:extLst>
            </p:cNvPr>
            <p:cNvPicPr>
              <a:picLocks noChangeAspect="1"/>
            </p:cNvPicPr>
            <p:nvPr/>
          </p:nvPicPr>
          <p:blipFill>
            <a:blip r:embed="rId3"/>
            <a:stretch>
              <a:fillRect/>
            </a:stretch>
          </p:blipFill>
          <p:spPr>
            <a:xfrm>
              <a:off x="8038236" y="2613631"/>
              <a:ext cx="490727" cy="354069"/>
            </a:xfrm>
            <a:prstGeom prst="rect">
              <a:avLst/>
            </a:prstGeom>
          </p:spPr>
        </p:pic>
        <p:grpSp>
          <p:nvGrpSpPr>
            <p:cNvPr id="51" name="Group 50">
              <a:extLst>
                <a:ext uri="{FF2B5EF4-FFF2-40B4-BE49-F238E27FC236}">
                  <a16:creationId xmlns:a16="http://schemas.microsoft.com/office/drawing/2014/main" id="{86DEC8FA-F5E6-4A0A-D314-54686FA95E86}"/>
                </a:ext>
              </a:extLst>
            </p:cNvPr>
            <p:cNvGrpSpPr/>
            <p:nvPr/>
          </p:nvGrpSpPr>
          <p:grpSpPr>
            <a:xfrm>
              <a:off x="6951993" y="966267"/>
              <a:ext cx="1956385" cy="3414226"/>
              <a:chOff x="7905740" y="785313"/>
              <a:chExt cx="1956385" cy="3414226"/>
            </a:xfrm>
            <a:solidFill>
              <a:schemeClr val="bg1"/>
            </a:solidFill>
          </p:grpSpPr>
          <p:sp>
            <p:nvSpPr>
              <p:cNvPr id="42" name="Oval 61">
                <a:extLst>
                  <a:ext uri="{FF2B5EF4-FFF2-40B4-BE49-F238E27FC236}">
                    <a16:creationId xmlns:a16="http://schemas.microsoft.com/office/drawing/2014/main" id="{684932DF-A1F1-BF79-BB4B-964A0CBEC70C}"/>
                  </a:ext>
                </a:extLst>
              </p:cNvPr>
              <p:cNvSpPr/>
              <p:nvPr/>
            </p:nvSpPr>
            <p:spPr>
              <a:xfrm rot="17873045">
                <a:off x="8145494" y="2482909"/>
                <a:ext cx="1540717" cy="1892544"/>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grp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AAD318FF-910D-3C6B-0814-4AF332827848}"/>
                  </a:ext>
                </a:extLst>
              </p:cNvPr>
              <p:cNvGrpSpPr/>
              <p:nvPr/>
            </p:nvGrpSpPr>
            <p:grpSpPr>
              <a:xfrm>
                <a:off x="7905740" y="785313"/>
                <a:ext cx="1829014" cy="2228752"/>
                <a:chOff x="7905740" y="785313"/>
                <a:chExt cx="1829014" cy="2228752"/>
              </a:xfrm>
              <a:grpFill/>
            </p:grpSpPr>
            <p:sp>
              <p:nvSpPr>
                <p:cNvPr id="4" name="Oval 61">
                  <a:extLst>
                    <a:ext uri="{FF2B5EF4-FFF2-40B4-BE49-F238E27FC236}">
                      <a16:creationId xmlns:a16="http://schemas.microsoft.com/office/drawing/2014/main" id="{FFC133B9-9C7D-FC57-58B3-45377547AE10}"/>
                    </a:ext>
                  </a:extLst>
                </p:cNvPr>
                <p:cNvSpPr/>
                <p:nvPr/>
              </p:nvSpPr>
              <p:spPr>
                <a:xfrm rot="6360088">
                  <a:off x="8061818" y="629235"/>
                  <a:ext cx="1516857" cy="1829014"/>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grp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D32670AF-7567-9DB2-1383-1E783D94EBD8}"/>
                    </a:ext>
                  </a:extLst>
                </p:cNvPr>
                <p:cNvCxnSpPr>
                  <a:cxnSpLocks/>
                </p:cNvCxnSpPr>
                <p:nvPr/>
              </p:nvCxnSpPr>
              <p:spPr>
                <a:xfrm flipH="1">
                  <a:off x="7979331" y="1974254"/>
                  <a:ext cx="67631" cy="171808"/>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795621C-42E4-3891-E4FD-BDEC176513D7}"/>
                    </a:ext>
                  </a:extLst>
                </p:cNvPr>
                <p:cNvCxnSpPr>
                  <a:cxnSpLocks/>
                </p:cNvCxnSpPr>
                <p:nvPr/>
              </p:nvCxnSpPr>
              <p:spPr>
                <a:xfrm>
                  <a:off x="8633162" y="2076964"/>
                  <a:ext cx="24170" cy="214462"/>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552D8F8-D64D-18CD-B215-1C3B7CAA164C}"/>
                    </a:ext>
                  </a:extLst>
                </p:cNvPr>
                <p:cNvCxnSpPr>
                  <a:cxnSpLocks/>
                </p:cNvCxnSpPr>
                <p:nvPr/>
              </p:nvCxnSpPr>
              <p:spPr>
                <a:xfrm flipH="1">
                  <a:off x="8845257" y="2681465"/>
                  <a:ext cx="67632" cy="171808"/>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E6248B9-A7D6-5C8A-4499-A4A7CFF3C2CD}"/>
                    </a:ext>
                  </a:extLst>
                </p:cNvPr>
                <p:cNvCxnSpPr>
                  <a:cxnSpLocks/>
                </p:cNvCxnSpPr>
                <p:nvPr/>
              </p:nvCxnSpPr>
              <p:spPr>
                <a:xfrm>
                  <a:off x="9482572" y="2799603"/>
                  <a:ext cx="24170" cy="214462"/>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sp>
          <p:nvSpPr>
            <p:cNvPr id="53" name="Oval 61">
              <a:extLst>
                <a:ext uri="{FF2B5EF4-FFF2-40B4-BE49-F238E27FC236}">
                  <a16:creationId xmlns:a16="http://schemas.microsoft.com/office/drawing/2014/main" id="{AAE969C6-DF30-C37F-9CB2-9A6F10E3B145}"/>
                </a:ext>
              </a:extLst>
            </p:cNvPr>
            <p:cNvSpPr/>
            <p:nvPr/>
          </p:nvSpPr>
          <p:spPr>
            <a:xfrm rot="18135943">
              <a:off x="10129483" y="2339776"/>
              <a:ext cx="1540717" cy="1892544"/>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3324EF7C-FE9C-D6A4-F556-9DC083422DFE}"/>
                </a:ext>
              </a:extLst>
            </p:cNvPr>
            <p:cNvGrpSpPr/>
            <p:nvPr/>
          </p:nvGrpSpPr>
          <p:grpSpPr>
            <a:xfrm rot="661769">
              <a:off x="10045864" y="1240607"/>
              <a:ext cx="1829014" cy="1516857"/>
              <a:chOff x="8732648" y="857463"/>
              <a:chExt cx="1829014" cy="1516857"/>
            </a:xfrm>
            <a:solidFill>
              <a:schemeClr val="bg1"/>
            </a:solidFill>
          </p:grpSpPr>
          <p:sp>
            <p:nvSpPr>
              <p:cNvPr id="55" name="Oval 61">
                <a:extLst>
                  <a:ext uri="{FF2B5EF4-FFF2-40B4-BE49-F238E27FC236}">
                    <a16:creationId xmlns:a16="http://schemas.microsoft.com/office/drawing/2014/main" id="{29A0EB92-657D-D31F-9D95-E6ECA37E6605}"/>
                  </a:ext>
                </a:extLst>
              </p:cNvPr>
              <p:cNvSpPr/>
              <p:nvPr/>
            </p:nvSpPr>
            <p:spPr>
              <a:xfrm rot="6360088">
                <a:off x="8888726" y="701385"/>
                <a:ext cx="1516857" cy="1829014"/>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grp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4E270D61-523C-F34D-61C2-176388A3BF8F}"/>
                  </a:ext>
                </a:extLst>
              </p:cNvPr>
              <p:cNvCxnSpPr>
                <a:cxnSpLocks/>
              </p:cNvCxnSpPr>
              <p:nvPr/>
            </p:nvCxnSpPr>
            <p:spPr>
              <a:xfrm rot="20938231">
                <a:off x="9500088" y="2143422"/>
                <a:ext cx="0" cy="219173"/>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53654BB-D949-5035-86B6-A6DE1EDB9ECF}"/>
                  </a:ext>
                </a:extLst>
              </p:cNvPr>
              <p:cNvCxnSpPr>
                <a:cxnSpLocks/>
              </p:cNvCxnSpPr>
              <p:nvPr/>
            </p:nvCxnSpPr>
            <p:spPr>
              <a:xfrm rot="20938231" flipH="1">
                <a:off x="9939131" y="2058513"/>
                <a:ext cx="17952" cy="216779"/>
              </a:xfrm>
              <a:prstGeom prst="line">
                <a:avLst/>
              </a:prstGeom>
              <a:grpFill/>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pic>
          <p:nvPicPr>
            <p:cNvPr id="115" name="Picture 114">
              <a:extLst>
                <a:ext uri="{FF2B5EF4-FFF2-40B4-BE49-F238E27FC236}">
                  <a16:creationId xmlns:a16="http://schemas.microsoft.com/office/drawing/2014/main" id="{99A3DDDC-C60B-2A15-223C-853D1075F591}"/>
                </a:ext>
              </a:extLst>
            </p:cNvPr>
            <p:cNvPicPr>
              <a:picLocks noChangeAspect="1"/>
            </p:cNvPicPr>
            <p:nvPr/>
          </p:nvPicPr>
          <p:blipFill>
            <a:blip r:embed="rId4"/>
            <a:stretch>
              <a:fillRect/>
            </a:stretch>
          </p:blipFill>
          <p:spPr>
            <a:xfrm>
              <a:off x="9006453" y="1921054"/>
              <a:ext cx="557380" cy="422257"/>
            </a:xfrm>
            <a:prstGeom prst="rect">
              <a:avLst/>
            </a:prstGeom>
          </p:spPr>
        </p:pic>
        <p:pic>
          <p:nvPicPr>
            <p:cNvPr id="117" name="Picture 116">
              <a:extLst>
                <a:ext uri="{FF2B5EF4-FFF2-40B4-BE49-F238E27FC236}">
                  <a16:creationId xmlns:a16="http://schemas.microsoft.com/office/drawing/2014/main" id="{2266E391-AB74-CAC2-64D2-E460ECCEBF58}"/>
                </a:ext>
              </a:extLst>
            </p:cNvPr>
            <p:cNvPicPr>
              <a:picLocks noChangeAspect="1"/>
            </p:cNvPicPr>
            <p:nvPr/>
          </p:nvPicPr>
          <p:blipFill>
            <a:blip r:embed="rId5"/>
            <a:stretch>
              <a:fillRect/>
            </a:stretch>
          </p:blipFill>
          <p:spPr>
            <a:xfrm>
              <a:off x="7907387" y="1596276"/>
              <a:ext cx="681167" cy="356499"/>
            </a:xfrm>
            <a:prstGeom prst="rect">
              <a:avLst/>
            </a:prstGeom>
          </p:spPr>
        </p:pic>
        <p:pic>
          <p:nvPicPr>
            <p:cNvPr id="119" name="Picture 118">
              <a:extLst>
                <a:ext uri="{FF2B5EF4-FFF2-40B4-BE49-F238E27FC236}">
                  <a16:creationId xmlns:a16="http://schemas.microsoft.com/office/drawing/2014/main" id="{772FCA34-1604-9CD6-0969-D2C26DD5E1CC}"/>
                </a:ext>
              </a:extLst>
            </p:cNvPr>
            <p:cNvPicPr>
              <a:picLocks noChangeAspect="1"/>
            </p:cNvPicPr>
            <p:nvPr/>
          </p:nvPicPr>
          <p:blipFill>
            <a:blip r:embed="rId6"/>
            <a:stretch>
              <a:fillRect/>
            </a:stretch>
          </p:blipFill>
          <p:spPr>
            <a:xfrm>
              <a:off x="7094658" y="3448847"/>
              <a:ext cx="517503" cy="304413"/>
            </a:xfrm>
            <a:prstGeom prst="rect">
              <a:avLst/>
            </a:prstGeom>
          </p:spPr>
        </p:pic>
        <p:pic>
          <p:nvPicPr>
            <p:cNvPr id="121" name="Picture 120">
              <a:extLst>
                <a:ext uri="{FF2B5EF4-FFF2-40B4-BE49-F238E27FC236}">
                  <a16:creationId xmlns:a16="http://schemas.microsoft.com/office/drawing/2014/main" id="{050F0B5D-5924-BB27-853B-4480719B958E}"/>
                </a:ext>
              </a:extLst>
            </p:cNvPr>
            <p:cNvPicPr>
              <a:picLocks noChangeAspect="1"/>
            </p:cNvPicPr>
            <p:nvPr/>
          </p:nvPicPr>
          <p:blipFill>
            <a:blip r:embed="rId7"/>
            <a:stretch>
              <a:fillRect/>
            </a:stretch>
          </p:blipFill>
          <p:spPr>
            <a:xfrm>
              <a:off x="6984934" y="2409039"/>
              <a:ext cx="578875" cy="354069"/>
            </a:xfrm>
            <a:prstGeom prst="rect">
              <a:avLst/>
            </a:prstGeom>
          </p:spPr>
        </p:pic>
        <p:pic>
          <p:nvPicPr>
            <p:cNvPr id="125" name="Picture 124">
              <a:extLst>
                <a:ext uri="{FF2B5EF4-FFF2-40B4-BE49-F238E27FC236}">
                  <a16:creationId xmlns:a16="http://schemas.microsoft.com/office/drawing/2014/main" id="{9D25402C-16C5-BE1C-363B-2F0B6F0C838B}"/>
                </a:ext>
              </a:extLst>
            </p:cNvPr>
            <p:cNvPicPr>
              <a:picLocks noChangeAspect="1"/>
            </p:cNvPicPr>
            <p:nvPr/>
          </p:nvPicPr>
          <p:blipFill>
            <a:blip r:embed="rId8"/>
            <a:stretch>
              <a:fillRect/>
            </a:stretch>
          </p:blipFill>
          <p:spPr>
            <a:xfrm>
              <a:off x="10144948" y="1057314"/>
              <a:ext cx="1509785" cy="460125"/>
            </a:xfrm>
            <a:prstGeom prst="rect">
              <a:avLst/>
            </a:prstGeom>
          </p:spPr>
        </p:pic>
        <p:pic>
          <p:nvPicPr>
            <p:cNvPr id="127" name="Picture 126">
              <a:extLst>
                <a:ext uri="{FF2B5EF4-FFF2-40B4-BE49-F238E27FC236}">
                  <a16:creationId xmlns:a16="http://schemas.microsoft.com/office/drawing/2014/main" id="{54ED0B5A-7FB2-9BD8-5593-5420FEA37E87}"/>
                </a:ext>
              </a:extLst>
            </p:cNvPr>
            <p:cNvPicPr>
              <a:picLocks noChangeAspect="1"/>
            </p:cNvPicPr>
            <p:nvPr/>
          </p:nvPicPr>
          <p:blipFill>
            <a:blip r:embed="rId9"/>
            <a:stretch>
              <a:fillRect/>
            </a:stretch>
          </p:blipFill>
          <p:spPr>
            <a:xfrm>
              <a:off x="10261857" y="3795028"/>
              <a:ext cx="1268882" cy="420624"/>
            </a:xfrm>
            <a:prstGeom prst="rect">
              <a:avLst/>
            </a:prstGeom>
          </p:spPr>
        </p:pic>
        <p:pic>
          <p:nvPicPr>
            <p:cNvPr id="129" name="Picture 128">
              <a:extLst>
                <a:ext uri="{FF2B5EF4-FFF2-40B4-BE49-F238E27FC236}">
                  <a16:creationId xmlns:a16="http://schemas.microsoft.com/office/drawing/2014/main" id="{BB35FD85-BB3D-7D84-D5A3-40E1B154D84E}"/>
                </a:ext>
              </a:extLst>
            </p:cNvPr>
            <p:cNvPicPr>
              <a:picLocks noChangeAspect="1"/>
            </p:cNvPicPr>
            <p:nvPr/>
          </p:nvPicPr>
          <p:blipFill>
            <a:blip r:embed="rId10"/>
            <a:stretch>
              <a:fillRect/>
            </a:stretch>
          </p:blipFill>
          <p:spPr>
            <a:xfrm>
              <a:off x="10706777" y="2088725"/>
              <a:ext cx="643522" cy="366808"/>
            </a:xfrm>
            <a:prstGeom prst="rect">
              <a:avLst/>
            </a:prstGeom>
          </p:spPr>
        </p:pic>
        <p:pic>
          <p:nvPicPr>
            <p:cNvPr id="131" name="Picture 130">
              <a:extLst>
                <a:ext uri="{FF2B5EF4-FFF2-40B4-BE49-F238E27FC236}">
                  <a16:creationId xmlns:a16="http://schemas.microsoft.com/office/drawing/2014/main" id="{B8E202CF-1296-64F3-99EA-896DF45F26A9}"/>
                </a:ext>
              </a:extLst>
            </p:cNvPr>
            <p:cNvPicPr>
              <a:picLocks noChangeAspect="1"/>
            </p:cNvPicPr>
            <p:nvPr/>
          </p:nvPicPr>
          <p:blipFill>
            <a:blip r:embed="rId11"/>
            <a:stretch>
              <a:fillRect/>
            </a:stretch>
          </p:blipFill>
          <p:spPr>
            <a:xfrm>
              <a:off x="10654108" y="2743119"/>
              <a:ext cx="511891" cy="441506"/>
            </a:xfrm>
            <a:prstGeom prst="rect">
              <a:avLst/>
            </a:prstGeom>
          </p:spPr>
        </p:pic>
        <p:grpSp>
          <p:nvGrpSpPr>
            <p:cNvPr id="151" name="Group 150">
              <a:extLst>
                <a:ext uri="{FF2B5EF4-FFF2-40B4-BE49-F238E27FC236}">
                  <a16:creationId xmlns:a16="http://schemas.microsoft.com/office/drawing/2014/main" id="{2FF84209-9A99-1F45-7D63-2F30E1F67452}"/>
                </a:ext>
              </a:extLst>
            </p:cNvPr>
            <p:cNvGrpSpPr/>
            <p:nvPr/>
          </p:nvGrpSpPr>
          <p:grpSpPr>
            <a:xfrm rot="20980490">
              <a:off x="8757004" y="2035821"/>
              <a:ext cx="1082686" cy="423375"/>
              <a:chOff x="5518127" y="4919349"/>
              <a:chExt cx="2203405" cy="423375"/>
            </a:xfrm>
          </p:grpSpPr>
          <p:cxnSp>
            <p:nvCxnSpPr>
              <p:cNvPr id="90" name="Straight Arrow Connector 89">
                <a:extLst>
                  <a:ext uri="{FF2B5EF4-FFF2-40B4-BE49-F238E27FC236}">
                    <a16:creationId xmlns:a16="http://schemas.microsoft.com/office/drawing/2014/main" id="{6A0573F9-BB19-4A41-5792-8EDC1B0CD0E0}"/>
                  </a:ext>
                </a:extLst>
              </p:cNvPr>
              <p:cNvCxnSpPr>
                <a:cxnSpLocks/>
              </p:cNvCxnSpPr>
              <p:nvPr/>
            </p:nvCxnSpPr>
            <p:spPr>
              <a:xfrm rot="619510" flipV="1">
                <a:off x="7113138" y="5241990"/>
                <a:ext cx="608394" cy="79362"/>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3" name="Connector: Curved 142">
                <a:extLst>
                  <a:ext uri="{FF2B5EF4-FFF2-40B4-BE49-F238E27FC236}">
                    <a16:creationId xmlns:a16="http://schemas.microsoft.com/office/drawing/2014/main" id="{2683E068-7032-7283-5EB3-E3ED9CB26F97}"/>
                  </a:ext>
                </a:extLst>
              </p:cNvPr>
              <p:cNvCxnSpPr>
                <a:cxnSpLocks/>
              </p:cNvCxnSpPr>
              <p:nvPr/>
            </p:nvCxnSpPr>
            <p:spPr>
              <a:xfrm rot="15753916" flipH="1">
                <a:off x="6074867" y="4362609"/>
                <a:ext cx="423375" cy="1536855"/>
              </a:xfrm>
              <a:prstGeom prst="curvedConnector2">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267" name="Picture 266">
            <a:extLst>
              <a:ext uri="{FF2B5EF4-FFF2-40B4-BE49-F238E27FC236}">
                <a16:creationId xmlns:a16="http://schemas.microsoft.com/office/drawing/2014/main" id="{032E4781-DBFF-B57C-87C7-3EDE44D7608E}"/>
              </a:ext>
            </a:extLst>
          </p:cNvPr>
          <p:cNvPicPr>
            <a:picLocks noChangeAspect="1"/>
          </p:cNvPicPr>
          <p:nvPr/>
        </p:nvPicPr>
        <p:blipFill>
          <a:blip r:embed="rId12"/>
          <a:stretch>
            <a:fillRect/>
          </a:stretch>
        </p:blipFill>
        <p:spPr>
          <a:xfrm>
            <a:off x="2315266" y="1309529"/>
            <a:ext cx="2443445" cy="479962"/>
          </a:xfrm>
          <a:prstGeom prst="rect">
            <a:avLst/>
          </a:prstGeom>
        </p:spPr>
      </p:pic>
      <p:sp>
        <p:nvSpPr>
          <p:cNvPr id="268" name="TextBox 267">
            <a:extLst>
              <a:ext uri="{FF2B5EF4-FFF2-40B4-BE49-F238E27FC236}">
                <a16:creationId xmlns:a16="http://schemas.microsoft.com/office/drawing/2014/main" id="{DF5258A5-C813-6EA5-BE20-3E3FE11095FA}"/>
              </a:ext>
            </a:extLst>
          </p:cNvPr>
          <p:cNvSpPr txBox="1"/>
          <p:nvPr/>
        </p:nvSpPr>
        <p:spPr>
          <a:xfrm>
            <a:off x="455429" y="2011557"/>
            <a:ext cx="5638799" cy="461665"/>
          </a:xfrm>
          <a:prstGeom prst="rect">
            <a:avLst/>
          </a:prstGeom>
          <a:noFill/>
        </p:spPr>
        <p:txBody>
          <a:bodyPr wrap="square" rtlCol="0">
            <a:spAutoFit/>
          </a:bodyPr>
          <a:lstStyle/>
          <a:p>
            <a:pPr algn="just"/>
            <a:r>
              <a:rPr lang="en-US" sz="2400" b="1" dirty="0">
                <a:solidFill>
                  <a:srgbClr val="333399"/>
                </a:solidFill>
              </a:rPr>
              <a:t>Normal gap vector and normal vector </a:t>
            </a:r>
            <a:endParaRPr lang="en-US" sz="1600" dirty="0"/>
          </a:p>
        </p:txBody>
      </p:sp>
      <p:pic>
        <p:nvPicPr>
          <p:cNvPr id="274" name="Picture 273">
            <a:extLst>
              <a:ext uri="{FF2B5EF4-FFF2-40B4-BE49-F238E27FC236}">
                <a16:creationId xmlns:a16="http://schemas.microsoft.com/office/drawing/2014/main" id="{DCD0D59A-10E3-35C6-F54F-7283E66C259C}"/>
              </a:ext>
            </a:extLst>
          </p:cNvPr>
          <p:cNvPicPr>
            <a:picLocks noChangeAspect="1"/>
          </p:cNvPicPr>
          <p:nvPr/>
        </p:nvPicPr>
        <p:blipFill>
          <a:blip r:embed="rId13"/>
          <a:stretch>
            <a:fillRect/>
          </a:stretch>
        </p:blipFill>
        <p:spPr>
          <a:xfrm>
            <a:off x="515435" y="2437308"/>
            <a:ext cx="5637303" cy="952190"/>
          </a:xfrm>
          <a:prstGeom prst="rect">
            <a:avLst/>
          </a:prstGeom>
        </p:spPr>
      </p:pic>
      <p:sp>
        <p:nvSpPr>
          <p:cNvPr id="278" name="TextBox 277">
            <a:extLst>
              <a:ext uri="{FF2B5EF4-FFF2-40B4-BE49-F238E27FC236}">
                <a16:creationId xmlns:a16="http://schemas.microsoft.com/office/drawing/2014/main" id="{A63D57B5-EC09-EC18-F810-71F450BCC49F}"/>
              </a:ext>
            </a:extLst>
          </p:cNvPr>
          <p:cNvSpPr txBox="1"/>
          <p:nvPr/>
        </p:nvSpPr>
        <p:spPr>
          <a:xfrm>
            <a:off x="442729" y="3527679"/>
            <a:ext cx="5638799" cy="461665"/>
          </a:xfrm>
          <a:prstGeom prst="rect">
            <a:avLst/>
          </a:prstGeom>
          <a:noFill/>
        </p:spPr>
        <p:txBody>
          <a:bodyPr wrap="square" rtlCol="0">
            <a:spAutoFit/>
          </a:bodyPr>
          <a:lstStyle/>
          <a:p>
            <a:pPr algn="just"/>
            <a:r>
              <a:rPr lang="en-US" sz="2400" b="1" dirty="0">
                <a:solidFill>
                  <a:srgbClr val="333399"/>
                </a:solidFill>
              </a:rPr>
              <a:t>KKT conditions for normal contact </a:t>
            </a:r>
            <a:endParaRPr lang="en-US" sz="1600" dirty="0"/>
          </a:p>
        </p:txBody>
      </p:sp>
      <p:pic>
        <p:nvPicPr>
          <p:cNvPr id="280" name="Picture 279">
            <a:extLst>
              <a:ext uri="{FF2B5EF4-FFF2-40B4-BE49-F238E27FC236}">
                <a16:creationId xmlns:a16="http://schemas.microsoft.com/office/drawing/2014/main" id="{0637A038-D14E-3B69-2DA0-358A47671D5A}"/>
              </a:ext>
            </a:extLst>
          </p:cNvPr>
          <p:cNvPicPr>
            <a:picLocks noChangeAspect="1"/>
          </p:cNvPicPr>
          <p:nvPr/>
        </p:nvPicPr>
        <p:blipFill>
          <a:blip r:embed="rId14"/>
          <a:stretch>
            <a:fillRect/>
          </a:stretch>
        </p:blipFill>
        <p:spPr>
          <a:xfrm>
            <a:off x="462745" y="4076450"/>
            <a:ext cx="4878385" cy="463404"/>
          </a:xfrm>
          <a:prstGeom prst="rect">
            <a:avLst/>
          </a:prstGeom>
          <a:ln w="28575">
            <a:solidFill>
              <a:schemeClr val="accent1"/>
            </a:solidFill>
          </a:ln>
        </p:spPr>
      </p:pic>
      <p:sp>
        <p:nvSpPr>
          <p:cNvPr id="281" name="TextBox 280">
            <a:extLst>
              <a:ext uri="{FF2B5EF4-FFF2-40B4-BE49-F238E27FC236}">
                <a16:creationId xmlns:a16="http://schemas.microsoft.com/office/drawing/2014/main" id="{0C6A893D-1578-C75D-8CA8-A19E1D558FD1}"/>
              </a:ext>
            </a:extLst>
          </p:cNvPr>
          <p:cNvSpPr txBox="1"/>
          <p:nvPr/>
        </p:nvSpPr>
        <p:spPr>
          <a:xfrm>
            <a:off x="462745" y="5062138"/>
            <a:ext cx="3163943" cy="461665"/>
          </a:xfrm>
          <a:prstGeom prst="rect">
            <a:avLst/>
          </a:prstGeom>
          <a:noFill/>
        </p:spPr>
        <p:txBody>
          <a:bodyPr wrap="square" rtlCol="0">
            <a:spAutoFit/>
          </a:bodyPr>
          <a:lstStyle/>
          <a:p>
            <a:pPr algn="just"/>
            <a:r>
              <a:rPr lang="en-US" sz="2400" b="1" dirty="0">
                <a:solidFill>
                  <a:srgbClr val="333399"/>
                </a:solidFill>
              </a:rPr>
              <a:t>Penalty traction law </a:t>
            </a:r>
            <a:endParaRPr lang="en-US" sz="1600" dirty="0"/>
          </a:p>
        </p:txBody>
      </p:sp>
      <p:pic>
        <p:nvPicPr>
          <p:cNvPr id="283" name="Picture 282">
            <a:extLst>
              <a:ext uri="{FF2B5EF4-FFF2-40B4-BE49-F238E27FC236}">
                <a16:creationId xmlns:a16="http://schemas.microsoft.com/office/drawing/2014/main" id="{89FDB96A-5F04-7072-3544-F63469BBBB09}"/>
              </a:ext>
            </a:extLst>
          </p:cNvPr>
          <p:cNvPicPr>
            <a:picLocks noChangeAspect="1"/>
          </p:cNvPicPr>
          <p:nvPr/>
        </p:nvPicPr>
        <p:blipFill>
          <a:blip r:embed="rId15"/>
          <a:stretch>
            <a:fillRect/>
          </a:stretch>
        </p:blipFill>
        <p:spPr>
          <a:xfrm>
            <a:off x="3624770" y="4796196"/>
            <a:ext cx="3848840" cy="1081751"/>
          </a:xfrm>
          <a:prstGeom prst="rect">
            <a:avLst/>
          </a:prstGeom>
          <a:ln w="28575">
            <a:solidFill>
              <a:schemeClr val="accent1"/>
            </a:solidFill>
          </a:ln>
        </p:spPr>
      </p:pic>
      <p:grpSp>
        <p:nvGrpSpPr>
          <p:cNvPr id="287" name="Group 286">
            <a:extLst>
              <a:ext uri="{FF2B5EF4-FFF2-40B4-BE49-F238E27FC236}">
                <a16:creationId xmlns:a16="http://schemas.microsoft.com/office/drawing/2014/main" id="{E3D06B48-63F2-9D6E-BF22-1C44825140D3}"/>
              </a:ext>
            </a:extLst>
          </p:cNvPr>
          <p:cNvGrpSpPr/>
          <p:nvPr/>
        </p:nvGrpSpPr>
        <p:grpSpPr>
          <a:xfrm>
            <a:off x="7858999" y="4160320"/>
            <a:ext cx="3947438" cy="1739157"/>
            <a:chOff x="7784478" y="4144829"/>
            <a:chExt cx="3947438" cy="1739157"/>
          </a:xfrm>
        </p:grpSpPr>
        <p:cxnSp>
          <p:nvCxnSpPr>
            <p:cNvPr id="201" name="Straight Arrow Connector 200">
              <a:extLst>
                <a:ext uri="{FF2B5EF4-FFF2-40B4-BE49-F238E27FC236}">
                  <a16:creationId xmlns:a16="http://schemas.microsoft.com/office/drawing/2014/main" id="{23BB28D4-C28A-2FD7-4FFD-011FFED34DAB}"/>
                </a:ext>
              </a:extLst>
            </p:cNvPr>
            <p:cNvCxnSpPr>
              <a:cxnSpLocks/>
            </p:cNvCxnSpPr>
            <p:nvPr/>
          </p:nvCxnSpPr>
          <p:spPr>
            <a:xfrm flipV="1">
              <a:off x="9714174" y="4973670"/>
              <a:ext cx="146169" cy="412511"/>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B1D0145A-259A-DD30-1A36-D6070EA1ED32}"/>
                </a:ext>
              </a:extLst>
            </p:cNvPr>
            <p:cNvGrpSpPr/>
            <p:nvPr/>
          </p:nvGrpSpPr>
          <p:grpSpPr>
            <a:xfrm>
              <a:off x="7784478" y="4278695"/>
              <a:ext cx="3947438" cy="1605291"/>
              <a:chOff x="7784478" y="4278695"/>
              <a:chExt cx="3947438" cy="1605291"/>
            </a:xfrm>
          </p:grpSpPr>
          <p:sp>
            <p:nvSpPr>
              <p:cNvPr id="167" name="Flowchart: Delay 166">
                <a:extLst>
                  <a:ext uri="{FF2B5EF4-FFF2-40B4-BE49-F238E27FC236}">
                    <a16:creationId xmlns:a16="http://schemas.microsoft.com/office/drawing/2014/main" id="{17412D55-D24B-7E71-62E1-3C5ABC6E2D9A}"/>
                  </a:ext>
                </a:extLst>
              </p:cNvPr>
              <p:cNvSpPr/>
              <p:nvPr/>
            </p:nvSpPr>
            <p:spPr>
              <a:xfrm rot="6626506">
                <a:off x="10062799" y="3102306"/>
                <a:ext cx="428316" cy="2781093"/>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Flowchart: Delay 167">
                <a:extLst>
                  <a:ext uri="{FF2B5EF4-FFF2-40B4-BE49-F238E27FC236}">
                    <a16:creationId xmlns:a16="http://schemas.microsoft.com/office/drawing/2014/main" id="{C67BC9C3-93F7-5DCF-0E50-97AFF452FBD7}"/>
                  </a:ext>
                </a:extLst>
              </p:cNvPr>
              <p:cNvSpPr/>
              <p:nvPr/>
            </p:nvSpPr>
            <p:spPr>
              <a:xfrm rot="16917945" flipV="1">
                <a:off x="8942015" y="4132328"/>
                <a:ext cx="593593" cy="2721542"/>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Shape 169">
                <a:extLst>
                  <a:ext uri="{FF2B5EF4-FFF2-40B4-BE49-F238E27FC236}">
                    <a16:creationId xmlns:a16="http://schemas.microsoft.com/office/drawing/2014/main" id="{9491D5FE-8375-B9AF-CE5C-4186B732D9CE}"/>
                  </a:ext>
                </a:extLst>
              </p:cNvPr>
              <p:cNvSpPr/>
              <p:nvPr/>
            </p:nvSpPr>
            <p:spPr>
              <a:xfrm rot="1562043">
                <a:off x="8836411" y="4290234"/>
                <a:ext cx="2895505" cy="468258"/>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Freeform: Shape 170">
                <a:extLst>
                  <a:ext uri="{FF2B5EF4-FFF2-40B4-BE49-F238E27FC236}">
                    <a16:creationId xmlns:a16="http://schemas.microsoft.com/office/drawing/2014/main" id="{40AE38A4-7B17-A5CB-0D13-F10E79E5365D}"/>
                  </a:ext>
                </a:extLst>
              </p:cNvPr>
              <p:cNvSpPr/>
              <p:nvPr/>
            </p:nvSpPr>
            <p:spPr>
              <a:xfrm flipV="1">
                <a:off x="7784478" y="5090997"/>
                <a:ext cx="2924754" cy="792989"/>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5" name="Straight Arrow Connector 174">
                <a:extLst>
                  <a:ext uri="{FF2B5EF4-FFF2-40B4-BE49-F238E27FC236}">
                    <a16:creationId xmlns:a16="http://schemas.microsoft.com/office/drawing/2014/main" id="{054FFF7D-313D-9099-EE0E-5F3437CEFEB7}"/>
                  </a:ext>
                </a:extLst>
              </p:cNvPr>
              <p:cNvCxnSpPr>
                <a:cxnSpLocks/>
              </p:cNvCxnSpPr>
              <p:nvPr/>
            </p:nvCxnSpPr>
            <p:spPr>
              <a:xfrm>
                <a:off x="9763150" y="5300732"/>
                <a:ext cx="600533" cy="224872"/>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E59210F-B231-AA21-5804-B822E1E07F54}"/>
                  </a:ext>
                </a:extLst>
              </p:cNvPr>
              <p:cNvCxnSpPr>
                <a:cxnSpLocks/>
                <a:endCxn id="230" idx="3"/>
              </p:cNvCxnSpPr>
              <p:nvPr/>
            </p:nvCxnSpPr>
            <p:spPr>
              <a:xfrm flipV="1">
                <a:off x="9131948" y="4646019"/>
                <a:ext cx="829733" cy="511070"/>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FF8170F-96E8-D9B9-827C-97B0797F9470}"/>
                  </a:ext>
                </a:extLst>
              </p:cNvPr>
              <p:cNvCxnSpPr>
                <a:cxnSpLocks/>
              </p:cNvCxnSpPr>
              <p:nvPr/>
            </p:nvCxnSpPr>
            <p:spPr>
              <a:xfrm flipH="1">
                <a:off x="10033866" y="5208364"/>
                <a:ext cx="65597" cy="193279"/>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35D3008-B179-2162-F352-4F100E35A67E}"/>
                  </a:ext>
                </a:extLst>
              </p:cNvPr>
              <p:cNvCxnSpPr>
                <a:cxnSpLocks/>
              </p:cNvCxnSpPr>
              <p:nvPr/>
            </p:nvCxnSpPr>
            <p:spPr>
              <a:xfrm flipH="1" flipV="1">
                <a:off x="9812573" y="5126527"/>
                <a:ext cx="286890" cy="97432"/>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F1D5644-948A-B050-C61F-3DE756DCB6B0}"/>
                  </a:ext>
                </a:extLst>
              </p:cNvPr>
              <p:cNvCxnSpPr/>
              <p:nvPr/>
            </p:nvCxnSpPr>
            <p:spPr>
              <a:xfrm flipH="1">
                <a:off x="9741961" y="4625361"/>
                <a:ext cx="215597" cy="65257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cxnSp>
          <p:nvCxnSpPr>
            <p:cNvPr id="233" name="Straight Connector 232">
              <a:extLst>
                <a:ext uri="{FF2B5EF4-FFF2-40B4-BE49-F238E27FC236}">
                  <a16:creationId xmlns:a16="http://schemas.microsoft.com/office/drawing/2014/main" id="{B9B89F31-1614-7AA0-85C5-447B986A7B58}"/>
                </a:ext>
              </a:extLst>
            </p:cNvPr>
            <p:cNvCxnSpPr/>
            <p:nvPr/>
          </p:nvCxnSpPr>
          <p:spPr>
            <a:xfrm flipH="1">
              <a:off x="10669700" y="4992220"/>
              <a:ext cx="215597" cy="652572"/>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BE655AD2-E897-BC0F-D5D0-2504C10A4806}"/>
                </a:ext>
              </a:extLst>
            </p:cNvPr>
            <p:cNvCxnSpPr>
              <a:cxnSpLocks/>
            </p:cNvCxnSpPr>
            <p:nvPr/>
          </p:nvCxnSpPr>
          <p:spPr>
            <a:xfrm>
              <a:off x="10641652" y="4917868"/>
              <a:ext cx="471139" cy="136789"/>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FF4F495-55B2-3E6A-B32E-5564B4916E28}"/>
                </a:ext>
              </a:extLst>
            </p:cNvPr>
            <p:cNvCxnSpPr>
              <a:cxnSpLocks/>
              <a:stCxn id="171" idx="3"/>
            </p:cNvCxnSpPr>
            <p:nvPr/>
          </p:nvCxnSpPr>
          <p:spPr>
            <a:xfrm>
              <a:off x="10318222" y="5524897"/>
              <a:ext cx="500807" cy="196765"/>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30" name="Oval 229">
              <a:extLst>
                <a:ext uri="{FF2B5EF4-FFF2-40B4-BE49-F238E27FC236}">
                  <a16:creationId xmlns:a16="http://schemas.microsoft.com/office/drawing/2014/main" id="{AD220142-88F9-0964-E911-AF95BA71EF8E}"/>
                </a:ext>
              </a:extLst>
            </p:cNvPr>
            <p:cNvSpPr/>
            <p:nvPr/>
          </p:nvSpPr>
          <p:spPr>
            <a:xfrm>
              <a:off x="9944226" y="4554002"/>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Oval 228">
              <a:extLst>
                <a:ext uri="{FF2B5EF4-FFF2-40B4-BE49-F238E27FC236}">
                  <a16:creationId xmlns:a16="http://schemas.microsoft.com/office/drawing/2014/main" id="{4183D383-06B3-D83F-FD42-3F3FC11FD7B6}"/>
                </a:ext>
              </a:extLst>
            </p:cNvPr>
            <p:cNvSpPr/>
            <p:nvPr/>
          </p:nvSpPr>
          <p:spPr>
            <a:xfrm>
              <a:off x="9097369" y="5084125"/>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Oval 231">
              <a:extLst>
                <a:ext uri="{FF2B5EF4-FFF2-40B4-BE49-F238E27FC236}">
                  <a16:creationId xmlns:a16="http://schemas.microsoft.com/office/drawing/2014/main" id="{F6957C39-79EB-D016-DE76-0F44D5B2736B}"/>
                </a:ext>
              </a:extLst>
            </p:cNvPr>
            <p:cNvSpPr/>
            <p:nvPr/>
          </p:nvSpPr>
          <p:spPr>
            <a:xfrm>
              <a:off x="9678243" y="5249106"/>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1" name="Picture 250">
              <a:extLst>
                <a:ext uri="{FF2B5EF4-FFF2-40B4-BE49-F238E27FC236}">
                  <a16:creationId xmlns:a16="http://schemas.microsoft.com/office/drawing/2014/main" id="{34CC8E07-1323-BBAC-90EE-C09A97947C12}"/>
                </a:ext>
              </a:extLst>
            </p:cNvPr>
            <p:cNvPicPr>
              <a:picLocks noChangeAspect="1"/>
            </p:cNvPicPr>
            <p:nvPr/>
          </p:nvPicPr>
          <p:blipFill>
            <a:blip r:embed="rId16"/>
            <a:stretch>
              <a:fillRect/>
            </a:stretch>
          </p:blipFill>
          <p:spPr>
            <a:xfrm>
              <a:off x="10120400" y="5558697"/>
              <a:ext cx="194183" cy="268868"/>
            </a:xfrm>
            <a:prstGeom prst="rect">
              <a:avLst/>
            </a:prstGeom>
          </p:spPr>
        </p:pic>
        <p:pic>
          <p:nvPicPr>
            <p:cNvPr id="253" name="Picture 252">
              <a:extLst>
                <a:ext uri="{FF2B5EF4-FFF2-40B4-BE49-F238E27FC236}">
                  <a16:creationId xmlns:a16="http://schemas.microsoft.com/office/drawing/2014/main" id="{98CFD19C-3832-65FD-9DB2-B61DE1955F9D}"/>
                </a:ext>
              </a:extLst>
            </p:cNvPr>
            <p:cNvPicPr>
              <a:picLocks noChangeAspect="1"/>
            </p:cNvPicPr>
            <p:nvPr/>
          </p:nvPicPr>
          <p:blipFill>
            <a:blip r:embed="rId17"/>
            <a:stretch>
              <a:fillRect/>
            </a:stretch>
          </p:blipFill>
          <p:spPr>
            <a:xfrm>
              <a:off x="10880068" y="5160353"/>
              <a:ext cx="571211" cy="398344"/>
            </a:xfrm>
            <a:prstGeom prst="rect">
              <a:avLst/>
            </a:prstGeom>
          </p:spPr>
        </p:pic>
        <p:pic>
          <p:nvPicPr>
            <p:cNvPr id="261" name="Picture 260">
              <a:extLst>
                <a:ext uri="{FF2B5EF4-FFF2-40B4-BE49-F238E27FC236}">
                  <a16:creationId xmlns:a16="http://schemas.microsoft.com/office/drawing/2014/main" id="{516962D2-DD4C-D70E-128C-1044D6B526C7}"/>
                </a:ext>
              </a:extLst>
            </p:cNvPr>
            <p:cNvPicPr>
              <a:picLocks noChangeAspect="1"/>
            </p:cNvPicPr>
            <p:nvPr/>
          </p:nvPicPr>
          <p:blipFill>
            <a:blip r:embed="rId18"/>
            <a:stretch>
              <a:fillRect/>
            </a:stretch>
          </p:blipFill>
          <p:spPr>
            <a:xfrm>
              <a:off x="9812559" y="4144829"/>
              <a:ext cx="614625" cy="329582"/>
            </a:xfrm>
            <a:prstGeom prst="rect">
              <a:avLst/>
            </a:prstGeom>
          </p:spPr>
        </p:pic>
        <p:pic>
          <p:nvPicPr>
            <p:cNvPr id="263" name="Picture 262">
              <a:extLst>
                <a:ext uri="{FF2B5EF4-FFF2-40B4-BE49-F238E27FC236}">
                  <a16:creationId xmlns:a16="http://schemas.microsoft.com/office/drawing/2014/main" id="{9D008BB9-BB81-C153-4FD2-99CBE6C59B77}"/>
                </a:ext>
              </a:extLst>
            </p:cNvPr>
            <p:cNvPicPr>
              <a:picLocks noChangeAspect="1"/>
            </p:cNvPicPr>
            <p:nvPr/>
          </p:nvPicPr>
          <p:blipFill>
            <a:blip r:embed="rId19"/>
            <a:stretch>
              <a:fillRect/>
            </a:stretch>
          </p:blipFill>
          <p:spPr>
            <a:xfrm>
              <a:off x="9379006" y="5428883"/>
              <a:ext cx="504895" cy="333422"/>
            </a:xfrm>
            <a:prstGeom prst="rect">
              <a:avLst/>
            </a:prstGeom>
          </p:spPr>
        </p:pic>
        <p:pic>
          <p:nvPicPr>
            <p:cNvPr id="265" name="Picture 264">
              <a:extLst>
                <a:ext uri="{FF2B5EF4-FFF2-40B4-BE49-F238E27FC236}">
                  <a16:creationId xmlns:a16="http://schemas.microsoft.com/office/drawing/2014/main" id="{3ED8EFF0-1E36-565B-0746-18DA971C2641}"/>
                </a:ext>
              </a:extLst>
            </p:cNvPr>
            <p:cNvPicPr>
              <a:picLocks noChangeAspect="1"/>
            </p:cNvPicPr>
            <p:nvPr/>
          </p:nvPicPr>
          <p:blipFill>
            <a:blip r:embed="rId20"/>
            <a:stretch>
              <a:fillRect/>
            </a:stretch>
          </p:blipFill>
          <p:spPr>
            <a:xfrm>
              <a:off x="9952081" y="4812716"/>
              <a:ext cx="479743" cy="299840"/>
            </a:xfrm>
            <a:prstGeom prst="rect">
              <a:avLst/>
            </a:prstGeom>
          </p:spPr>
        </p:pic>
        <p:pic>
          <p:nvPicPr>
            <p:cNvPr id="286" name="Picture 285">
              <a:extLst>
                <a:ext uri="{FF2B5EF4-FFF2-40B4-BE49-F238E27FC236}">
                  <a16:creationId xmlns:a16="http://schemas.microsoft.com/office/drawing/2014/main" id="{78B2FAC1-25A7-1EEF-792F-3756455116E4}"/>
                </a:ext>
              </a:extLst>
            </p:cNvPr>
            <p:cNvPicPr>
              <a:picLocks noChangeAspect="1"/>
            </p:cNvPicPr>
            <p:nvPr/>
          </p:nvPicPr>
          <p:blipFill>
            <a:blip r:embed="rId21"/>
            <a:stretch>
              <a:fillRect/>
            </a:stretch>
          </p:blipFill>
          <p:spPr>
            <a:xfrm>
              <a:off x="8616851" y="5223452"/>
              <a:ext cx="476770" cy="288951"/>
            </a:xfrm>
            <a:prstGeom prst="rect">
              <a:avLst/>
            </a:prstGeom>
          </p:spPr>
        </p:pic>
      </p:grpSp>
      <p:sp>
        <p:nvSpPr>
          <p:cNvPr id="288" name="TextBox 287">
            <a:extLst>
              <a:ext uri="{FF2B5EF4-FFF2-40B4-BE49-F238E27FC236}">
                <a16:creationId xmlns:a16="http://schemas.microsoft.com/office/drawing/2014/main" id="{9534075F-131A-D3D1-C692-693AF50090FC}"/>
              </a:ext>
            </a:extLst>
          </p:cNvPr>
          <p:cNvSpPr txBox="1"/>
          <p:nvPr/>
        </p:nvSpPr>
        <p:spPr>
          <a:xfrm>
            <a:off x="494637" y="5897774"/>
            <a:ext cx="6096000" cy="215444"/>
          </a:xfrm>
          <a:prstGeom prst="rect">
            <a:avLst/>
          </a:prstGeom>
          <a:noFill/>
        </p:spPr>
        <p:txBody>
          <a:bodyPr wrap="square">
            <a:spAutoFit/>
          </a:bodyPr>
          <a:lstStyle/>
          <a:p>
            <a:r>
              <a:rPr lang="en-US" sz="800" dirty="0">
                <a:solidFill>
                  <a:schemeClr val="tx2"/>
                </a:solidFill>
                <a:latin typeface="+mn-lt"/>
              </a:rPr>
              <a:t>Fischer et al., Computational Mechanics, (2005) </a:t>
            </a:r>
          </a:p>
        </p:txBody>
      </p:sp>
      <p:sp>
        <p:nvSpPr>
          <p:cNvPr id="2" name="Rectangle 1">
            <a:extLst>
              <a:ext uri="{FF2B5EF4-FFF2-40B4-BE49-F238E27FC236}">
                <a16:creationId xmlns:a16="http://schemas.microsoft.com/office/drawing/2014/main" id="{07041EE2-5595-797F-5C24-8104D0F5D54D}"/>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124304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5CA29-7D95-35CD-C833-B2E270D38E3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0B18CF3-A0E8-BC28-1994-1E0B42D6307C}"/>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Mortar-based Penalty Contact (Cont’) </a:t>
            </a:r>
          </a:p>
        </p:txBody>
      </p:sp>
      <p:sp>
        <p:nvSpPr>
          <p:cNvPr id="5" name="Slide Number Placeholder 4">
            <a:extLst>
              <a:ext uri="{FF2B5EF4-FFF2-40B4-BE49-F238E27FC236}">
                <a16:creationId xmlns:a16="http://schemas.microsoft.com/office/drawing/2014/main" id="{715EC407-6AF8-3966-0C73-9C1792CACC71}"/>
              </a:ext>
            </a:extLst>
          </p:cNvPr>
          <p:cNvSpPr>
            <a:spLocks noGrp="1"/>
          </p:cNvSpPr>
          <p:nvPr>
            <p:ph type="sldNum" sz="quarter" idx="12"/>
          </p:nvPr>
        </p:nvSpPr>
        <p:spPr/>
        <p:txBody>
          <a:bodyPr/>
          <a:lstStyle/>
          <a:p>
            <a:fld id="{63954337-777C-478F-BB37-379719107E1B}" type="slidenum">
              <a:rPr lang="en-US" sz="1600" smtClean="0"/>
              <a:pPr/>
              <a:t>8</a:t>
            </a:fld>
            <a:endParaRPr lang="en-US" sz="1600" dirty="0"/>
          </a:p>
        </p:txBody>
      </p:sp>
      <p:sp>
        <p:nvSpPr>
          <p:cNvPr id="24" name="TextBox 23">
            <a:extLst>
              <a:ext uri="{FF2B5EF4-FFF2-40B4-BE49-F238E27FC236}">
                <a16:creationId xmlns:a16="http://schemas.microsoft.com/office/drawing/2014/main" id="{241708CC-A0FF-101D-ED78-43883262F93F}"/>
              </a:ext>
            </a:extLst>
          </p:cNvPr>
          <p:cNvSpPr txBox="1"/>
          <p:nvPr/>
        </p:nvSpPr>
        <p:spPr>
          <a:xfrm>
            <a:off x="442728" y="1332920"/>
            <a:ext cx="4722829" cy="461665"/>
          </a:xfrm>
          <a:prstGeom prst="rect">
            <a:avLst/>
          </a:prstGeom>
          <a:noFill/>
        </p:spPr>
        <p:txBody>
          <a:bodyPr wrap="square" rtlCol="0">
            <a:spAutoFit/>
          </a:bodyPr>
          <a:lstStyle/>
          <a:p>
            <a:pPr algn="just"/>
            <a:r>
              <a:rPr lang="en-US" sz="2400" b="1" dirty="0">
                <a:solidFill>
                  <a:srgbClr val="333399"/>
                </a:solidFill>
              </a:rPr>
              <a:t>The total potential energy  </a:t>
            </a:r>
            <a:endParaRPr lang="en-US" sz="1600" dirty="0"/>
          </a:p>
        </p:txBody>
      </p:sp>
      <p:sp>
        <p:nvSpPr>
          <p:cNvPr id="268" name="TextBox 267">
            <a:extLst>
              <a:ext uri="{FF2B5EF4-FFF2-40B4-BE49-F238E27FC236}">
                <a16:creationId xmlns:a16="http://schemas.microsoft.com/office/drawing/2014/main" id="{EC0914B1-8FE3-8C4F-5B92-918AC6BE4FA3}"/>
              </a:ext>
            </a:extLst>
          </p:cNvPr>
          <p:cNvSpPr txBox="1"/>
          <p:nvPr/>
        </p:nvSpPr>
        <p:spPr>
          <a:xfrm>
            <a:off x="457200" y="3048353"/>
            <a:ext cx="5638799" cy="461665"/>
          </a:xfrm>
          <a:prstGeom prst="rect">
            <a:avLst/>
          </a:prstGeom>
          <a:noFill/>
        </p:spPr>
        <p:txBody>
          <a:bodyPr wrap="square" rtlCol="0">
            <a:spAutoFit/>
          </a:bodyPr>
          <a:lstStyle/>
          <a:p>
            <a:pPr algn="just"/>
            <a:r>
              <a:rPr lang="en-US" sz="2400" b="1" dirty="0">
                <a:solidFill>
                  <a:srgbClr val="333399"/>
                </a:solidFill>
              </a:rPr>
              <a:t>Penalty contact energy functional </a:t>
            </a:r>
            <a:endParaRPr lang="en-US" sz="1600" dirty="0"/>
          </a:p>
        </p:txBody>
      </p:sp>
      <p:sp>
        <p:nvSpPr>
          <p:cNvPr id="281" name="TextBox 280">
            <a:extLst>
              <a:ext uri="{FF2B5EF4-FFF2-40B4-BE49-F238E27FC236}">
                <a16:creationId xmlns:a16="http://schemas.microsoft.com/office/drawing/2014/main" id="{C8D3F135-65C8-5FA4-066C-4C13DDF2A968}"/>
              </a:ext>
            </a:extLst>
          </p:cNvPr>
          <p:cNvSpPr txBox="1"/>
          <p:nvPr/>
        </p:nvSpPr>
        <p:spPr>
          <a:xfrm>
            <a:off x="486144" y="4573815"/>
            <a:ext cx="6314139" cy="461665"/>
          </a:xfrm>
          <a:prstGeom prst="rect">
            <a:avLst/>
          </a:prstGeom>
          <a:noFill/>
        </p:spPr>
        <p:txBody>
          <a:bodyPr wrap="square" rtlCol="0">
            <a:spAutoFit/>
          </a:bodyPr>
          <a:lstStyle/>
          <a:p>
            <a:pPr algn="just"/>
            <a:r>
              <a:rPr lang="en-US" sz="2400" b="1" dirty="0">
                <a:solidFill>
                  <a:srgbClr val="333399"/>
                </a:solidFill>
              </a:rPr>
              <a:t>Variational form of the penalty functional </a:t>
            </a:r>
            <a:endParaRPr lang="en-US" sz="1600" dirty="0"/>
          </a:p>
        </p:txBody>
      </p:sp>
      <p:pic>
        <p:nvPicPr>
          <p:cNvPr id="28" name="Picture 27">
            <a:extLst>
              <a:ext uri="{FF2B5EF4-FFF2-40B4-BE49-F238E27FC236}">
                <a16:creationId xmlns:a16="http://schemas.microsoft.com/office/drawing/2014/main" id="{A22907F4-F202-05C9-2716-53EC7E7B386B}"/>
              </a:ext>
            </a:extLst>
          </p:cNvPr>
          <p:cNvPicPr>
            <a:picLocks noChangeAspect="1"/>
          </p:cNvPicPr>
          <p:nvPr/>
        </p:nvPicPr>
        <p:blipFill>
          <a:blip r:embed="rId3"/>
          <a:srcRect t="-1" r="57317" b="-1143"/>
          <a:stretch>
            <a:fillRect/>
          </a:stretch>
        </p:blipFill>
        <p:spPr>
          <a:xfrm>
            <a:off x="442728" y="1878808"/>
            <a:ext cx="4000935" cy="578114"/>
          </a:xfrm>
          <a:prstGeom prst="rect">
            <a:avLst/>
          </a:prstGeom>
        </p:spPr>
      </p:pic>
      <p:pic>
        <p:nvPicPr>
          <p:cNvPr id="30" name="Picture 29">
            <a:extLst>
              <a:ext uri="{FF2B5EF4-FFF2-40B4-BE49-F238E27FC236}">
                <a16:creationId xmlns:a16="http://schemas.microsoft.com/office/drawing/2014/main" id="{5D723A19-91E5-C7F5-92E7-5279E2440538}"/>
              </a:ext>
            </a:extLst>
          </p:cNvPr>
          <p:cNvPicPr>
            <a:picLocks noChangeAspect="1"/>
          </p:cNvPicPr>
          <p:nvPr/>
        </p:nvPicPr>
        <p:blipFill>
          <a:blip r:embed="rId4"/>
          <a:stretch>
            <a:fillRect/>
          </a:stretch>
        </p:blipFill>
        <p:spPr>
          <a:xfrm>
            <a:off x="457200" y="3553496"/>
            <a:ext cx="3372321" cy="885949"/>
          </a:xfrm>
          <a:prstGeom prst="rect">
            <a:avLst/>
          </a:prstGeom>
        </p:spPr>
      </p:pic>
      <p:pic>
        <p:nvPicPr>
          <p:cNvPr id="34" name="Picture 33">
            <a:extLst>
              <a:ext uri="{FF2B5EF4-FFF2-40B4-BE49-F238E27FC236}">
                <a16:creationId xmlns:a16="http://schemas.microsoft.com/office/drawing/2014/main" id="{A82CEA6D-21C6-F988-7354-9D0EE25F7D4E}"/>
              </a:ext>
            </a:extLst>
          </p:cNvPr>
          <p:cNvPicPr>
            <a:picLocks noChangeAspect="1"/>
          </p:cNvPicPr>
          <p:nvPr/>
        </p:nvPicPr>
        <p:blipFill>
          <a:blip r:embed="rId5"/>
          <a:stretch>
            <a:fillRect/>
          </a:stretch>
        </p:blipFill>
        <p:spPr>
          <a:xfrm>
            <a:off x="471672" y="5111936"/>
            <a:ext cx="6516009" cy="952633"/>
          </a:xfrm>
          <a:prstGeom prst="rect">
            <a:avLst/>
          </a:prstGeom>
        </p:spPr>
      </p:pic>
      <p:sp>
        <p:nvSpPr>
          <p:cNvPr id="36" name="TextBox 35">
            <a:extLst>
              <a:ext uri="{FF2B5EF4-FFF2-40B4-BE49-F238E27FC236}">
                <a16:creationId xmlns:a16="http://schemas.microsoft.com/office/drawing/2014/main" id="{5E3CC4CB-1104-64E8-55A8-E4E9DC669AE5}"/>
              </a:ext>
            </a:extLst>
          </p:cNvPr>
          <p:cNvSpPr txBox="1"/>
          <p:nvPr/>
        </p:nvSpPr>
        <p:spPr>
          <a:xfrm>
            <a:off x="7539777" y="1248769"/>
            <a:ext cx="4152462" cy="830997"/>
          </a:xfrm>
          <a:prstGeom prst="rect">
            <a:avLst/>
          </a:prstGeom>
          <a:noFill/>
        </p:spPr>
        <p:txBody>
          <a:bodyPr wrap="square">
            <a:spAutoFit/>
          </a:bodyPr>
          <a:lstStyle/>
          <a:p>
            <a:r>
              <a:rPr lang="en-US" sz="2400" b="1" dirty="0">
                <a:solidFill>
                  <a:srgbClr val="333399"/>
                </a:solidFill>
              </a:rPr>
              <a:t>Consistent linearization of the penalty functional</a:t>
            </a:r>
            <a:endParaRPr lang="en-US" sz="2400" b="1" dirty="0"/>
          </a:p>
        </p:txBody>
      </p:sp>
      <p:pic>
        <p:nvPicPr>
          <p:cNvPr id="37" name="Picture 36">
            <a:extLst>
              <a:ext uri="{FF2B5EF4-FFF2-40B4-BE49-F238E27FC236}">
                <a16:creationId xmlns:a16="http://schemas.microsoft.com/office/drawing/2014/main" id="{C28BB67A-287F-1FC6-B6F4-9596BF9B201D}"/>
              </a:ext>
            </a:extLst>
          </p:cNvPr>
          <p:cNvPicPr>
            <a:picLocks noChangeAspect="1"/>
          </p:cNvPicPr>
          <p:nvPr/>
        </p:nvPicPr>
        <p:blipFill>
          <a:blip r:embed="rId3"/>
          <a:srcRect l="43685" t="-1" b="-6497"/>
          <a:stretch>
            <a:fillRect/>
          </a:stretch>
        </p:blipFill>
        <p:spPr>
          <a:xfrm>
            <a:off x="1084670" y="2439638"/>
            <a:ext cx="5278942" cy="608715"/>
          </a:xfrm>
          <a:prstGeom prst="rect">
            <a:avLst/>
          </a:prstGeom>
        </p:spPr>
      </p:pic>
      <p:pic>
        <p:nvPicPr>
          <p:cNvPr id="39" name="Picture 38">
            <a:extLst>
              <a:ext uri="{FF2B5EF4-FFF2-40B4-BE49-F238E27FC236}">
                <a16:creationId xmlns:a16="http://schemas.microsoft.com/office/drawing/2014/main" id="{57FEC755-A935-F384-C37B-0F8B7DE6E7E2}"/>
              </a:ext>
            </a:extLst>
          </p:cNvPr>
          <p:cNvPicPr>
            <a:picLocks noChangeAspect="1"/>
          </p:cNvPicPr>
          <p:nvPr/>
        </p:nvPicPr>
        <p:blipFill>
          <a:blip r:embed="rId6"/>
          <a:srcRect l="-2" r="47356" b="66832"/>
          <a:stretch>
            <a:fillRect/>
          </a:stretch>
        </p:blipFill>
        <p:spPr>
          <a:xfrm>
            <a:off x="7748339" y="2047727"/>
            <a:ext cx="3627853" cy="847475"/>
          </a:xfrm>
          <a:prstGeom prst="rect">
            <a:avLst/>
          </a:prstGeom>
        </p:spPr>
      </p:pic>
      <p:pic>
        <p:nvPicPr>
          <p:cNvPr id="40" name="Picture 39">
            <a:extLst>
              <a:ext uri="{FF2B5EF4-FFF2-40B4-BE49-F238E27FC236}">
                <a16:creationId xmlns:a16="http://schemas.microsoft.com/office/drawing/2014/main" id="{A3187716-1594-18AF-F54D-EFE27CCEE282}"/>
              </a:ext>
            </a:extLst>
          </p:cNvPr>
          <p:cNvPicPr>
            <a:picLocks noChangeAspect="1"/>
          </p:cNvPicPr>
          <p:nvPr/>
        </p:nvPicPr>
        <p:blipFill>
          <a:blip r:embed="rId6"/>
          <a:srcRect l="54007" r="8847" b="66832"/>
          <a:stretch>
            <a:fillRect/>
          </a:stretch>
        </p:blipFill>
        <p:spPr>
          <a:xfrm>
            <a:off x="8765745" y="2864885"/>
            <a:ext cx="2559865" cy="847475"/>
          </a:xfrm>
          <a:prstGeom prst="rect">
            <a:avLst/>
          </a:prstGeom>
        </p:spPr>
      </p:pic>
      <p:pic>
        <p:nvPicPr>
          <p:cNvPr id="41" name="Picture 40">
            <a:extLst>
              <a:ext uri="{FF2B5EF4-FFF2-40B4-BE49-F238E27FC236}">
                <a16:creationId xmlns:a16="http://schemas.microsoft.com/office/drawing/2014/main" id="{9F446275-1266-20A4-93DE-FEF0646DC3FC}"/>
              </a:ext>
            </a:extLst>
          </p:cNvPr>
          <p:cNvPicPr>
            <a:picLocks noChangeAspect="1"/>
          </p:cNvPicPr>
          <p:nvPr/>
        </p:nvPicPr>
        <p:blipFill>
          <a:blip r:embed="rId6"/>
          <a:srcRect l="15615" t="62749" r="44116"/>
          <a:stretch>
            <a:fillRect/>
          </a:stretch>
        </p:blipFill>
        <p:spPr>
          <a:xfrm>
            <a:off x="8966690" y="5168023"/>
            <a:ext cx="2611686" cy="895763"/>
          </a:xfrm>
          <a:prstGeom prst="rect">
            <a:avLst/>
          </a:prstGeom>
        </p:spPr>
      </p:pic>
      <p:pic>
        <p:nvPicPr>
          <p:cNvPr id="43" name="Picture 42">
            <a:extLst>
              <a:ext uri="{FF2B5EF4-FFF2-40B4-BE49-F238E27FC236}">
                <a16:creationId xmlns:a16="http://schemas.microsoft.com/office/drawing/2014/main" id="{058EE5E2-3231-45E6-2AFC-A99D2ABE4619}"/>
              </a:ext>
            </a:extLst>
          </p:cNvPr>
          <p:cNvPicPr>
            <a:picLocks noChangeAspect="1"/>
          </p:cNvPicPr>
          <p:nvPr/>
        </p:nvPicPr>
        <p:blipFill>
          <a:blip r:embed="rId6"/>
          <a:srcRect l="15385" t="34395" r="41885" b="36968"/>
          <a:stretch>
            <a:fillRect/>
          </a:stretch>
        </p:blipFill>
        <p:spPr>
          <a:xfrm>
            <a:off x="8557827" y="3760407"/>
            <a:ext cx="3020549" cy="750559"/>
          </a:xfrm>
          <a:prstGeom prst="rect">
            <a:avLst/>
          </a:prstGeom>
        </p:spPr>
      </p:pic>
      <p:pic>
        <p:nvPicPr>
          <p:cNvPr id="44" name="Picture 43">
            <a:extLst>
              <a:ext uri="{FF2B5EF4-FFF2-40B4-BE49-F238E27FC236}">
                <a16:creationId xmlns:a16="http://schemas.microsoft.com/office/drawing/2014/main" id="{CA128579-0074-E4EC-1B6C-90BA2D45CF03}"/>
              </a:ext>
            </a:extLst>
          </p:cNvPr>
          <p:cNvPicPr>
            <a:picLocks noChangeAspect="1"/>
          </p:cNvPicPr>
          <p:nvPr/>
        </p:nvPicPr>
        <p:blipFill>
          <a:blip r:embed="rId6"/>
          <a:srcRect l="57269" t="34395" b="36968"/>
          <a:stretch>
            <a:fillRect/>
          </a:stretch>
        </p:blipFill>
        <p:spPr>
          <a:xfrm>
            <a:off x="8562452" y="4493224"/>
            <a:ext cx="3020550" cy="750559"/>
          </a:xfrm>
          <a:prstGeom prst="rect">
            <a:avLst/>
          </a:prstGeom>
        </p:spPr>
      </p:pic>
      <p:grpSp>
        <p:nvGrpSpPr>
          <p:cNvPr id="46" name="Group 45">
            <a:extLst>
              <a:ext uri="{FF2B5EF4-FFF2-40B4-BE49-F238E27FC236}">
                <a16:creationId xmlns:a16="http://schemas.microsoft.com/office/drawing/2014/main" id="{F5C34C1B-4FAC-799D-256E-E7F95E6EAE27}"/>
              </a:ext>
            </a:extLst>
          </p:cNvPr>
          <p:cNvGrpSpPr/>
          <p:nvPr/>
        </p:nvGrpSpPr>
        <p:grpSpPr>
          <a:xfrm>
            <a:off x="5333159" y="3372307"/>
            <a:ext cx="2557371" cy="1248326"/>
            <a:chOff x="7784478" y="4144829"/>
            <a:chExt cx="3947438" cy="1739157"/>
          </a:xfrm>
        </p:grpSpPr>
        <p:cxnSp>
          <p:nvCxnSpPr>
            <p:cNvPr id="47" name="Straight Arrow Connector 46">
              <a:extLst>
                <a:ext uri="{FF2B5EF4-FFF2-40B4-BE49-F238E27FC236}">
                  <a16:creationId xmlns:a16="http://schemas.microsoft.com/office/drawing/2014/main" id="{9A3FE6B9-7D87-7456-F046-F2D6FD266E8A}"/>
                </a:ext>
              </a:extLst>
            </p:cNvPr>
            <p:cNvCxnSpPr>
              <a:cxnSpLocks/>
            </p:cNvCxnSpPr>
            <p:nvPr/>
          </p:nvCxnSpPr>
          <p:spPr>
            <a:xfrm flipV="1">
              <a:off x="9714174" y="4973670"/>
              <a:ext cx="146169" cy="412511"/>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3FF9033-759D-66B3-F6C2-65CC79FA193C}"/>
                </a:ext>
              </a:extLst>
            </p:cNvPr>
            <p:cNvGrpSpPr/>
            <p:nvPr/>
          </p:nvGrpSpPr>
          <p:grpSpPr>
            <a:xfrm>
              <a:off x="7784478" y="4278695"/>
              <a:ext cx="3947438" cy="1605291"/>
              <a:chOff x="7784478" y="4278695"/>
              <a:chExt cx="3947438" cy="1605291"/>
            </a:xfrm>
          </p:grpSpPr>
          <p:sp>
            <p:nvSpPr>
              <p:cNvPr id="70" name="Flowchart: Delay 69">
                <a:extLst>
                  <a:ext uri="{FF2B5EF4-FFF2-40B4-BE49-F238E27FC236}">
                    <a16:creationId xmlns:a16="http://schemas.microsoft.com/office/drawing/2014/main" id="{84AAFEF3-E78E-46D3-C662-46B79DE249A4}"/>
                  </a:ext>
                </a:extLst>
              </p:cNvPr>
              <p:cNvSpPr/>
              <p:nvPr/>
            </p:nvSpPr>
            <p:spPr>
              <a:xfrm rot="6626506">
                <a:off x="10062799" y="3102306"/>
                <a:ext cx="428316" cy="2781093"/>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lowchart: Delay 70">
                <a:extLst>
                  <a:ext uri="{FF2B5EF4-FFF2-40B4-BE49-F238E27FC236}">
                    <a16:creationId xmlns:a16="http://schemas.microsoft.com/office/drawing/2014/main" id="{BC1448CA-8E0E-A188-09DC-1A8B2C3C1CEC}"/>
                  </a:ext>
                </a:extLst>
              </p:cNvPr>
              <p:cNvSpPr/>
              <p:nvPr/>
            </p:nvSpPr>
            <p:spPr>
              <a:xfrm rot="16917945" flipV="1">
                <a:off x="8942015" y="4132328"/>
                <a:ext cx="593593" cy="2721542"/>
              </a:xfrm>
              <a:prstGeom prst="flowChartDelay">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9DAA84B6-46C6-A3FB-3A13-ACE7185CE726}"/>
                  </a:ext>
                </a:extLst>
              </p:cNvPr>
              <p:cNvSpPr/>
              <p:nvPr/>
            </p:nvSpPr>
            <p:spPr>
              <a:xfrm rot="1562043">
                <a:off x="8836411" y="4290234"/>
                <a:ext cx="2895505" cy="468258"/>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E54E5166-6542-F47C-99B3-35DEF9175BFB}"/>
                  </a:ext>
                </a:extLst>
              </p:cNvPr>
              <p:cNvSpPr/>
              <p:nvPr/>
            </p:nvSpPr>
            <p:spPr>
              <a:xfrm flipV="1">
                <a:off x="7784478" y="5090997"/>
                <a:ext cx="2924754" cy="792989"/>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Arrow Connector 73">
                <a:extLst>
                  <a:ext uri="{FF2B5EF4-FFF2-40B4-BE49-F238E27FC236}">
                    <a16:creationId xmlns:a16="http://schemas.microsoft.com/office/drawing/2014/main" id="{68668B36-F89B-3B5E-8E8F-1F0016F4E5F1}"/>
                  </a:ext>
                </a:extLst>
              </p:cNvPr>
              <p:cNvCxnSpPr>
                <a:cxnSpLocks/>
              </p:cNvCxnSpPr>
              <p:nvPr/>
            </p:nvCxnSpPr>
            <p:spPr>
              <a:xfrm>
                <a:off x="9763150" y="5300732"/>
                <a:ext cx="600533" cy="224872"/>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8C089A6-F269-A371-F417-BC1557751C76}"/>
                  </a:ext>
                </a:extLst>
              </p:cNvPr>
              <p:cNvCxnSpPr>
                <a:cxnSpLocks/>
                <a:endCxn id="61" idx="3"/>
              </p:cNvCxnSpPr>
              <p:nvPr/>
            </p:nvCxnSpPr>
            <p:spPr>
              <a:xfrm flipV="1">
                <a:off x="9131948" y="4646019"/>
                <a:ext cx="829733" cy="511070"/>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34FEE48-4AA5-77F1-68FF-FEA6234D0BEC}"/>
                  </a:ext>
                </a:extLst>
              </p:cNvPr>
              <p:cNvCxnSpPr>
                <a:cxnSpLocks/>
              </p:cNvCxnSpPr>
              <p:nvPr/>
            </p:nvCxnSpPr>
            <p:spPr>
              <a:xfrm flipH="1">
                <a:off x="10033866" y="5208364"/>
                <a:ext cx="65597" cy="193279"/>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5BCAF63-7223-BD6D-4C76-58B1A22AF189}"/>
                  </a:ext>
                </a:extLst>
              </p:cNvPr>
              <p:cNvCxnSpPr>
                <a:cxnSpLocks/>
              </p:cNvCxnSpPr>
              <p:nvPr/>
            </p:nvCxnSpPr>
            <p:spPr>
              <a:xfrm flipH="1" flipV="1">
                <a:off x="9812573" y="5126527"/>
                <a:ext cx="286890" cy="97432"/>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70A44B-9865-10B0-1D9D-A26CAECFFE1B}"/>
                  </a:ext>
                </a:extLst>
              </p:cNvPr>
              <p:cNvCxnSpPr/>
              <p:nvPr/>
            </p:nvCxnSpPr>
            <p:spPr>
              <a:xfrm flipH="1">
                <a:off x="9741961" y="4625361"/>
                <a:ext cx="215597" cy="652572"/>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40FB29FC-749F-C93C-BAAD-584F0CB20D5A}"/>
                </a:ext>
              </a:extLst>
            </p:cNvPr>
            <p:cNvCxnSpPr/>
            <p:nvPr/>
          </p:nvCxnSpPr>
          <p:spPr>
            <a:xfrm flipH="1">
              <a:off x="10669700" y="4992220"/>
              <a:ext cx="215597" cy="652572"/>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140758-2F93-553B-1E11-EAA1C68D0A84}"/>
                </a:ext>
              </a:extLst>
            </p:cNvPr>
            <p:cNvCxnSpPr>
              <a:cxnSpLocks/>
            </p:cNvCxnSpPr>
            <p:nvPr/>
          </p:nvCxnSpPr>
          <p:spPr>
            <a:xfrm>
              <a:off x="10641652" y="4917868"/>
              <a:ext cx="471139" cy="136789"/>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BB57F01-438B-8F2B-4AFC-FCD00F078E59}"/>
                </a:ext>
              </a:extLst>
            </p:cNvPr>
            <p:cNvCxnSpPr>
              <a:cxnSpLocks/>
              <a:stCxn id="73" idx="3"/>
            </p:cNvCxnSpPr>
            <p:nvPr/>
          </p:nvCxnSpPr>
          <p:spPr>
            <a:xfrm>
              <a:off x="10318222" y="5524897"/>
              <a:ext cx="500807" cy="196765"/>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1AAC50A-4FF9-539E-722D-D7EC7F4BC870}"/>
                </a:ext>
              </a:extLst>
            </p:cNvPr>
            <p:cNvSpPr/>
            <p:nvPr/>
          </p:nvSpPr>
          <p:spPr>
            <a:xfrm>
              <a:off x="9944226" y="4554002"/>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4B812E4F-E7D9-11B8-696A-BE4AF793C7B5}"/>
                </a:ext>
              </a:extLst>
            </p:cNvPr>
            <p:cNvSpPr/>
            <p:nvPr/>
          </p:nvSpPr>
          <p:spPr>
            <a:xfrm>
              <a:off x="9097369" y="5084125"/>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8319018C-C2AF-A73C-B6F9-E1D307E4CF81}"/>
                </a:ext>
              </a:extLst>
            </p:cNvPr>
            <p:cNvSpPr/>
            <p:nvPr/>
          </p:nvSpPr>
          <p:spPr>
            <a:xfrm>
              <a:off x="9678243" y="5249106"/>
              <a:ext cx="119190" cy="107805"/>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3C8FE955-3A85-CD25-F8F7-3BA85A7B0C34}"/>
                </a:ext>
              </a:extLst>
            </p:cNvPr>
            <p:cNvPicPr>
              <a:picLocks noChangeAspect="1"/>
            </p:cNvPicPr>
            <p:nvPr/>
          </p:nvPicPr>
          <p:blipFill>
            <a:blip r:embed="rId7"/>
            <a:stretch>
              <a:fillRect/>
            </a:stretch>
          </p:blipFill>
          <p:spPr>
            <a:xfrm>
              <a:off x="10120400" y="5558697"/>
              <a:ext cx="194183" cy="268868"/>
            </a:xfrm>
            <a:prstGeom prst="rect">
              <a:avLst/>
            </a:prstGeom>
          </p:spPr>
        </p:pic>
        <p:pic>
          <p:nvPicPr>
            <p:cNvPr id="65" name="Picture 64">
              <a:extLst>
                <a:ext uri="{FF2B5EF4-FFF2-40B4-BE49-F238E27FC236}">
                  <a16:creationId xmlns:a16="http://schemas.microsoft.com/office/drawing/2014/main" id="{594266F6-DD04-1FA0-7EB2-D90751E68EF7}"/>
                </a:ext>
              </a:extLst>
            </p:cNvPr>
            <p:cNvPicPr>
              <a:picLocks noChangeAspect="1"/>
            </p:cNvPicPr>
            <p:nvPr/>
          </p:nvPicPr>
          <p:blipFill>
            <a:blip r:embed="rId8"/>
            <a:stretch>
              <a:fillRect/>
            </a:stretch>
          </p:blipFill>
          <p:spPr>
            <a:xfrm>
              <a:off x="10880068" y="5160353"/>
              <a:ext cx="571211" cy="398344"/>
            </a:xfrm>
            <a:prstGeom prst="rect">
              <a:avLst/>
            </a:prstGeom>
          </p:spPr>
        </p:pic>
        <p:pic>
          <p:nvPicPr>
            <p:cNvPr id="66" name="Picture 65">
              <a:extLst>
                <a:ext uri="{FF2B5EF4-FFF2-40B4-BE49-F238E27FC236}">
                  <a16:creationId xmlns:a16="http://schemas.microsoft.com/office/drawing/2014/main" id="{A8E1EFD1-1B0C-1D38-7946-CFA14DBE20D5}"/>
                </a:ext>
              </a:extLst>
            </p:cNvPr>
            <p:cNvPicPr>
              <a:picLocks noChangeAspect="1"/>
            </p:cNvPicPr>
            <p:nvPr/>
          </p:nvPicPr>
          <p:blipFill>
            <a:blip r:embed="rId9"/>
            <a:stretch>
              <a:fillRect/>
            </a:stretch>
          </p:blipFill>
          <p:spPr>
            <a:xfrm>
              <a:off x="9812559" y="4144829"/>
              <a:ext cx="614625" cy="329582"/>
            </a:xfrm>
            <a:prstGeom prst="rect">
              <a:avLst/>
            </a:prstGeom>
          </p:spPr>
        </p:pic>
        <p:pic>
          <p:nvPicPr>
            <p:cNvPr id="67" name="Picture 66">
              <a:extLst>
                <a:ext uri="{FF2B5EF4-FFF2-40B4-BE49-F238E27FC236}">
                  <a16:creationId xmlns:a16="http://schemas.microsoft.com/office/drawing/2014/main" id="{89D7D108-B07D-E829-0E02-3BBAA4AE1271}"/>
                </a:ext>
              </a:extLst>
            </p:cNvPr>
            <p:cNvPicPr>
              <a:picLocks noChangeAspect="1"/>
            </p:cNvPicPr>
            <p:nvPr/>
          </p:nvPicPr>
          <p:blipFill>
            <a:blip r:embed="rId10"/>
            <a:stretch>
              <a:fillRect/>
            </a:stretch>
          </p:blipFill>
          <p:spPr>
            <a:xfrm>
              <a:off x="9379006" y="5428883"/>
              <a:ext cx="504895" cy="333422"/>
            </a:xfrm>
            <a:prstGeom prst="rect">
              <a:avLst/>
            </a:prstGeom>
          </p:spPr>
        </p:pic>
        <p:pic>
          <p:nvPicPr>
            <p:cNvPr id="68" name="Picture 67">
              <a:extLst>
                <a:ext uri="{FF2B5EF4-FFF2-40B4-BE49-F238E27FC236}">
                  <a16:creationId xmlns:a16="http://schemas.microsoft.com/office/drawing/2014/main" id="{8239EB37-CB2C-F078-C9AA-AA9CC01DCD6C}"/>
                </a:ext>
              </a:extLst>
            </p:cNvPr>
            <p:cNvPicPr>
              <a:picLocks noChangeAspect="1"/>
            </p:cNvPicPr>
            <p:nvPr/>
          </p:nvPicPr>
          <p:blipFill>
            <a:blip r:embed="rId11"/>
            <a:stretch>
              <a:fillRect/>
            </a:stretch>
          </p:blipFill>
          <p:spPr>
            <a:xfrm>
              <a:off x="9952081" y="4812716"/>
              <a:ext cx="479743" cy="299840"/>
            </a:xfrm>
            <a:prstGeom prst="rect">
              <a:avLst/>
            </a:prstGeom>
          </p:spPr>
        </p:pic>
        <p:pic>
          <p:nvPicPr>
            <p:cNvPr id="69" name="Picture 68">
              <a:extLst>
                <a:ext uri="{FF2B5EF4-FFF2-40B4-BE49-F238E27FC236}">
                  <a16:creationId xmlns:a16="http://schemas.microsoft.com/office/drawing/2014/main" id="{BC11E4E4-59B6-3710-254D-573BF38283C6}"/>
                </a:ext>
              </a:extLst>
            </p:cNvPr>
            <p:cNvPicPr>
              <a:picLocks noChangeAspect="1"/>
            </p:cNvPicPr>
            <p:nvPr/>
          </p:nvPicPr>
          <p:blipFill>
            <a:blip r:embed="rId12"/>
            <a:stretch>
              <a:fillRect/>
            </a:stretch>
          </p:blipFill>
          <p:spPr>
            <a:xfrm>
              <a:off x="8616851" y="5223452"/>
              <a:ext cx="476770" cy="288951"/>
            </a:xfrm>
            <a:prstGeom prst="rect">
              <a:avLst/>
            </a:prstGeom>
          </p:spPr>
        </p:pic>
      </p:grpSp>
      <p:sp>
        <p:nvSpPr>
          <p:cNvPr id="79" name="Rectangle 78">
            <a:extLst>
              <a:ext uri="{FF2B5EF4-FFF2-40B4-BE49-F238E27FC236}">
                <a16:creationId xmlns:a16="http://schemas.microsoft.com/office/drawing/2014/main" id="{2527A7EB-B3DF-F1F7-912F-830768FF0AB1}"/>
              </a:ext>
            </a:extLst>
          </p:cNvPr>
          <p:cNvSpPr/>
          <p:nvPr/>
        </p:nvSpPr>
        <p:spPr>
          <a:xfrm>
            <a:off x="471672" y="5035480"/>
            <a:ext cx="6500631" cy="102830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CB4FB2F3-A07F-572D-7637-C4244D4BF059}"/>
              </a:ext>
            </a:extLst>
          </p:cNvPr>
          <p:cNvSpPr txBox="1"/>
          <p:nvPr/>
        </p:nvSpPr>
        <p:spPr>
          <a:xfrm>
            <a:off x="9269668" y="5910374"/>
            <a:ext cx="2611686" cy="215444"/>
          </a:xfrm>
          <a:prstGeom prst="rect">
            <a:avLst/>
          </a:prstGeom>
          <a:noFill/>
        </p:spPr>
        <p:txBody>
          <a:bodyPr wrap="square">
            <a:spAutoFit/>
          </a:bodyPr>
          <a:lstStyle/>
          <a:p>
            <a:r>
              <a:rPr lang="en-US" sz="800" dirty="0">
                <a:solidFill>
                  <a:schemeClr val="tx2"/>
                </a:solidFill>
                <a:latin typeface="+mn-lt"/>
              </a:rPr>
              <a:t>Fischer et al., Computational Mechanics, (2005) </a:t>
            </a:r>
          </a:p>
        </p:txBody>
      </p:sp>
      <p:sp>
        <p:nvSpPr>
          <p:cNvPr id="2" name="Rectangle 1">
            <a:extLst>
              <a:ext uri="{FF2B5EF4-FFF2-40B4-BE49-F238E27FC236}">
                <a16:creationId xmlns:a16="http://schemas.microsoft.com/office/drawing/2014/main" id="{D2653289-C816-6D4F-DACF-8DF7B529F02B}"/>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150101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DE96B-0902-2223-D603-9FB370471E4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10B881A-D332-76FE-3328-985EFE7D3ABB}"/>
              </a:ext>
            </a:extLst>
          </p:cNvPr>
          <p:cNvSpPr txBox="1">
            <a:spLocks/>
          </p:cNvSpPr>
          <p:nvPr/>
        </p:nvSpPr>
        <p:spPr>
          <a:xfrm>
            <a:off x="457200" y="452284"/>
            <a:ext cx="11277600" cy="609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4400" b="1" kern="1200">
                <a:solidFill>
                  <a:schemeClr val="tx1"/>
                </a:solidFill>
                <a:latin typeface="Arial Nova" panose="020B0604020202020204" pitchFamily="34" charset="0"/>
                <a:ea typeface="UD Digi Kyokasho NK-B" panose="02020700000000000000" pitchFamily="18" charset="-128"/>
                <a:cs typeface="+mj-cs"/>
              </a:defRPr>
            </a:lvl1pPr>
          </a:lstStyle>
          <a:p>
            <a:pPr fontAlgn="auto">
              <a:spcAft>
                <a:spcPts val="0"/>
              </a:spcAft>
            </a:pPr>
            <a:r>
              <a:rPr lang="en-US" dirty="0">
                <a:solidFill>
                  <a:schemeClr val="tx2"/>
                </a:solidFill>
              </a:rPr>
              <a:t>Bilinear Mixed Mode CZM </a:t>
            </a:r>
          </a:p>
        </p:txBody>
      </p:sp>
      <p:sp>
        <p:nvSpPr>
          <p:cNvPr id="5" name="Slide Number Placeholder 4">
            <a:extLst>
              <a:ext uri="{FF2B5EF4-FFF2-40B4-BE49-F238E27FC236}">
                <a16:creationId xmlns:a16="http://schemas.microsoft.com/office/drawing/2014/main" id="{EAEB4CDB-2F4E-C181-8C5E-F1337C831AC1}"/>
              </a:ext>
            </a:extLst>
          </p:cNvPr>
          <p:cNvSpPr>
            <a:spLocks noGrp="1"/>
          </p:cNvSpPr>
          <p:nvPr>
            <p:ph type="sldNum" sz="quarter" idx="12"/>
          </p:nvPr>
        </p:nvSpPr>
        <p:spPr/>
        <p:txBody>
          <a:bodyPr/>
          <a:lstStyle/>
          <a:p>
            <a:fld id="{63954337-777C-478F-BB37-379719107E1B}" type="slidenum">
              <a:rPr lang="en-US" sz="1600" smtClean="0"/>
              <a:pPr/>
              <a:t>9</a:t>
            </a:fld>
            <a:endParaRPr lang="en-US" sz="1600" dirty="0"/>
          </a:p>
        </p:txBody>
      </p:sp>
      <p:sp>
        <p:nvSpPr>
          <p:cNvPr id="2" name="TextBox 1">
            <a:extLst>
              <a:ext uri="{FF2B5EF4-FFF2-40B4-BE49-F238E27FC236}">
                <a16:creationId xmlns:a16="http://schemas.microsoft.com/office/drawing/2014/main" id="{8DE4554F-100B-8EF7-4985-CE6CFE72D1AA}"/>
              </a:ext>
            </a:extLst>
          </p:cNvPr>
          <p:cNvSpPr txBox="1"/>
          <p:nvPr/>
        </p:nvSpPr>
        <p:spPr>
          <a:xfrm>
            <a:off x="442728" y="1332920"/>
            <a:ext cx="9862098" cy="461665"/>
          </a:xfrm>
          <a:prstGeom prst="rect">
            <a:avLst/>
          </a:prstGeom>
          <a:noFill/>
        </p:spPr>
        <p:txBody>
          <a:bodyPr wrap="square" rtlCol="0">
            <a:spAutoFit/>
          </a:bodyPr>
          <a:lstStyle/>
          <a:p>
            <a:pPr algn="just"/>
            <a:r>
              <a:rPr lang="en-US" sz="2400" b="1" dirty="0">
                <a:solidFill>
                  <a:srgbClr val="333399"/>
                </a:solidFill>
              </a:rPr>
              <a:t>Total mixed-mode relative displacement and mixity ratio  </a:t>
            </a:r>
            <a:endParaRPr lang="en-US" sz="1600" dirty="0"/>
          </a:p>
        </p:txBody>
      </p:sp>
      <p:pic>
        <p:nvPicPr>
          <p:cNvPr id="9" name="Picture 8">
            <a:extLst>
              <a:ext uri="{FF2B5EF4-FFF2-40B4-BE49-F238E27FC236}">
                <a16:creationId xmlns:a16="http://schemas.microsoft.com/office/drawing/2014/main" id="{D73ED532-A011-06E3-66C2-820C992C0536}"/>
              </a:ext>
            </a:extLst>
          </p:cNvPr>
          <p:cNvPicPr>
            <a:picLocks noChangeAspect="1"/>
          </p:cNvPicPr>
          <p:nvPr/>
        </p:nvPicPr>
        <p:blipFill>
          <a:blip r:embed="rId3"/>
          <a:stretch>
            <a:fillRect/>
          </a:stretch>
        </p:blipFill>
        <p:spPr>
          <a:xfrm>
            <a:off x="457200" y="1814440"/>
            <a:ext cx="5015552" cy="632423"/>
          </a:xfrm>
          <a:prstGeom prst="rect">
            <a:avLst/>
          </a:prstGeom>
        </p:spPr>
      </p:pic>
      <p:sp>
        <p:nvSpPr>
          <p:cNvPr id="11" name="TextBox 10">
            <a:extLst>
              <a:ext uri="{FF2B5EF4-FFF2-40B4-BE49-F238E27FC236}">
                <a16:creationId xmlns:a16="http://schemas.microsoft.com/office/drawing/2014/main" id="{D2D246CA-5551-3586-455E-599A1DB137AC}"/>
              </a:ext>
            </a:extLst>
          </p:cNvPr>
          <p:cNvSpPr txBox="1"/>
          <p:nvPr/>
        </p:nvSpPr>
        <p:spPr>
          <a:xfrm>
            <a:off x="442728" y="2572798"/>
            <a:ext cx="6190084" cy="461665"/>
          </a:xfrm>
          <a:prstGeom prst="rect">
            <a:avLst/>
          </a:prstGeom>
          <a:noFill/>
        </p:spPr>
        <p:txBody>
          <a:bodyPr wrap="square" rtlCol="0">
            <a:spAutoFit/>
          </a:bodyPr>
          <a:lstStyle/>
          <a:p>
            <a:pPr algn="just"/>
            <a:r>
              <a:rPr lang="en-US" sz="2400" b="1" dirty="0">
                <a:solidFill>
                  <a:srgbClr val="333399"/>
                </a:solidFill>
              </a:rPr>
              <a:t>Mixed mode softening onset</a:t>
            </a:r>
            <a:endParaRPr lang="en-US" sz="1600" dirty="0"/>
          </a:p>
        </p:txBody>
      </p:sp>
      <p:sp>
        <p:nvSpPr>
          <p:cNvPr id="20" name="TextBox 19">
            <a:extLst>
              <a:ext uri="{FF2B5EF4-FFF2-40B4-BE49-F238E27FC236}">
                <a16:creationId xmlns:a16="http://schemas.microsoft.com/office/drawing/2014/main" id="{408882DF-6B0E-E78C-D73A-40E62AE2D1A6}"/>
              </a:ext>
            </a:extLst>
          </p:cNvPr>
          <p:cNvSpPr txBox="1"/>
          <p:nvPr/>
        </p:nvSpPr>
        <p:spPr>
          <a:xfrm>
            <a:off x="2285015" y="4906969"/>
            <a:ext cx="6190084" cy="461665"/>
          </a:xfrm>
          <a:prstGeom prst="rect">
            <a:avLst/>
          </a:prstGeom>
          <a:noFill/>
        </p:spPr>
        <p:txBody>
          <a:bodyPr wrap="square" rtlCol="0">
            <a:spAutoFit/>
          </a:bodyPr>
          <a:lstStyle/>
          <a:p>
            <a:pPr algn="just"/>
            <a:r>
              <a:rPr lang="en-US" sz="2400" b="1" dirty="0">
                <a:solidFill>
                  <a:srgbClr val="333399"/>
                </a:solidFill>
              </a:rPr>
              <a:t>Failure Criterion</a:t>
            </a:r>
            <a:endParaRPr lang="en-US" sz="1600" dirty="0"/>
          </a:p>
        </p:txBody>
      </p:sp>
      <p:pic>
        <p:nvPicPr>
          <p:cNvPr id="75" name="Picture 74">
            <a:extLst>
              <a:ext uri="{FF2B5EF4-FFF2-40B4-BE49-F238E27FC236}">
                <a16:creationId xmlns:a16="http://schemas.microsoft.com/office/drawing/2014/main" id="{D8B6AE35-2430-2029-BF95-C168DFAC3AD9}"/>
              </a:ext>
            </a:extLst>
          </p:cNvPr>
          <p:cNvPicPr>
            <a:picLocks noChangeAspect="1"/>
          </p:cNvPicPr>
          <p:nvPr/>
        </p:nvPicPr>
        <p:blipFill>
          <a:blip r:embed="rId4"/>
          <a:stretch>
            <a:fillRect/>
          </a:stretch>
        </p:blipFill>
        <p:spPr>
          <a:xfrm>
            <a:off x="442728" y="3121548"/>
            <a:ext cx="4647887" cy="1083307"/>
          </a:xfrm>
          <a:prstGeom prst="rect">
            <a:avLst/>
          </a:prstGeom>
        </p:spPr>
      </p:pic>
      <p:pic>
        <p:nvPicPr>
          <p:cNvPr id="79" name="Picture 78">
            <a:extLst>
              <a:ext uri="{FF2B5EF4-FFF2-40B4-BE49-F238E27FC236}">
                <a16:creationId xmlns:a16="http://schemas.microsoft.com/office/drawing/2014/main" id="{29BAE54A-0907-CBA9-6030-BEA049D0A28B}"/>
              </a:ext>
            </a:extLst>
          </p:cNvPr>
          <p:cNvPicPr>
            <a:picLocks noChangeAspect="1"/>
          </p:cNvPicPr>
          <p:nvPr/>
        </p:nvPicPr>
        <p:blipFill>
          <a:blip r:embed="rId5"/>
          <a:stretch>
            <a:fillRect/>
          </a:stretch>
        </p:blipFill>
        <p:spPr>
          <a:xfrm>
            <a:off x="6096000" y="4801956"/>
            <a:ext cx="5617462" cy="963555"/>
          </a:xfrm>
          <a:prstGeom prst="rect">
            <a:avLst/>
          </a:prstGeom>
          <a:ln>
            <a:solidFill>
              <a:schemeClr val="accent1"/>
            </a:solidFill>
          </a:ln>
        </p:spPr>
      </p:pic>
      <p:sp>
        <p:nvSpPr>
          <p:cNvPr id="25" name="TextBox 24">
            <a:extLst>
              <a:ext uri="{FF2B5EF4-FFF2-40B4-BE49-F238E27FC236}">
                <a16:creationId xmlns:a16="http://schemas.microsoft.com/office/drawing/2014/main" id="{31687F75-5CC9-4D3B-CCF0-7B021DD0FFB7}"/>
              </a:ext>
            </a:extLst>
          </p:cNvPr>
          <p:cNvSpPr txBox="1"/>
          <p:nvPr/>
        </p:nvSpPr>
        <p:spPr>
          <a:xfrm>
            <a:off x="9165979" y="5746434"/>
            <a:ext cx="1167317" cy="369332"/>
          </a:xfrm>
          <a:prstGeom prst="rect">
            <a:avLst/>
          </a:prstGeom>
          <a:noFill/>
        </p:spPr>
        <p:txBody>
          <a:bodyPr wrap="square" rtlCol="0">
            <a:spAutoFit/>
          </a:bodyPr>
          <a:lstStyle/>
          <a:p>
            <a:pPr algn="just"/>
            <a:r>
              <a:rPr lang="en-US" sz="1800" dirty="0">
                <a:solidFill>
                  <a:srgbClr val="333399"/>
                </a:solidFill>
              </a:rPr>
              <a:t>BK Law</a:t>
            </a:r>
            <a:endParaRPr lang="en-US" sz="1800" dirty="0"/>
          </a:p>
        </p:txBody>
      </p:sp>
      <p:pic>
        <p:nvPicPr>
          <p:cNvPr id="81" name="Picture 80">
            <a:extLst>
              <a:ext uri="{FF2B5EF4-FFF2-40B4-BE49-F238E27FC236}">
                <a16:creationId xmlns:a16="http://schemas.microsoft.com/office/drawing/2014/main" id="{D42AB00E-BEC0-744D-AE23-81E1D023A5F2}"/>
              </a:ext>
            </a:extLst>
          </p:cNvPr>
          <p:cNvPicPr>
            <a:picLocks noChangeAspect="1"/>
          </p:cNvPicPr>
          <p:nvPr/>
        </p:nvPicPr>
        <p:blipFill>
          <a:blip r:embed="rId6"/>
          <a:stretch>
            <a:fillRect/>
          </a:stretch>
        </p:blipFill>
        <p:spPr>
          <a:xfrm>
            <a:off x="457200" y="4809004"/>
            <a:ext cx="5356746" cy="937430"/>
          </a:xfrm>
          <a:prstGeom prst="rect">
            <a:avLst/>
          </a:prstGeom>
          <a:ln>
            <a:solidFill>
              <a:schemeClr val="accent1"/>
            </a:solidFill>
          </a:ln>
        </p:spPr>
      </p:pic>
      <p:sp>
        <p:nvSpPr>
          <p:cNvPr id="21" name="TextBox 20">
            <a:extLst>
              <a:ext uri="{FF2B5EF4-FFF2-40B4-BE49-F238E27FC236}">
                <a16:creationId xmlns:a16="http://schemas.microsoft.com/office/drawing/2014/main" id="{CA6C28BD-B91E-56B9-15B2-808E723B31E1}"/>
              </a:ext>
            </a:extLst>
          </p:cNvPr>
          <p:cNvSpPr txBox="1"/>
          <p:nvPr/>
        </p:nvSpPr>
        <p:spPr>
          <a:xfrm>
            <a:off x="3003023" y="5715656"/>
            <a:ext cx="1877391" cy="400110"/>
          </a:xfrm>
          <a:prstGeom prst="rect">
            <a:avLst/>
          </a:prstGeom>
          <a:noFill/>
        </p:spPr>
        <p:txBody>
          <a:bodyPr wrap="square" rtlCol="0">
            <a:spAutoFit/>
          </a:bodyPr>
          <a:lstStyle/>
          <a:p>
            <a:pPr algn="just"/>
            <a:r>
              <a:rPr lang="en-US" dirty="0">
                <a:solidFill>
                  <a:srgbClr val="333399"/>
                </a:solidFill>
              </a:rPr>
              <a:t>Power Law</a:t>
            </a:r>
            <a:endParaRPr lang="en-US" dirty="0"/>
          </a:p>
        </p:txBody>
      </p:sp>
      <p:pic>
        <p:nvPicPr>
          <p:cNvPr id="84" name="Picture 83">
            <a:extLst>
              <a:ext uri="{FF2B5EF4-FFF2-40B4-BE49-F238E27FC236}">
                <a16:creationId xmlns:a16="http://schemas.microsoft.com/office/drawing/2014/main" id="{5CD56C4F-8F8D-6C98-38D1-261F8E7DDCC8}"/>
              </a:ext>
            </a:extLst>
          </p:cNvPr>
          <p:cNvPicPr>
            <a:picLocks noChangeAspect="1"/>
          </p:cNvPicPr>
          <p:nvPr/>
        </p:nvPicPr>
        <p:blipFill>
          <a:blip r:embed="rId7"/>
          <a:stretch>
            <a:fillRect/>
          </a:stretch>
        </p:blipFill>
        <p:spPr>
          <a:xfrm>
            <a:off x="5567116" y="1795286"/>
            <a:ext cx="2875570" cy="833703"/>
          </a:xfrm>
          <a:prstGeom prst="rect">
            <a:avLst/>
          </a:prstGeom>
        </p:spPr>
      </p:pic>
      <p:sp>
        <p:nvSpPr>
          <p:cNvPr id="85" name="TextBox 84">
            <a:extLst>
              <a:ext uri="{FF2B5EF4-FFF2-40B4-BE49-F238E27FC236}">
                <a16:creationId xmlns:a16="http://schemas.microsoft.com/office/drawing/2014/main" id="{99BDB16E-5CD1-3276-373D-B835ACA55242}"/>
              </a:ext>
            </a:extLst>
          </p:cNvPr>
          <p:cNvSpPr txBox="1"/>
          <p:nvPr/>
        </p:nvSpPr>
        <p:spPr>
          <a:xfrm>
            <a:off x="5323058" y="1941110"/>
            <a:ext cx="439118" cy="461665"/>
          </a:xfrm>
          <a:prstGeom prst="rect">
            <a:avLst/>
          </a:prstGeom>
          <a:noFill/>
        </p:spPr>
        <p:txBody>
          <a:bodyPr wrap="square" rtlCol="0">
            <a:spAutoFit/>
          </a:bodyPr>
          <a:lstStyle/>
          <a:p>
            <a:pPr algn="just"/>
            <a:r>
              <a:rPr lang="en-US" sz="2400" b="1" dirty="0">
                <a:solidFill>
                  <a:schemeClr val="tx2"/>
                </a:solidFill>
              </a:rPr>
              <a:t>,</a:t>
            </a:r>
            <a:endParaRPr lang="en-US" sz="1600" dirty="0">
              <a:solidFill>
                <a:schemeClr val="tx2"/>
              </a:solidFill>
            </a:endParaRPr>
          </a:p>
        </p:txBody>
      </p:sp>
      <p:pic>
        <p:nvPicPr>
          <p:cNvPr id="96" name="Picture 95">
            <a:extLst>
              <a:ext uri="{FF2B5EF4-FFF2-40B4-BE49-F238E27FC236}">
                <a16:creationId xmlns:a16="http://schemas.microsoft.com/office/drawing/2014/main" id="{B6027C2D-F6D0-A8DE-B487-3FAD4EF909EA}"/>
              </a:ext>
            </a:extLst>
          </p:cNvPr>
          <p:cNvPicPr>
            <a:picLocks noChangeAspect="1"/>
          </p:cNvPicPr>
          <p:nvPr/>
        </p:nvPicPr>
        <p:blipFill>
          <a:blip r:embed="rId8"/>
          <a:stretch>
            <a:fillRect/>
          </a:stretch>
        </p:blipFill>
        <p:spPr>
          <a:xfrm>
            <a:off x="10027906" y="2380617"/>
            <a:ext cx="248372" cy="248372"/>
          </a:xfrm>
          <a:prstGeom prst="rect">
            <a:avLst/>
          </a:prstGeom>
        </p:spPr>
      </p:pic>
      <p:sp>
        <p:nvSpPr>
          <p:cNvPr id="107" name="TextBox 106">
            <a:extLst>
              <a:ext uri="{FF2B5EF4-FFF2-40B4-BE49-F238E27FC236}">
                <a16:creationId xmlns:a16="http://schemas.microsoft.com/office/drawing/2014/main" id="{49EBBDF8-FDF8-CFAC-BF85-E5333251D2B1}"/>
              </a:ext>
            </a:extLst>
          </p:cNvPr>
          <p:cNvSpPr txBox="1"/>
          <p:nvPr/>
        </p:nvSpPr>
        <p:spPr>
          <a:xfrm rot="19121946">
            <a:off x="6681137" y="3019274"/>
            <a:ext cx="1877391" cy="338554"/>
          </a:xfrm>
          <a:prstGeom prst="rect">
            <a:avLst/>
          </a:prstGeom>
          <a:noFill/>
        </p:spPr>
        <p:txBody>
          <a:bodyPr wrap="square" rtlCol="0">
            <a:spAutoFit/>
          </a:bodyPr>
          <a:lstStyle/>
          <a:p>
            <a:pPr algn="just"/>
            <a:r>
              <a:rPr lang="en-US" sz="1600" dirty="0">
                <a:solidFill>
                  <a:schemeClr val="tx2"/>
                </a:solidFill>
              </a:rPr>
              <a:t>Tangential mode</a:t>
            </a:r>
          </a:p>
        </p:txBody>
      </p:sp>
      <p:sp>
        <p:nvSpPr>
          <p:cNvPr id="108" name="TextBox 107">
            <a:extLst>
              <a:ext uri="{FF2B5EF4-FFF2-40B4-BE49-F238E27FC236}">
                <a16:creationId xmlns:a16="http://schemas.microsoft.com/office/drawing/2014/main" id="{12C8BEFE-0EA5-BA39-DAF7-CAE14D0BD72E}"/>
              </a:ext>
            </a:extLst>
          </p:cNvPr>
          <p:cNvSpPr txBox="1"/>
          <p:nvPr/>
        </p:nvSpPr>
        <p:spPr>
          <a:xfrm>
            <a:off x="442728" y="4347339"/>
            <a:ext cx="6190084" cy="461665"/>
          </a:xfrm>
          <a:prstGeom prst="rect">
            <a:avLst/>
          </a:prstGeom>
          <a:noFill/>
        </p:spPr>
        <p:txBody>
          <a:bodyPr wrap="square" rtlCol="0">
            <a:spAutoFit/>
          </a:bodyPr>
          <a:lstStyle/>
          <a:p>
            <a:pPr algn="just"/>
            <a:r>
              <a:rPr lang="en-US" sz="2400" b="1" dirty="0">
                <a:solidFill>
                  <a:srgbClr val="333399"/>
                </a:solidFill>
              </a:rPr>
              <a:t>Failure Prediction</a:t>
            </a:r>
            <a:endParaRPr lang="en-US" sz="1600" dirty="0"/>
          </a:p>
        </p:txBody>
      </p:sp>
      <p:grpSp>
        <p:nvGrpSpPr>
          <p:cNvPr id="6" name="Group 5">
            <a:extLst>
              <a:ext uri="{FF2B5EF4-FFF2-40B4-BE49-F238E27FC236}">
                <a16:creationId xmlns:a16="http://schemas.microsoft.com/office/drawing/2014/main" id="{FEEF6C1C-5831-2DE3-0E1C-59FF01ECC356}"/>
              </a:ext>
            </a:extLst>
          </p:cNvPr>
          <p:cNvGrpSpPr/>
          <p:nvPr/>
        </p:nvGrpSpPr>
        <p:grpSpPr>
          <a:xfrm>
            <a:off x="6193446" y="1749050"/>
            <a:ext cx="6494521" cy="3007729"/>
            <a:chOff x="6193446" y="1749050"/>
            <a:chExt cx="6494521" cy="3007729"/>
          </a:xfrm>
        </p:grpSpPr>
        <p:sp>
          <p:nvSpPr>
            <p:cNvPr id="106" name="TextBox 105">
              <a:extLst>
                <a:ext uri="{FF2B5EF4-FFF2-40B4-BE49-F238E27FC236}">
                  <a16:creationId xmlns:a16="http://schemas.microsoft.com/office/drawing/2014/main" id="{77CEE05D-7717-D5AC-A655-A1F5127412D0}"/>
                </a:ext>
              </a:extLst>
            </p:cNvPr>
            <p:cNvSpPr txBox="1"/>
            <p:nvPr/>
          </p:nvSpPr>
          <p:spPr>
            <a:xfrm rot="784775">
              <a:off x="9871881" y="2172246"/>
              <a:ext cx="1877391" cy="338554"/>
            </a:xfrm>
            <a:prstGeom prst="rect">
              <a:avLst/>
            </a:prstGeom>
            <a:noFill/>
          </p:spPr>
          <p:txBody>
            <a:bodyPr wrap="square" rtlCol="0">
              <a:spAutoFit/>
            </a:bodyPr>
            <a:lstStyle/>
            <a:p>
              <a:pPr algn="just"/>
              <a:r>
                <a:rPr lang="en-US" sz="1600" dirty="0">
                  <a:solidFill>
                    <a:schemeClr val="tx2"/>
                  </a:solidFill>
                </a:rPr>
                <a:t>Normal mode</a:t>
              </a:r>
            </a:p>
          </p:txBody>
        </p:sp>
        <p:grpSp>
          <p:nvGrpSpPr>
            <p:cNvPr id="50" name="Group 49">
              <a:extLst>
                <a:ext uri="{FF2B5EF4-FFF2-40B4-BE49-F238E27FC236}">
                  <a16:creationId xmlns:a16="http://schemas.microsoft.com/office/drawing/2014/main" id="{6F51750D-A99C-53AD-8A7A-27B9FF71D945}"/>
                </a:ext>
              </a:extLst>
            </p:cNvPr>
            <p:cNvGrpSpPr/>
            <p:nvPr/>
          </p:nvGrpSpPr>
          <p:grpSpPr>
            <a:xfrm>
              <a:off x="7562708" y="1787144"/>
              <a:ext cx="4076129" cy="2969635"/>
              <a:chOff x="686626" y="1245840"/>
              <a:chExt cx="6650876" cy="4690325"/>
            </a:xfrm>
          </p:grpSpPr>
          <p:cxnSp>
            <p:nvCxnSpPr>
              <p:cNvPr id="51" name="Straight Arrow Connector 50">
                <a:extLst>
                  <a:ext uri="{FF2B5EF4-FFF2-40B4-BE49-F238E27FC236}">
                    <a16:creationId xmlns:a16="http://schemas.microsoft.com/office/drawing/2014/main" id="{23A22613-6368-DE04-3095-9177CF287A69}"/>
                  </a:ext>
                </a:extLst>
              </p:cNvPr>
              <p:cNvCxnSpPr>
                <a:cxnSpLocks/>
              </p:cNvCxnSpPr>
              <p:nvPr/>
            </p:nvCxnSpPr>
            <p:spPr>
              <a:xfrm>
                <a:off x="3144644" y="3429000"/>
                <a:ext cx="4192858" cy="986883"/>
              </a:xfrm>
              <a:prstGeom prst="straightConnector1">
                <a:avLst/>
              </a:prstGeom>
              <a:noFill/>
              <a:ln w="19050" cap="flat" cmpd="sng" algn="ctr">
                <a:solidFill>
                  <a:srgbClr val="333333"/>
                </a:solidFill>
                <a:prstDash val="solid"/>
                <a:tailEnd type="stealth" w="lg" len="med"/>
              </a:ln>
              <a:effectLst/>
            </p:spPr>
          </p:cxnSp>
          <p:cxnSp>
            <p:nvCxnSpPr>
              <p:cNvPr id="52" name="Straight Arrow Connector 51">
                <a:extLst>
                  <a:ext uri="{FF2B5EF4-FFF2-40B4-BE49-F238E27FC236}">
                    <a16:creationId xmlns:a16="http://schemas.microsoft.com/office/drawing/2014/main" id="{BD8CAF91-C7AE-CA9F-7470-A905C0C0AF2B}"/>
                  </a:ext>
                </a:extLst>
              </p:cNvPr>
              <p:cNvCxnSpPr>
                <a:cxnSpLocks/>
              </p:cNvCxnSpPr>
              <p:nvPr/>
            </p:nvCxnSpPr>
            <p:spPr>
              <a:xfrm flipH="1" flipV="1">
                <a:off x="3124475" y="1245840"/>
                <a:ext cx="31320" cy="2183160"/>
              </a:xfrm>
              <a:prstGeom prst="straightConnector1">
                <a:avLst/>
              </a:prstGeom>
              <a:noFill/>
              <a:ln w="19050" cap="flat" cmpd="sng" algn="ctr">
                <a:solidFill>
                  <a:srgbClr val="333333"/>
                </a:solidFill>
                <a:prstDash val="solid"/>
                <a:tailEnd type="stealth" w="lg" len="med"/>
              </a:ln>
              <a:effectLst/>
            </p:spPr>
          </p:cxnSp>
          <p:cxnSp>
            <p:nvCxnSpPr>
              <p:cNvPr id="53" name="Straight Arrow Connector 52">
                <a:extLst>
                  <a:ext uri="{FF2B5EF4-FFF2-40B4-BE49-F238E27FC236}">
                    <a16:creationId xmlns:a16="http://schemas.microsoft.com/office/drawing/2014/main" id="{A7321348-5CFA-FB80-7383-56BC28E6D45F}"/>
                  </a:ext>
                </a:extLst>
              </p:cNvPr>
              <p:cNvCxnSpPr/>
              <p:nvPr/>
            </p:nvCxnSpPr>
            <p:spPr>
              <a:xfrm flipH="1">
                <a:off x="758283" y="3429000"/>
                <a:ext cx="2386361" cy="2135459"/>
              </a:xfrm>
              <a:prstGeom prst="straightConnector1">
                <a:avLst/>
              </a:prstGeom>
              <a:noFill/>
              <a:ln w="19050" cap="flat" cmpd="sng" algn="ctr">
                <a:solidFill>
                  <a:srgbClr val="333333"/>
                </a:solidFill>
                <a:prstDash val="solid"/>
                <a:tailEnd type="stealth" w="lg" len="med"/>
              </a:ln>
              <a:effectLst/>
            </p:spPr>
          </p:cxnSp>
          <p:cxnSp>
            <p:nvCxnSpPr>
              <p:cNvPr id="54" name="Straight Connector 53">
                <a:extLst>
                  <a:ext uri="{FF2B5EF4-FFF2-40B4-BE49-F238E27FC236}">
                    <a16:creationId xmlns:a16="http://schemas.microsoft.com/office/drawing/2014/main" id="{7993AFBD-A4CA-A028-4B06-6BAADDEF6F6B}"/>
                  </a:ext>
                </a:extLst>
              </p:cNvPr>
              <p:cNvCxnSpPr>
                <a:cxnSpLocks/>
              </p:cNvCxnSpPr>
              <p:nvPr/>
            </p:nvCxnSpPr>
            <p:spPr>
              <a:xfrm flipH="1" flipV="1">
                <a:off x="3140837" y="1657348"/>
                <a:ext cx="3683709" cy="883892"/>
              </a:xfrm>
              <a:prstGeom prst="line">
                <a:avLst/>
              </a:prstGeom>
              <a:noFill/>
              <a:ln w="12700" cap="flat" cmpd="sng" algn="ctr">
                <a:solidFill>
                  <a:srgbClr val="333333"/>
                </a:solidFill>
                <a:prstDash val="solid"/>
              </a:ln>
              <a:effectLst/>
            </p:spPr>
          </p:cxnSp>
          <p:cxnSp>
            <p:nvCxnSpPr>
              <p:cNvPr id="55" name="Straight Connector 54">
                <a:extLst>
                  <a:ext uri="{FF2B5EF4-FFF2-40B4-BE49-F238E27FC236}">
                    <a16:creationId xmlns:a16="http://schemas.microsoft.com/office/drawing/2014/main" id="{7FB3577B-769A-F6AA-63AD-6B0EC37FDBE3}"/>
                  </a:ext>
                </a:extLst>
              </p:cNvPr>
              <p:cNvCxnSpPr>
                <a:cxnSpLocks/>
              </p:cNvCxnSpPr>
              <p:nvPr/>
            </p:nvCxnSpPr>
            <p:spPr>
              <a:xfrm flipV="1">
                <a:off x="1302835" y="1661849"/>
                <a:ext cx="1852960" cy="1660949"/>
              </a:xfrm>
              <a:prstGeom prst="line">
                <a:avLst/>
              </a:prstGeom>
              <a:noFill/>
              <a:ln w="12700" cap="flat" cmpd="sng" algn="ctr">
                <a:solidFill>
                  <a:srgbClr val="333333"/>
                </a:solidFill>
                <a:prstDash val="solid"/>
              </a:ln>
              <a:effectLst/>
            </p:spPr>
          </p:cxnSp>
          <p:cxnSp>
            <p:nvCxnSpPr>
              <p:cNvPr id="56" name="Straight Connector 55">
                <a:extLst>
                  <a:ext uri="{FF2B5EF4-FFF2-40B4-BE49-F238E27FC236}">
                    <a16:creationId xmlns:a16="http://schemas.microsoft.com/office/drawing/2014/main" id="{23BED752-12DF-EEE3-8BBD-BDCAFAC2C668}"/>
                  </a:ext>
                </a:extLst>
              </p:cNvPr>
              <p:cNvCxnSpPr>
                <a:cxnSpLocks/>
              </p:cNvCxnSpPr>
              <p:nvPr/>
            </p:nvCxnSpPr>
            <p:spPr>
              <a:xfrm flipV="1">
                <a:off x="1302835" y="3322798"/>
                <a:ext cx="0" cy="1725607"/>
              </a:xfrm>
              <a:prstGeom prst="line">
                <a:avLst/>
              </a:prstGeom>
              <a:noFill/>
              <a:ln w="12700" cap="flat" cmpd="sng" algn="ctr">
                <a:solidFill>
                  <a:srgbClr val="333333"/>
                </a:solidFill>
                <a:prstDash val="solid"/>
              </a:ln>
              <a:effectLst/>
            </p:spPr>
          </p:cxnSp>
          <p:sp>
            <p:nvSpPr>
              <p:cNvPr id="57" name="Isosceles Triangle 56">
                <a:extLst>
                  <a:ext uri="{FF2B5EF4-FFF2-40B4-BE49-F238E27FC236}">
                    <a16:creationId xmlns:a16="http://schemas.microsoft.com/office/drawing/2014/main" id="{5966F23D-C4FA-C13A-6918-85253066188D}"/>
                  </a:ext>
                </a:extLst>
              </p:cNvPr>
              <p:cNvSpPr/>
              <p:nvPr/>
            </p:nvSpPr>
            <p:spPr>
              <a:xfrm rot="793078">
                <a:off x="3245566" y="2663956"/>
                <a:ext cx="3800102" cy="1225488"/>
              </a:xfrm>
              <a:prstGeom prst="triangle">
                <a:avLst>
                  <a:gd name="adj" fmla="val 29531"/>
                </a:avLst>
              </a:prstGeom>
              <a:solidFill>
                <a:sysClr val="window" lastClr="FFFFFF">
                  <a:lumMod val="85000"/>
                </a:sysClr>
              </a:solidFill>
              <a:ln w="25400" cap="flat" cmpd="sng" algn="ctr">
                <a:solidFill>
                  <a:srgbClr val="333399">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58" name="Group 57">
                <a:extLst>
                  <a:ext uri="{FF2B5EF4-FFF2-40B4-BE49-F238E27FC236}">
                    <a16:creationId xmlns:a16="http://schemas.microsoft.com/office/drawing/2014/main" id="{0FAB7A41-4A1E-90F4-E401-F95D028F8144}"/>
                  </a:ext>
                </a:extLst>
              </p:cNvPr>
              <p:cNvGrpSpPr/>
              <p:nvPr/>
            </p:nvGrpSpPr>
            <p:grpSpPr>
              <a:xfrm>
                <a:off x="3131719" y="2007220"/>
                <a:ext cx="1854732" cy="3928223"/>
                <a:chOff x="3163404" y="2010156"/>
                <a:chExt cx="1854732" cy="3928223"/>
              </a:xfrm>
            </p:grpSpPr>
            <p:cxnSp>
              <p:nvCxnSpPr>
                <p:cNvPr id="71" name="Straight Connector 70">
                  <a:extLst>
                    <a:ext uri="{FF2B5EF4-FFF2-40B4-BE49-F238E27FC236}">
                      <a16:creationId xmlns:a16="http://schemas.microsoft.com/office/drawing/2014/main" id="{B33D900A-7211-0075-9BC4-4B592BCC0FC4}"/>
                    </a:ext>
                  </a:extLst>
                </p:cNvPr>
                <p:cNvCxnSpPr>
                  <a:cxnSpLocks/>
                </p:cNvCxnSpPr>
                <p:nvPr/>
              </p:nvCxnSpPr>
              <p:spPr>
                <a:xfrm>
                  <a:off x="3163404" y="3432580"/>
                  <a:ext cx="1854732" cy="2505799"/>
                </a:xfrm>
                <a:prstGeom prst="line">
                  <a:avLst/>
                </a:prstGeom>
                <a:noFill/>
                <a:ln w="19050" cap="flat" cmpd="sng" algn="ctr">
                  <a:solidFill>
                    <a:srgbClr val="C00000"/>
                  </a:solidFill>
                  <a:prstDash val="solid"/>
                </a:ln>
                <a:effectLst/>
              </p:spPr>
            </p:cxnSp>
            <p:cxnSp>
              <p:nvCxnSpPr>
                <p:cNvPr id="72" name="Straight Connector 71">
                  <a:extLst>
                    <a:ext uri="{FF2B5EF4-FFF2-40B4-BE49-F238E27FC236}">
                      <a16:creationId xmlns:a16="http://schemas.microsoft.com/office/drawing/2014/main" id="{7FF2364E-562F-E548-90F8-0143D3C39D34}"/>
                    </a:ext>
                  </a:extLst>
                </p:cNvPr>
                <p:cNvCxnSpPr>
                  <a:cxnSpLocks/>
                  <a:stCxn id="57" idx="2"/>
                </p:cNvCxnSpPr>
                <p:nvPr/>
              </p:nvCxnSpPr>
              <p:spPr>
                <a:xfrm flipV="1">
                  <a:off x="3187481" y="2010156"/>
                  <a:ext cx="676591" cy="1431532"/>
                </a:xfrm>
                <a:prstGeom prst="line">
                  <a:avLst/>
                </a:prstGeom>
                <a:noFill/>
                <a:ln w="19050" cap="flat" cmpd="sng" algn="ctr">
                  <a:solidFill>
                    <a:srgbClr val="C00000"/>
                  </a:solidFill>
                  <a:prstDash val="solid"/>
                </a:ln>
                <a:effectLst/>
              </p:spPr>
            </p:cxnSp>
            <p:cxnSp>
              <p:nvCxnSpPr>
                <p:cNvPr id="73" name="Straight Connector 72">
                  <a:extLst>
                    <a:ext uri="{FF2B5EF4-FFF2-40B4-BE49-F238E27FC236}">
                      <a16:creationId xmlns:a16="http://schemas.microsoft.com/office/drawing/2014/main" id="{1A313425-5CD1-1289-7945-4E30EC29F8C3}"/>
                    </a:ext>
                  </a:extLst>
                </p:cNvPr>
                <p:cNvCxnSpPr>
                  <a:cxnSpLocks/>
                </p:cNvCxnSpPr>
                <p:nvPr/>
              </p:nvCxnSpPr>
              <p:spPr>
                <a:xfrm>
                  <a:off x="3864072" y="2010156"/>
                  <a:ext cx="1139198" cy="3928223"/>
                </a:xfrm>
                <a:prstGeom prst="line">
                  <a:avLst/>
                </a:prstGeom>
                <a:noFill/>
                <a:ln w="19050" cap="flat" cmpd="sng" algn="ctr">
                  <a:solidFill>
                    <a:srgbClr val="C00000"/>
                  </a:solidFill>
                  <a:prstDash val="solid"/>
                </a:ln>
                <a:effectLst/>
              </p:spPr>
            </p:cxnSp>
          </p:grpSp>
          <p:sp>
            <p:nvSpPr>
              <p:cNvPr id="59" name="Isosceles Triangle 58">
                <a:extLst>
                  <a:ext uri="{FF2B5EF4-FFF2-40B4-BE49-F238E27FC236}">
                    <a16:creationId xmlns:a16="http://schemas.microsoft.com/office/drawing/2014/main" id="{107E3693-62FE-035A-8BDE-9797D78D8154}"/>
                  </a:ext>
                </a:extLst>
              </p:cNvPr>
              <p:cNvSpPr/>
              <p:nvPr/>
            </p:nvSpPr>
            <p:spPr>
              <a:xfrm rot="19092546">
                <a:off x="686626" y="3353284"/>
                <a:ext cx="2419305" cy="1039804"/>
              </a:xfrm>
              <a:prstGeom prst="triangle">
                <a:avLst>
                  <a:gd name="adj" fmla="val 100000"/>
                </a:avLst>
              </a:prstGeom>
              <a:solidFill>
                <a:sysClr val="window" lastClr="FFFFFF">
                  <a:lumMod val="85000"/>
                </a:sysClr>
              </a:solidFill>
              <a:ln w="25400" cap="flat" cmpd="sng" algn="ctr">
                <a:solidFill>
                  <a:srgbClr val="333399">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60" name="Straight Connector 59">
                <a:extLst>
                  <a:ext uri="{FF2B5EF4-FFF2-40B4-BE49-F238E27FC236}">
                    <a16:creationId xmlns:a16="http://schemas.microsoft.com/office/drawing/2014/main" id="{2CAD0115-E9DF-FB0C-DFA6-00035EE0E745}"/>
                  </a:ext>
                </a:extLst>
              </p:cNvPr>
              <p:cNvCxnSpPr>
                <a:cxnSpLocks/>
              </p:cNvCxnSpPr>
              <p:nvPr/>
            </p:nvCxnSpPr>
            <p:spPr>
              <a:xfrm flipH="1" flipV="1">
                <a:off x="1302835" y="3322798"/>
                <a:ext cx="3679856" cy="879391"/>
              </a:xfrm>
              <a:prstGeom prst="line">
                <a:avLst/>
              </a:prstGeom>
              <a:noFill/>
              <a:ln w="12700" cap="flat" cmpd="sng" algn="ctr">
                <a:solidFill>
                  <a:srgbClr val="333333"/>
                </a:solidFill>
                <a:prstDash val="solid"/>
              </a:ln>
              <a:effectLst/>
            </p:spPr>
          </p:cxnSp>
          <p:cxnSp>
            <p:nvCxnSpPr>
              <p:cNvPr id="61" name="Straight Connector 60">
                <a:extLst>
                  <a:ext uri="{FF2B5EF4-FFF2-40B4-BE49-F238E27FC236}">
                    <a16:creationId xmlns:a16="http://schemas.microsoft.com/office/drawing/2014/main" id="{EFFC31F1-CB67-2543-B0F8-D894D5B6C5BE}"/>
                  </a:ext>
                </a:extLst>
              </p:cNvPr>
              <p:cNvCxnSpPr>
                <a:cxnSpLocks/>
              </p:cNvCxnSpPr>
              <p:nvPr/>
            </p:nvCxnSpPr>
            <p:spPr>
              <a:xfrm flipV="1">
                <a:off x="4971586" y="2558131"/>
                <a:ext cx="1852960" cy="1660949"/>
              </a:xfrm>
              <a:prstGeom prst="line">
                <a:avLst/>
              </a:prstGeom>
              <a:noFill/>
              <a:ln w="12700" cap="flat" cmpd="sng" algn="ctr">
                <a:solidFill>
                  <a:srgbClr val="333333"/>
                </a:solidFill>
                <a:prstDash val="solid"/>
              </a:ln>
              <a:effectLst/>
            </p:spPr>
          </p:cxnSp>
          <p:cxnSp>
            <p:nvCxnSpPr>
              <p:cNvPr id="62" name="Straight Connector 61">
                <a:extLst>
                  <a:ext uri="{FF2B5EF4-FFF2-40B4-BE49-F238E27FC236}">
                    <a16:creationId xmlns:a16="http://schemas.microsoft.com/office/drawing/2014/main" id="{352CA37E-E088-8E86-9F32-FCFF4D017B87}"/>
                  </a:ext>
                </a:extLst>
              </p:cNvPr>
              <p:cNvCxnSpPr>
                <a:cxnSpLocks/>
              </p:cNvCxnSpPr>
              <p:nvPr/>
            </p:nvCxnSpPr>
            <p:spPr>
              <a:xfrm flipV="1">
                <a:off x="4971586" y="4202189"/>
                <a:ext cx="0" cy="1725607"/>
              </a:xfrm>
              <a:prstGeom prst="line">
                <a:avLst/>
              </a:prstGeom>
              <a:noFill/>
              <a:ln w="12700" cap="flat" cmpd="sng" algn="ctr">
                <a:solidFill>
                  <a:srgbClr val="333333"/>
                </a:solidFill>
                <a:prstDash val="solid"/>
              </a:ln>
              <a:effectLst/>
            </p:spPr>
          </p:cxnSp>
          <p:cxnSp>
            <p:nvCxnSpPr>
              <p:cNvPr id="63" name="Straight Connector 62">
                <a:extLst>
                  <a:ext uri="{FF2B5EF4-FFF2-40B4-BE49-F238E27FC236}">
                    <a16:creationId xmlns:a16="http://schemas.microsoft.com/office/drawing/2014/main" id="{90ABB552-5842-426D-FA23-0780C981AFC2}"/>
                  </a:ext>
                </a:extLst>
              </p:cNvPr>
              <p:cNvCxnSpPr>
                <a:cxnSpLocks/>
              </p:cNvCxnSpPr>
              <p:nvPr/>
            </p:nvCxnSpPr>
            <p:spPr>
              <a:xfrm flipH="1" flipV="1">
                <a:off x="1299141" y="5056774"/>
                <a:ext cx="3679856" cy="879391"/>
              </a:xfrm>
              <a:prstGeom prst="line">
                <a:avLst/>
              </a:prstGeom>
              <a:noFill/>
              <a:ln w="12700" cap="flat" cmpd="sng" algn="ctr">
                <a:solidFill>
                  <a:srgbClr val="333333"/>
                </a:solidFill>
                <a:prstDash val="sysDash"/>
              </a:ln>
              <a:effectLst/>
            </p:spPr>
          </p:cxnSp>
          <p:cxnSp>
            <p:nvCxnSpPr>
              <p:cNvPr id="64" name="Straight Connector 63">
                <a:extLst>
                  <a:ext uri="{FF2B5EF4-FFF2-40B4-BE49-F238E27FC236}">
                    <a16:creationId xmlns:a16="http://schemas.microsoft.com/office/drawing/2014/main" id="{3570214A-9ACC-8138-D09D-3C8E2A6210C4}"/>
                  </a:ext>
                </a:extLst>
              </p:cNvPr>
              <p:cNvCxnSpPr>
                <a:cxnSpLocks/>
              </p:cNvCxnSpPr>
              <p:nvPr/>
            </p:nvCxnSpPr>
            <p:spPr>
              <a:xfrm flipV="1">
                <a:off x="4986452" y="4272434"/>
                <a:ext cx="1852960" cy="1660949"/>
              </a:xfrm>
              <a:prstGeom prst="line">
                <a:avLst/>
              </a:prstGeom>
              <a:noFill/>
              <a:ln w="12700" cap="flat" cmpd="sng" algn="ctr">
                <a:solidFill>
                  <a:srgbClr val="333333"/>
                </a:solidFill>
                <a:prstDash val="sysDash"/>
              </a:ln>
              <a:effectLst/>
            </p:spPr>
          </p:cxnSp>
          <p:cxnSp>
            <p:nvCxnSpPr>
              <p:cNvPr id="65" name="Straight Connector 64">
                <a:extLst>
                  <a:ext uri="{FF2B5EF4-FFF2-40B4-BE49-F238E27FC236}">
                    <a16:creationId xmlns:a16="http://schemas.microsoft.com/office/drawing/2014/main" id="{04559473-B281-96B6-B154-4CB5510CD631}"/>
                  </a:ext>
                </a:extLst>
              </p:cNvPr>
              <p:cNvCxnSpPr>
                <a:cxnSpLocks/>
              </p:cNvCxnSpPr>
              <p:nvPr/>
            </p:nvCxnSpPr>
            <p:spPr>
              <a:xfrm flipV="1">
                <a:off x="6824546" y="2552391"/>
                <a:ext cx="0" cy="1725607"/>
              </a:xfrm>
              <a:prstGeom prst="line">
                <a:avLst/>
              </a:prstGeom>
              <a:noFill/>
              <a:ln w="12700" cap="flat" cmpd="sng" algn="ctr">
                <a:solidFill>
                  <a:srgbClr val="333333"/>
                </a:solidFill>
                <a:prstDash val="solid"/>
              </a:ln>
              <a:effectLst/>
            </p:spPr>
          </p:cxnSp>
          <p:cxnSp>
            <p:nvCxnSpPr>
              <p:cNvPr id="66" name="Straight Connector 65">
                <a:extLst>
                  <a:ext uri="{FF2B5EF4-FFF2-40B4-BE49-F238E27FC236}">
                    <a16:creationId xmlns:a16="http://schemas.microsoft.com/office/drawing/2014/main" id="{4BA4E8AD-128C-1332-0EEB-564A661A2157}"/>
                  </a:ext>
                </a:extLst>
              </p:cNvPr>
              <p:cNvCxnSpPr>
                <a:cxnSpLocks/>
              </p:cNvCxnSpPr>
              <p:nvPr/>
            </p:nvCxnSpPr>
            <p:spPr>
              <a:xfrm>
                <a:off x="2455128" y="2688891"/>
                <a:ext cx="17576" cy="1373295"/>
              </a:xfrm>
              <a:prstGeom prst="line">
                <a:avLst/>
              </a:prstGeom>
              <a:noFill/>
              <a:ln w="12700" cap="flat" cmpd="sng" algn="ctr">
                <a:solidFill>
                  <a:srgbClr val="333333"/>
                </a:solidFill>
                <a:prstDash val="sysDash"/>
              </a:ln>
              <a:effectLst/>
            </p:spPr>
          </p:cxnSp>
          <p:cxnSp>
            <p:nvCxnSpPr>
              <p:cNvPr id="67" name="Straight Connector 66">
                <a:extLst>
                  <a:ext uri="{FF2B5EF4-FFF2-40B4-BE49-F238E27FC236}">
                    <a16:creationId xmlns:a16="http://schemas.microsoft.com/office/drawing/2014/main" id="{09AB6F20-37F5-ABFA-81FE-B0BD5EFE5097}"/>
                  </a:ext>
                </a:extLst>
              </p:cNvPr>
              <p:cNvCxnSpPr>
                <a:cxnSpLocks/>
              </p:cNvCxnSpPr>
              <p:nvPr/>
            </p:nvCxnSpPr>
            <p:spPr>
              <a:xfrm>
                <a:off x="3832387" y="2007220"/>
                <a:ext cx="0" cy="2378932"/>
              </a:xfrm>
              <a:prstGeom prst="line">
                <a:avLst/>
              </a:prstGeom>
              <a:noFill/>
              <a:ln w="12700" cap="flat" cmpd="sng" algn="ctr">
                <a:solidFill>
                  <a:srgbClr val="333333"/>
                </a:solidFill>
                <a:prstDash val="sysDash"/>
              </a:ln>
              <a:effectLst/>
            </p:spPr>
          </p:cxnSp>
          <p:cxnSp>
            <p:nvCxnSpPr>
              <p:cNvPr id="68" name="Straight Connector 67">
                <a:extLst>
                  <a:ext uri="{FF2B5EF4-FFF2-40B4-BE49-F238E27FC236}">
                    <a16:creationId xmlns:a16="http://schemas.microsoft.com/office/drawing/2014/main" id="{C156F49E-2140-513B-B9BD-BC7C68EDCA73}"/>
                  </a:ext>
                </a:extLst>
              </p:cNvPr>
              <p:cNvCxnSpPr>
                <a:cxnSpLocks/>
              </p:cNvCxnSpPr>
              <p:nvPr/>
            </p:nvCxnSpPr>
            <p:spPr>
              <a:xfrm>
                <a:off x="2472704" y="4044150"/>
                <a:ext cx="1361904" cy="342002"/>
              </a:xfrm>
              <a:prstGeom prst="line">
                <a:avLst/>
              </a:prstGeom>
              <a:noFill/>
              <a:ln w="12700" cap="flat" cmpd="sng" algn="ctr">
                <a:solidFill>
                  <a:srgbClr val="333333"/>
                </a:solidFill>
                <a:prstDash val="sysDash"/>
              </a:ln>
              <a:effectLst/>
            </p:spPr>
          </p:cxnSp>
          <p:cxnSp>
            <p:nvCxnSpPr>
              <p:cNvPr id="69" name="Straight Connector 68">
                <a:extLst>
                  <a:ext uri="{FF2B5EF4-FFF2-40B4-BE49-F238E27FC236}">
                    <a16:creationId xmlns:a16="http://schemas.microsoft.com/office/drawing/2014/main" id="{F9198DC6-4C6D-18DE-0151-385D82639D57}"/>
                  </a:ext>
                </a:extLst>
              </p:cNvPr>
              <p:cNvCxnSpPr>
                <a:cxnSpLocks/>
              </p:cNvCxnSpPr>
              <p:nvPr/>
            </p:nvCxnSpPr>
            <p:spPr>
              <a:xfrm flipV="1">
                <a:off x="3816423" y="3762493"/>
                <a:ext cx="718853" cy="638525"/>
              </a:xfrm>
              <a:prstGeom prst="line">
                <a:avLst/>
              </a:prstGeom>
              <a:noFill/>
              <a:ln w="12700" cap="flat" cmpd="sng" algn="ctr">
                <a:solidFill>
                  <a:srgbClr val="333333"/>
                </a:solidFill>
                <a:prstDash val="sysDash"/>
              </a:ln>
              <a:effectLst/>
            </p:spPr>
          </p:cxnSp>
          <p:cxnSp>
            <p:nvCxnSpPr>
              <p:cNvPr id="70" name="Straight Connector 69">
                <a:extLst>
                  <a:ext uri="{FF2B5EF4-FFF2-40B4-BE49-F238E27FC236}">
                    <a16:creationId xmlns:a16="http://schemas.microsoft.com/office/drawing/2014/main" id="{086CBCBA-C1AA-E13E-5FDF-54BEA14BB382}"/>
                  </a:ext>
                </a:extLst>
              </p:cNvPr>
              <p:cNvCxnSpPr>
                <a:cxnSpLocks/>
                <a:stCxn id="57" idx="0"/>
              </p:cNvCxnSpPr>
              <p:nvPr/>
            </p:nvCxnSpPr>
            <p:spPr>
              <a:xfrm>
                <a:off x="4528489" y="2502331"/>
                <a:ext cx="4566" cy="1265016"/>
              </a:xfrm>
              <a:prstGeom prst="line">
                <a:avLst/>
              </a:prstGeom>
              <a:noFill/>
              <a:ln w="12700" cap="flat" cmpd="sng" algn="ctr">
                <a:solidFill>
                  <a:srgbClr val="333333"/>
                </a:solidFill>
                <a:prstDash val="sysDash"/>
              </a:ln>
              <a:effectLst/>
            </p:spPr>
          </p:cxnSp>
        </p:grpSp>
        <p:pic>
          <p:nvPicPr>
            <p:cNvPr id="88" name="Picture 87">
              <a:extLst>
                <a:ext uri="{FF2B5EF4-FFF2-40B4-BE49-F238E27FC236}">
                  <a16:creationId xmlns:a16="http://schemas.microsoft.com/office/drawing/2014/main" id="{DA45399C-112B-7ED7-E5E7-3FC9B843D768}"/>
                </a:ext>
              </a:extLst>
            </p:cNvPr>
            <p:cNvPicPr>
              <a:picLocks noChangeAspect="1"/>
            </p:cNvPicPr>
            <p:nvPr/>
          </p:nvPicPr>
          <p:blipFill>
            <a:blip r:embed="rId9"/>
            <a:stretch>
              <a:fillRect/>
            </a:stretch>
          </p:blipFill>
          <p:spPr>
            <a:xfrm>
              <a:off x="9167507" y="3792503"/>
              <a:ext cx="312944" cy="306808"/>
            </a:xfrm>
            <a:prstGeom prst="rect">
              <a:avLst/>
            </a:prstGeom>
          </p:spPr>
        </p:pic>
        <p:pic>
          <p:nvPicPr>
            <p:cNvPr id="90" name="Picture 89">
              <a:extLst>
                <a:ext uri="{FF2B5EF4-FFF2-40B4-BE49-F238E27FC236}">
                  <a16:creationId xmlns:a16="http://schemas.microsoft.com/office/drawing/2014/main" id="{67C5C3ED-1258-06BF-D968-F34F8016C361}"/>
                </a:ext>
              </a:extLst>
            </p:cNvPr>
            <p:cNvPicPr>
              <a:picLocks noChangeAspect="1"/>
            </p:cNvPicPr>
            <p:nvPr/>
          </p:nvPicPr>
          <p:blipFill>
            <a:blip r:embed="rId10"/>
            <a:stretch>
              <a:fillRect/>
            </a:stretch>
          </p:blipFill>
          <p:spPr>
            <a:xfrm>
              <a:off x="9592380" y="4345609"/>
              <a:ext cx="300302" cy="269659"/>
            </a:xfrm>
            <a:prstGeom prst="rect">
              <a:avLst/>
            </a:prstGeom>
          </p:spPr>
        </p:pic>
        <p:pic>
          <p:nvPicPr>
            <p:cNvPr id="92" name="Picture 91">
              <a:extLst>
                <a:ext uri="{FF2B5EF4-FFF2-40B4-BE49-F238E27FC236}">
                  <a16:creationId xmlns:a16="http://schemas.microsoft.com/office/drawing/2014/main" id="{B375C75F-7E93-96FE-25A8-BA3E6F0EC310}"/>
                </a:ext>
              </a:extLst>
            </p:cNvPr>
            <p:cNvPicPr>
              <a:picLocks noChangeAspect="1"/>
            </p:cNvPicPr>
            <p:nvPr/>
          </p:nvPicPr>
          <p:blipFill>
            <a:blip r:embed="rId11"/>
            <a:stretch>
              <a:fillRect/>
            </a:stretch>
          </p:blipFill>
          <p:spPr>
            <a:xfrm>
              <a:off x="9993421" y="3091604"/>
              <a:ext cx="298909" cy="272917"/>
            </a:xfrm>
            <a:prstGeom prst="rect">
              <a:avLst/>
            </a:prstGeom>
          </p:spPr>
        </p:pic>
        <p:pic>
          <p:nvPicPr>
            <p:cNvPr id="94" name="Picture 93">
              <a:extLst>
                <a:ext uri="{FF2B5EF4-FFF2-40B4-BE49-F238E27FC236}">
                  <a16:creationId xmlns:a16="http://schemas.microsoft.com/office/drawing/2014/main" id="{799EEDFF-AEA8-15DA-7CDF-1290B09C102C}"/>
                </a:ext>
              </a:extLst>
            </p:cNvPr>
            <p:cNvPicPr>
              <a:picLocks noChangeAspect="1"/>
            </p:cNvPicPr>
            <p:nvPr/>
          </p:nvPicPr>
          <p:blipFill>
            <a:blip r:embed="rId12"/>
            <a:stretch>
              <a:fillRect/>
            </a:stretch>
          </p:blipFill>
          <p:spPr>
            <a:xfrm>
              <a:off x="8365915" y="3348466"/>
              <a:ext cx="277664" cy="264442"/>
            </a:xfrm>
            <a:prstGeom prst="rect">
              <a:avLst/>
            </a:prstGeom>
          </p:spPr>
        </p:pic>
        <p:pic>
          <p:nvPicPr>
            <p:cNvPr id="98" name="Picture 97">
              <a:extLst>
                <a:ext uri="{FF2B5EF4-FFF2-40B4-BE49-F238E27FC236}">
                  <a16:creationId xmlns:a16="http://schemas.microsoft.com/office/drawing/2014/main" id="{5F949218-286D-E99F-A9E8-B6D8A5ADFA22}"/>
                </a:ext>
              </a:extLst>
            </p:cNvPr>
            <p:cNvPicPr>
              <a:picLocks noChangeAspect="1"/>
            </p:cNvPicPr>
            <p:nvPr/>
          </p:nvPicPr>
          <p:blipFill>
            <a:blip r:embed="rId13"/>
            <a:stretch>
              <a:fillRect/>
            </a:stretch>
          </p:blipFill>
          <p:spPr>
            <a:xfrm>
              <a:off x="8662683" y="2452802"/>
              <a:ext cx="223849" cy="217265"/>
            </a:xfrm>
            <a:prstGeom prst="rect">
              <a:avLst/>
            </a:prstGeom>
          </p:spPr>
        </p:pic>
        <p:pic>
          <p:nvPicPr>
            <p:cNvPr id="100" name="Picture 99">
              <a:extLst>
                <a:ext uri="{FF2B5EF4-FFF2-40B4-BE49-F238E27FC236}">
                  <a16:creationId xmlns:a16="http://schemas.microsoft.com/office/drawing/2014/main" id="{45FCBC28-7AD2-C03B-8682-573845E62FCC}"/>
                </a:ext>
              </a:extLst>
            </p:cNvPr>
            <p:cNvPicPr>
              <a:picLocks noChangeAspect="1"/>
            </p:cNvPicPr>
            <p:nvPr/>
          </p:nvPicPr>
          <p:blipFill>
            <a:blip r:embed="rId14"/>
            <a:stretch>
              <a:fillRect/>
            </a:stretch>
          </p:blipFill>
          <p:spPr>
            <a:xfrm>
              <a:off x="11362312" y="3345088"/>
              <a:ext cx="351149" cy="358315"/>
            </a:xfrm>
            <a:prstGeom prst="rect">
              <a:avLst/>
            </a:prstGeom>
          </p:spPr>
        </p:pic>
        <p:pic>
          <p:nvPicPr>
            <p:cNvPr id="102" name="Picture 101">
              <a:extLst>
                <a:ext uri="{FF2B5EF4-FFF2-40B4-BE49-F238E27FC236}">
                  <a16:creationId xmlns:a16="http://schemas.microsoft.com/office/drawing/2014/main" id="{E8612F43-EF80-DB17-8952-ACAA3F76CAEC}"/>
                </a:ext>
              </a:extLst>
            </p:cNvPr>
            <p:cNvPicPr>
              <a:picLocks noChangeAspect="1"/>
            </p:cNvPicPr>
            <p:nvPr/>
          </p:nvPicPr>
          <p:blipFill>
            <a:blip r:embed="rId15"/>
            <a:stretch>
              <a:fillRect/>
            </a:stretch>
          </p:blipFill>
          <p:spPr>
            <a:xfrm>
              <a:off x="7503219" y="3754920"/>
              <a:ext cx="356894" cy="431593"/>
            </a:xfrm>
            <a:prstGeom prst="rect">
              <a:avLst/>
            </a:prstGeom>
          </p:spPr>
        </p:pic>
        <p:sp>
          <p:nvSpPr>
            <p:cNvPr id="103" name="TextBox 102">
              <a:extLst>
                <a:ext uri="{FF2B5EF4-FFF2-40B4-BE49-F238E27FC236}">
                  <a16:creationId xmlns:a16="http://schemas.microsoft.com/office/drawing/2014/main" id="{CB117034-2C75-89DF-8AF6-EF9C190556F9}"/>
                </a:ext>
              </a:extLst>
            </p:cNvPr>
            <p:cNvSpPr txBox="1"/>
            <p:nvPr/>
          </p:nvSpPr>
          <p:spPr>
            <a:xfrm>
              <a:off x="10810576" y="4079504"/>
              <a:ext cx="1877391" cy="338554"/>
            </a:xfrm>
            <a:prstGeom prst="rect">
              <a:avLst/>
            </a:prstGeom>
            <a:noFill/>
          </p:spPr>
          <p:txBody>
            <a:bodyPr wrap="square" rtlCol="0">
              <a:spAutoFit/>
            </a:bodyPr>
            <a:lstStyle/>
            <a:p>
              <a:pPr algn="just"/>
              <a:r>
                <a:rPr lang="en-US" sz="1600" dirty="0">
                  <a:solidFill>
                    <a:schemeClr val="tx2"/>
                  </a:solidFill>
                </a:rPr>
                <a:t>displacement</a:t>
              </a:r>
            </a:p>
          </p:txBody>
        </p:sp>
        <p:sp>
          <p:nvSpPr>
            <p:cNvPr id="104" name="TextBox 103">
              <a:extLst>
                <a:ext uri="{FF2B5EF4-FFF2-40B4-BE49-F238E27FC236}">
                  <a16:creationId xmlns:a16="http://schemas.microsoft.com/office/drawing/2014/main" id="{C5220E5C-7FA4-321F-7AE8-CB805419F8D1}"/>
                </a:ext>
              </a:extLst>
            </p:cNvPr>
            <p:cNvSpPr txBox="1"/>
            <p:nvPr/>
          </p:nvSpPr>
          <p:spPr>
            <a:xfrm>
              <a:off x="9065739" y="1749050"/>
              <a:ext cx="1877391" cy="338554"/>
            </a:xfrm>
            <a:prstGeom prst="rect">
              <a:avLst/>
            </a:prstGeom>
            <a:noFill/>
          </p:spPr>
          <p:txBody>
            <a:bodyPr wrap="square" rtlCol="0">
              <a:spAutoFit/>
            </a:bodyPr>
            <a:lstStyle/>
            <a:p>
              <a:pPr algn="just"/>
              <a:r>
                <a:rPr lang="en-US" sz="1600" dirty="0">
                  <a:solidFill>
                    <a:schemeClr val="tx2"/>
                  </a:solidFill>
                </a:rPr>
                <a:t>traction</a:t>
              </a:r>
            </a:p>
          </p:txBody>
        </p:sp>
        <p:sp>
          <p:nvSpPr>
            <p:cNvPr id="105" name="TextBox 104">
              <a:extLst>
                <a:ext uri="{FF2B5EF4-FFF2-40B4-BE49-F238E27FC236}">
                  <a16:creationId xmlns:a16="http://schemas.microsoft.com/office/drawing/2014/main" id="{469F74B7-F06C-2088-A7DF-ADD07C07EBC2}"/>
                </a:ext>
              </a:extLst>
            </p:cNvPr>
            <p:cNvSpPr txBox="1"/>
            <p:nvPr/>
          </p:nvSpPr>
          <p:spPr>
            <a:xfrm>
              <a:off x="6193446" y="4355299"/>
              <a:ext cx="1877391" cy="338554"/>
            </a:xfrm>
            <a:prstGeom prst="rect">
              <a:avLst/>
            </a:prstGeom>
            <a:noFill/>
          </p:spPr>
          <p:txBody>
            <a:bodyPr wrap="square" rtlCol="0">
              <a:spAutoFit/>
            </a:bodyPr>
            <a:lstStyle/>
            <a:p>
              <a:pPr algn="just"/>
              <a:r>
                <a:rPr lang="en-US" sz="1600" dirty="0">
                  <a:solidFill>
                    <a:schemeClr val="tx2"/>
                  </a:solidFill>
                </a:rPr>
                <a:t>displacement</a:t>
              </a:r>
            </a:p>
          </p:txBody>
        </p:sp>
        <p:pic>
          <p:nvPicPr>
            <p:cNvPr id="110" name="Picture 109">
              <a:extLst>
                <a:ext uri="{FF2B5EF4-FFF2-40B4-BE49-F238E27FC236}">
                  <a16:creationId xmlns:a16="http://schemas.microsoft.com/office/drawing/2014/main" id="{96E6DEEC-5D85-7F7C-41B1-AD2453D252DE}"/>
                </a:ext>
              </a:extLst>
            </p:cNvPr>
            <p:cNvPicPr>
              <a:picLocks noChangeAspect="1"/>
            </p:cNvPicPr>
            <p:nvPr/>
          </p:nvPicPr>
          <p:blipFill>
            <a:blip r:embed="rId16"/>
            <a:stretch>
              <a:fillRect/>
            </a:stretch>
          </p:blipFill>
          <p:spPr>
            <a:xfrm>
              <a:off x="9147731" y="2160649"/>
              <a:ext cx="255480" cy="255480"/>
            </a:xfrm>
            <a:prstGeom prst="rect">
              <a:avLst/>
            </a:prstGeom>
          </p:spPr>
        </p:pic>
      </p:grpSp>
      <p:sp>
        <p:nvSpPr>
          <p:cNvPr id="111" name="TextBox 110">
            <a:extLst>
              <a:ext uri="{FF2B5EF4-FFF2-40B4-BE49-F238E27FC236}">
                <a16:creationId xmlns:a16="http://schemas.microsoft.com/office/drawing/2014/main" id="{1958F013-2600-6775-0BE6-EE000C7ACB58}"/>
              </a:ext>
            </a:extLst>
          </p:cNvPr>
          <p:cNvSpPr txBox="1"/>
          <p:nvPr/>
        </p:nvSpPr>
        <p:spPr>
          <a:xfrm>
            <a:off x="442728" y="5843154"/>
            <a:ext cx="6096000" cy="215444"/>
          </a:xfrm>
          <a:prstGeom prst="rect">
            <a:avLst/>
          </a:prstGeom>
          <a:noFill/>
        </p:spPr>
        <p:txBody>
          <a:bodyPr wrap="square">
            <a:spAutoFit/>
          </a:bodyPr>
          <a:lstStyle/>
          <a:p>
            <a:r>
              <a:rPr lang="en-US" sz="800" dirty="0">
                <a:solidFill>
                  <a:schemeClr val="tx2"/>
                </a:solidFill>
              </a:rPr>
              <a:t>Camanho et al., (No. NAS 1.15: 211737, (2002) </a:t>
            </a:r>
            <a:endParaRPr lang="en-US" sz="800" dirty="0"/>
          </a:p>
        </p:txBody>
      </p:sp>
      <p:sp>
        <p:nvSpPr>
          <p:cNvPr id="4" name="Rectangle 3">
            <a:extLst>
              <a:ext uri="{FF2B5EF4-FFF2-40B4-BE49-F238E27FC236}">
                <a16:creationId xmlns:a16="http://schemas.microsoft.com/office/drawing/2014/main" id="{62338FEC-1D09-4134-D5D9-F749CDED92D6}"/>
              </a:ext>
            </a:extLst>
          </p:cNvPr>
          <p:cNvSpPr/>
          <p:nvPr/>
        </p:nvSpPr>
        <p:spPr>
          <a:xfrm>
            <a:off x="1749592" y="0"/>
            <a:ext cx="8692816" cy="374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 Motivation | Background | </a:t>
            </a:r>
            <a:r>
              <a:rPr lang="en-US" dirty="0">
                <a:solidFill>
                  <a:srgbClr val="0033CC"/>
                </a:solidFill>
              </a:rPr>
              <a:t>Theory</a:t>
            </a:r>
            <a:r>
              <a:rPr lang="en-US" dirty="0">
                <a:solidFill>
                  <a:schemeClr val="bg2"/>
                </a:solidFill>
              </a:rPr>
              <a:t> | Validation Study | Results | Conclusion |</a:t>
            </a:r>
          </a:p>
        </p:txBody>
      </p:sp>
    </p:spTree>
    <p:extLst>
      <p:ext uri="{BB962C8B-B14F-4D97-AF65-F5344CB8AC3E}">
        <p14:creationId xmlns:p14="http://schemas.microsoft.com/office/powerpoint/2010/main" val="20284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2_Civic">
  <a:themeElements>
    <a:clrScheme name="12_Civic 1">
      <a:dk1>
        <a:srgbClr val="000000"/>
      </a:dk1>
      <a:lt1>
        <a:srgbClr val="FFFFFF"/>
      </a:lt1>
      <a:dk2>
        <a:srgbClr val="323232"/>
      </a:dk2>
      <a:lt2>
        <a:srgbClr val="71AA26"/>
      </a:lt2>
      <a:accent1>
        <a:srgbClr val="71AA26"/>
      </a:accent1>
      <a:accent2>
        <a:srgbClr val="9F2936"/>
      </a:accent2>
      <a:accent3>
        <a:srgbClr val="FFFFFF"/>
      </a:accent3>
      <a:accent4>
        <a:srgbClr val="000000"/>
      </a:accent4>
      <a:accent5>
        <a:srgbClr val="BBD2AC"/>
      </a:accent5>
      <a:accent6>
        <a:srgbClr val="902430"/>
      </a:accent6>
      <a:hlink>
        <a:srgbClr val="E1DD09"/>
      </a:hlink>
      <a:folHlink>
        <a:srgbClr val="B26B02"/>
      </a:folHlink>
    </a:clrScheme>
    <a:fontScheme name="12_Civic">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2_Civic 1">
        <a:dk1>
          <a:srgbClr val="000000"/>
        </a:dk1>
        <a:lt1>
          <a:srgbClr val="FFFFFF"/>
        </a:lt1>
        <a:dk2>
          <a:srgbClr val="323232"/>
        </a:dk2>
        <a:lt2>
          <a:srgbClr val="71AA26"/>
        </a:lt2>
        <a:accent1>
          <a:srgbClr val="71AA26"/>
        </a:accent1>
        <a:accent2>
          <a:srgbClr val="9F2936"/>
        </a:accent2>
        <a:accent3>
          <a:srgbClr val="FFFFFF"/>
        </a:accent3>
        <a:accent4>
          <a:srgbClr val="000000"/>
        </a:accent4>
        <a:accent5>
          <a:srgbClr val="BBD2AC"/>
        </a:accent5>
        <a:accent6>
          <a:srgbClr val="902430"/>
        </a:accent6>
        <a:hlink>
          <a:srgbClr val="E1DD09"/>
        </a:hlink>
        <a:folHlink>
          <a:srgbClr val="B26B02"/>
        </a:folHlink>
      </a:clrScheme>
      <a:clrMap bg1="lt1" tx1="dk1" bg2="lt2" tx2="dk2" accent1="accent1" accent2="accent2" accent3="accent3" accent4="accent4" accent5="accent5" accent6="accent6" hlink="hlink" folHlink="folHlink"/>
    </a:extraClrScheme>
    <a:extraClrScheme>
      <a:clrScheme name="12_Civic 2">
        <a:dk1>
          <a:srgbClr val="000000"/>
        </a:dk1>
        <a:lt1>
          <a:srgbClr val="FFFFFF"/>
        </a:lt1>
        <a:dk2>
          <a:srgbClr val="323232"/>
        </a:dk2>
        <a:lt2>
          <a:srgbClr val="71AA26"/>
        </a:lt2>
        <a:accent1>
          <a:srgbClr val="FFFFFF"/>
        </a:accent1>
        <a:accent2>
          <a:srgbClr val="9F2936"/>
        </a:accent2>
        <a:accent3>
          <a:srgbClr val="FFFFFF"/>
        </a:accent3>
        <a:accent4>
          <a:srgbClr val="000000"/>
        </a:accent4>
        <a:accent5>
          <a:srgbClr val="FFFFFF"/>
        </a:accent5>
        <a:accent6>
          <a:srgbClr val="902430"/>
        </a:accent6>
        <a:hlink>
          <a:srgbClr val="E1DD09"/>
        </a:hlink>
        <a:folHlink>
          <a:srgbClr val="B26B0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UTK 2020_Orange">
  <a:themeElements>
    <a:clrScheme name="UT Orange Theme">
      <a:dk1>
        <a:srgbClr val="4B4B4B"/>
      </a:dk1>
      <a:lt1>
        <a:srgbClr val="F0F0F0"/>
      </a:lt1>
      <a:dk2>
        <a:srgbClr val="000000"/>
      </a:dk2>
      <a:lt2>
        <a:srgbClr val="FFFFFF"/>
      </a:lt2>
      <a:accent1>
        <a:srgbClr val="FF8200"/>
      </a:accent1>
      <a:accent2>
        <a:srgbClr val="2197A9"/>
      </a:accent2>
      <a:accent3>
        <a:srgbClr val="8D2048"/>
      </a:accent3>
      <a:accent4>
        <a:srgbClr val="FED535"/>
      </a:accent4>
      <a:accent5>
        <a:srgbClr val="E65933"/>
      </a:accent5>
      <a:accent6>
        <a:srgbClr val="006C93"/>
      </a:accent6>
      <a:hlink>
        <a:srgbClr val="4B4B4B"/>
      </a:hlink>
      <a:folHlink>
        <a:srgbClr val="4B4B4B"/>
      </a:folHlink>
    </a:clrScheme>
    <a:fontScheme name="UTK">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1500" dirty="0" smtClean="0"/>
        </a:defPPr>
      </a:lstStyle>
    </a:txDef>
  </a:objectDefaults>
  <a:extraClrSchemeLst/>
  <a:extLst>
    <a:ext uri="{05A4C25C-085E-4340-85A3-A5531E510DB2}">
      <thm15:themeFamily xmlns:thm15="http://schemas.microsoft.com/office/thememl/2012/main" name="Presentation1" id="{C94BDD4B-E6ED-4D8E-ADAB-ACF2250EB413}" vid="{F6A72376-E9A1-4622-A75D-C4211D8C73DD}"/>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2565</TotalTime>
  <Words>6136</Words>
  <Application>Microsoft Office PowerPoint</Application>
  <PresentationFormat>Widescreen</PresentationFormat>
  <Paragraphs>383</Paragraphs>
  <Slides>28</Slides>
  <Notes>28</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Arial Nova</vt:lpstr>
      <vt:lpstr>Arial Nova Light</vt:lpstr>
      <vt:lpstr>Calibri</vt:lpstr>
      <vt:lpstr>Georgia</vt:lpstr>
      <vt:lpstr>Roboto</vt:lpstr>
      <vt:lpstr>Times New Roman</vt:lpstr>
      <vt:lpstr>Wingdings</vt:lpstr>
      <vt:lpstr>Wingdings 2</vt:lpstr>
      <vt:lpstr>12_Civic</vt:lpstr>
      <vt:lpstr>UTK 2020_Orange</vt:lpstr>
      <vt:lpstr>Adhesive Contact in Soft Materials Using a Rate-dependent Cohesive Zone Approach</vt:lpstr>
      <vt:lpstr>Contents</vt:lpstr>
      <vt:lpstr>Motivation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Surovi, Agnila Ghosh</dc:creator>
  <cp:lastModifiedBy>Surovi, Agnila</cp:lastModifiedBy>
  <cp:revision>2</cp:revision>
  <cp:lastPrinted>2019-07-07T17:29:48Z</cp:lastPrinted>
  <dcterms:created xsi:type="dcterms:W3CDTF">2005-02-16T01:24:08Z</dcterms:created>
  <dcterms:modified xsi:type="dcterms:W3CDTF">2025-10-08T01:10:19Z</dcterms:modified>
</cp:coreProperties>
</file>